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71" r:id="rId5"/>
    <p:sldId id="277" r:id="rId6"/>
    <p:sldId id="368" r:id="rId7"/>
    <p:sldId id="372" r:id="rId8"/>
    <p:sldId id="369" r:id="rId9"/>
    <p:sldId id="370" r:id="rId10"/>
    <p:sldId id="371" r:id="rId11"/>
    <p:sldId id="381" r:id="rId12"/>
    <p:sldId id="373" r:id="rId13"/>
    <p:sldId id="374" r:id="rId14"/>
    <p:sldId id="309" r:id="rId15"/>
    <p:sldId id="375" r:id="rId16"/>
    <p:sldId id="377" r:id="rId17"/>
    <p:sldId id="378" r:id="rId18"/>
    <p:sldId id="379" r:id="rId19"/>
    <p:sldId id="380" r:id="rId20"/>
    <p:sldId id="310" r:id="rId21"/>
    <p:sldId id="383" r:id="rId22"/>
    <p:sldId id="384" r:id="rId23"/>
    <p:sldId id="367" r:id="rId24"/>
    <p:sldId id="269" r:id="rId25"/>
  </p:sldIdLst>
  <p:sldSz cx="12192000" cy="6858000"/>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A6E599-C3F3-4461-8BFB-0DBBE7F87660}">
          <p14:sldIdLst>
            <p14:sldId id="271"/>
          </p14:sldIdLst>
        </p14:section>
        <p14:section name="Modul 1" id="{87554C4D-48FD-42E3-B733-AC6381D72043}">
          <p14:sldIdLst>
            <p14:sldId id="277"/>
            <p14:sldId id="368"/>
            <p14:sldId id="372"/>
            <p14:sldId id="369"/>
            <p14:sldId id="370"/>
            <p14:sldId id="371"/>
            <p14:sldId id="381"/>
            <p14:sldId id="373"/>
            <p14:sldId id="374"/>
          </p14:sldIdLst>
        </p14:section>
        <p14:section name="Modul 2" id="{9D6EEB35-D5E6-499F-8DE8-481687969E11}">
          <p14:sldIdLst>
            <p14:sldId id="309"/>
            <p14:sldId id="375"/>
            <p14:sldId id="377"/>
            <p14:sldId id="378"/>
            <p14:sldId id="379"/>
            <p14:sldId id="380"/>
          </p14:sldIdLst>
        </p14:section>
        <p14:section name="Modul 3" id="{C28207B9-CB46-4765-8570-E98CD4AFC361}">
          <p14:sldIdLst>
            <p14:sldId id="310"/>
            <p14:sldId id="383"/>
            <p14:sldId id="384"/>
            <p14:sldId id="367"/>
          </p14:sldIdLst>
        </p14:section>
        <p14:section name="Outro" id="{AA34D673-F565-4A72-BDE9-01A52A70F145}">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Kirchner" initials="PK" lastIdx="1" clrIdx="0">
    <p:extLst>
      <p:ext uri="{19B8F6BF-5375-455C-9EA6-DF929625EA0E}">
        <p15:presenceInfo xmlns:p15="http://schemas.microsoft.com/office/powerpoint/2012/main" userId="S-1-5-21-1721254763-462695806-1538882281-28514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73878" autoAdjust="0"/>
  </p:normalViewPr>
  <p:slideViewPr>
    <p:cSldViewPr snapToGrid="0">
      <p:cViewPr varScale="1">
        <p:scale>
          <a:sx n="84" d="100"/>
          <a:sy n="84" d="100"/>
        </p:scale>
        <p:origin x="1458" y="102"/>
      </p:cViewPr>
      <p:guideLst/>
    </p:cSldViewPr>
  </p:slideViewPr>
  <p:outlineViewPr>
    <p:cViewPr>
      <p:scale>
        <a:sx n="33" d="100"/>
        <a:sy n="33" d="100"/>
      </p:scale>
      <p:origin x="0" y="-125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40A2B0-5A56-4726-8F62-4C88E744C009}" type="doc">
      <dgm:prSet loTypeId="urn:microsoft.com/office/officeart/2008/layout/HorizontalMultiLevelHierarchy" loCatId="hierarchy" qsTypeId="urn:microsoft.com/office/officeart/2005/8/quickstyle/simple4" qsCatId="simple" csTypeId="urn:microsoft.com/office/officeart/2005/8/colors/accent1_2" csCatId="accent1" phldr="1"/>
      <dgm:spPr/>
      <dgm:t>
        <a:bodyPr/>
        <a:lstStyle/>
        <a:p>
          <a:endParaRPr lang="de-DE"/>
        </a:p>
      </dgm:t>
    </dgm:pt>
    <dgm:pt modelId="{D6FFC484-D021-4F36-A7F1-A4C2BD0A28A9}">
      <dgm:prSet/>
      <dgm:spPr/>
      <dgm:t>
        <a:bodyPr/>
        <a:lstStyle/>
        <a:p>
          <a:pPr rtl="0"/>
          <a:r>
            <a:rPr lang="de-DE" b="0" baseline="0" dirty="0" smtClean="0"/>
            <a:t>Zwei Kostenfaktoren</a:t>
          </a:r>
          <a:endParaRPr lang="de-DE" dirty="0"/>
        </a:p>
      </dgm:t>
    </dgm:pt>
    <dgm:pt modelId="{60CB2695-90D7-4206-82F6-29252EFADC55}" type="parTrans" cxnId="{DEF71A00-0FCF-47CE-9937-D7522181E6DF}">
      <dgm:prSet/>
      <dgm:spPr/>
      <dgm:t>
        <a:bodyPr/>
        <a:lstStyle/>
        <a:p>
          <a:endParaRPr lang="de-DE"/>
        </a:p>
      </dgm:t>
    </dgm:pt>
    <dgm:pt modelId="{E3519D44-F865-4AD0-A980-ADB5023C9A7F}" type="sibTrans" cxnId="{DEF71A00-0FCF-47CE-9937-D7522181E6DF}">
      <dgm:prSet/>
      <dgm:spPr/>
      <dgm:t>
        <a:bodyPr/>
        <a:lstStyle/>
        <a:p>
          <a:endParaRPr lang="de-DE"/>
        </a:p>
      </dgm:t>
    </dgm:pt>
    <dgm:pt modelId="{CF73F797-4440-41E2-B76D-5CD6A673E93A}">
      <dgm:prSet/>
      <dgm:spPr/>
      <dgm:t>
        <a:bodyPr/>
        <a:lstStyle/>
        <a:p>
          <a:pPr rtl="0"/>
          <a:r>
            <a:rPr lang="de-DE" baseline="0" dirty="0" smtClean="0"/>
            <a:t>Anzahl und Größe der geschützten Instanzen</a:t>
          </a:r>
          <a:endParaRPr lang="de-DE" dirty="0"/>
        </a:p>
      </dgm:t>
    </dgm:pt>
    <dgm:pt modelId="{A7D86834-4CA8-4703-88F1-2B1041D964ED}" type="parTrans" cxnId="{39A1D4E9-F442-41BA-8341-82EBEB72A4BC}">
      <dgm:prSet/>
      <dgm:spPr/>
      <dgm:t>
        <a:bodyPr/>
        <a:lstStyle/>
        <a:p>
          <a:endParaRPr lang="de-DE"/>
        </a:p>
      </dgm:t>
    </dgm:pt>
    <dgm:pt modelId="{927939BB-CBEF-4FA6-B817-7C401C3A2C6D}" type="sibTrans" cxnId="{39A1D4E9-F442-41BA-8341-82EBEB72A4BC}">
      <dgm:prSet/>
      <dgm:spPr/>
      <dgm:t>
        <a:bodyPr/>
        <a:lstStyle/>
        <a:p>
          <a:endParaRPr lang="de-DE"/>
        </a:p>
      </dgm:t>
    </dgm:pt>
    <dgm:pt modelId="{146B99D9-C8CF-4F32-9740-B1DBA7CE389F}">
      <dgm:prSet/>
      <dgm:spPr/>
      <dgm:t>
        <a:bodyPr/>
        <a:lstStyle/>
        <a:p>
          <a:pPr rtl="0"/>
          <a:r>
            <a:rPr lang="de-DE" baseline="0" dirty="0" smtClean="0"/>
            <a:t>Speicherplatz für Backups</a:t>
          </a:r>
          <a:endParaRPr lang="de-DE" dirty="0"/>
        </a:p>
      </dgm:t>
    </dgm:pt>
    <dgm:pt modelId="{F51D3C54-1911-4B59-A861-D48D0A803A82}" type="parTrans" cxnId="{9BE896FD-2841-4AEF-973C-70B61392817D}">
      <dgm:prSet/>
      <dgm:spPr/>
      <dgm:t>
        <a:bodyPr/>
        <a:lstStyle/>
        <a:p>
          <a:endParaRPr lang="de-DE"/>
        </a:p>
      </dgm:t>
    </dgm:pt>
    <dgm:pt modelId="{96D731DA-915F-4179-BE28-9249BB14A39A}" type="sibTrans" cxnId="{9BE896FD-2841-4AEF-973C-70B61392817D}">
      <dgm:prSet/>
      <dgm:spPr/>
      <dgm:t>
        <a:bodyPr/>
        <a:lstStyle/>
        <a:p>
          <a:endParaRPr lang="de-DE"/>
        </a:p>
      </dgm:t>
    </dgm:pt>
    <dgm:pt modelId="{29922038-654D-4F7B-AEF2-1E6390FAC994}">
      <dgm:prSet/>
      <dgm:spPr/>
      <dgm:t>
        <a:bodyPr/>
        <a:lstStyle/>
        <a:p>
          <a:pPr rtl="0"/>
          <a:r>
            <a:rPr lang="de-DE" dirty="0" smtClean="0"/>
            <a:t>Keine Traffic-Kosten</a:t>
          </a:r>
          <a:endParaRPr lang="de-DE" dirty="0"/>
        </a:p>
      </dgm:t>
    </dgm:pt>
    <dgm:pt modelId="{FB628291-18E8-400D-9175-FF2FE7BFF37E}" type="parTrans" cxnId="{1C405A07-2DF7-4AE7-91D4-623159BB4804}">
      <dgm:prSet/>
      <dgm:spPr/>
      <dgm:t>
        <a:bodyPr/>
        <a:lstStyle/>
        <a:p>
          <a:endParaRPr lang="de-DE"/>
        </a:p>
      </dgm:t>
    </dgm:pt>
    <dgm:pt modelId="{395E7CFB-B5B7-417B-867E-64F6E91AD9FC}" type="sibTrans" cxnId="{1C405A07-2DF7-4AE7-91D4-623159BB4804}">
      <dgm:prSet/>
      <dgm:spPr/>
      <dgm:t>
        <a:bodyPr/>
        <a:lstStyle/>
        <a:p>
          <a:endParaRPr lang="de-DE"/>
        </a:p>
      </dgm:t>
    </dgm:pt>
    <dgm:pt modelId="{7A359463-4CC6-4BB6-8E8D-B43A2787C089}">
      <dgm:prSet custT="1"/>
      <dgm:spPr/>
      <dgm:t>
        <a:bodyPr/>
        <a:lstStyle/>
        <a:p>
          <a:pPr rtl="0"/>
          <a:r>
            <a:rPr lang="de-DE" sz="2000" dirty="0" smtClean="0"/>
            <a:t>Weder für Sicherungen noch Wiederherstellungen</a:t>
          </a:r>
          <a:endParaRPr lang="de-DE" sz="2000" dirty="0"/>
        </a:p>
      </dgm:t>
    </dgm:pt>
    <dgm:pt modelId="{6457C3BA-EAE4-4251-901A-4B0EFA9D1BCB}" type="parTrans" cxnId="{9B00B474-D26A-4644-9FA2-43D97A484885}">
      <dgm:prSet/>
      <dgm:spPr/>
      <dgm:t>
        <a:bodyPr/>
        <a:lstStyle/>
        <a:p>
          <a:endParaRPr lang="de-DE"/>
        </a:p>
      </dgm:t>
    </dgm:pt>
    <dgm:pt modelId="{E9835580-7C94-4B04-B209-24C942297394}" type="sibTrans" cxnId="{9B00B474-D26A-4644-9FA2-43D97A484885}">
      <dgm:prSet/>
      <dgm:spPr/>
      <dgm:t>
        <a:bodyPr/>
        <a:lstStyle/>
        <a:p>
          <a:endParaRPr lang="de-DE"/>
        </a:p>
      </dgm:t>
    </dgm:pt>
    <dgm:pt modelId="{092D2454-B61F-4800-B048-3F9083C57E3C}">
      <dgm:prSet custT="1"/>
      <dgm:spPr/>
      <dgm:t>
        <a:bodyPr/>
        <a:lstStyle/>
        <a:p>
          <a:pPr rtl="0"/>
          <a:r>
            <a:rPr lang="de-DE" sz="2000" baseline="0" dirty="0" smtClean="0"/>
            <a:t>z.B. Server oder Clients</a:t>
          </a:r>
          <a:endParaRPr lang="de-DE" sz="2000" dirty="0"/>
        </a:p>
      </dgm:t>
    </dgm:pt>
    <dgm:pt modelId="{3A725205-2C98-4190-8885-69C8B0784CF1}" type="parTrans" cxnId="{C220394B-6A2D-4A80-8E51-510551CB0EBA}">
      <dgm:prSet/>
      <dgm:spPr/>
      <dgm:t>
        <a:bodyPr/>
        <a:lstStyle/>
        <a:p>
          <a:endParaRPr lang="de-DE"/>
        </a:p>
      </dgm:t>
    </dgm:pt>
    <dgm:pt modelId="{D188DFE6-E196-471F-A7CD-8DD1F6DE47E0}" type="sibTrans" cxnId="{C220394B-6A2D-4A80-8E51-510551CB0EBA}">
      <dgm:prSet/>
      <dgm:spPr/>
      <dgm:t>
        <a:bodyPr/>
        <a:lstStyle/>
        <a:p>
          <a:endParaRPr lang="de-DE"/>
        </a:p>
      </dgm:t>
    </dgm:pt>
    <dgm:pt modelId="{38289936-6AAD-4321-8929-CB1B2A6CD63D}">
      <dgm:prSet custT="1"/>
      <dgm:spPr/>
      <dgm:t>
        <a:bodyPr/>
        <a:lstStyle/>
        <a:p>
          <a:pPr rtl="0"/>
          <a:r>
            <a:rPr lang="de-DE" sz="2000" dirty="0" smtClean="0"/>
            <a:t>LRS oder GRS</a:t>
          </a:r>
          <a:endParaRPr lang="de-DE" sz="2000" dirty="0"/>
        </a:p>
      </dgm:t>
    </dgm:pt>
    <dgm:pt modelId="{67B03BDA-713F-4333-9F50-3427A7369D3B}" type="parTrans" cxnId="{5E164FDE-3CAD-4A1A-920F-3113503543C8}">
      <dgm:prSet/>
      <dgm:spPr/>
      <dgm:t>
        <a:bodyPr/>
        <a:lstStyle/>
        <a:p>
          <a:endParaRPr lang="de-DE"/>
        </a:p>
      </dgm:t>
    </dgm:pt>
    <dgm:pt modelId="{A65AD520-AABC-4AAD-B222-3A2A95F317B8}" type="sibTrans" cxnId="{5E164FDE-3CAD-4A1A-920F-3113503543C8}">
      <dgm:prSet/>
      <dgm:spPr/>
      <dgm:t>
        <a:bodyPr/>
        <a:lstStyle/>
        <a:p>
          <a:endParaRPr lang="de-DE"/>
        </a:p>
      </dgm:t>
    </dgm:pt>
    <dgm:pt modelId="{D239918A-1181-4E61-AE33-4F17BC036FF3}" type="pres">
      <dgm:prSet presAssocID="{5640A2B0-5A56-4726-8F62-4C88E744C009}" presName="Name0" presStyleCnt="0">
        <dgm:presLayoutVars>
          <dgm:chPref val="1"/>
          <dgm:dir/>
          <dgm:animOne val="branch"/>
          <dgm:animLvl val="lvl"/>
          <dgm:resizeHandles val="exact"/>
        </dgm:presLayoutVars>
      </dgm:prSet>
      <dgm:spPr/>
      <dgm:t>
        <a:bodyPr/>
        <a:lstStyle/>
        <a:p>
          <a:endParaRPr lang="de-DE"/>
        </a:p>
      </dgm:t>
    </dgm:pt>
    <dgm:pt modelId="{8DEDDA80-5DFC-4513-A2E6-094AC6A9F92F}" type="pres">
      <dgm:prSet presAssocID="{D6FFC484-D021-4F36-A7F1-A4C2BD0A28A9}" presName="root1" presStyleCnt="0"/>
      <dgm:spPr/>
    </dgm:pt>
    <dgm:pt modelId="{C4A63BBD-89DA-467B-81FE-D2856D39FF1D}" type="pres">
      <dgm:prSet presAssocID="{D6FFC484-D021-4F36-A7F1-A4C2BD0A28A9}" presName="LevelOneTextNode" presStyleLbl="node0" presStyleIdx="0" presStyleCnt="1" custAng="697102" custLinFactNeighborX="-84113" custLinFactNeighborY="-1115">
        <dgm:presLayoutVars>
          <dgm:chPref val="3"/>
        </dgm:presLayoutVars>
      </dgm:prSet>
      <dgm:spPr/>
      <dgm:t>
        <a:bodyPr/>
        <a:lstStyle/>
        <a:p>
          <a:endParaRPr lang="de-DE"/>
        </a:p>
      </dgm:t>
    </dgm:pt>
    <dgm:pt modelId="{C4450CA0-033B-4721-B1C4-BC0E41D3C620}" type="pres">
      <dgm:prSet presAssocID="{D6FFC484-D021-4F36-A7F1-A4C2BD0A28A9}" presName="level2hierChild" presStyleCnt="0"/>
      <dgm:spPr/>
    </dgm:pt>
    <dgm:pt modelId="{FE66327F-5CBA-4F60-A5E9-E8EF6B2CA74C}" type="pres">
      <dgm:prSet presAssocID="{A7D86834-4CA8-4703-88F1-2B1041D964ED}" presName="conn2-1" presStyleLbl="parChTrans1D2" presStyleIdx="0" presStyleCnt="3"/>
      <dgm:spPr/>
      <dgm:t>
        <a:bodyPr/>
        <a:lstStyle/>
        <a:p>
          <a:endParaRPr lang="de-DE"/>
        </a:p>
      </dgm:t>
    </dgm:pt>
    <dgm:pt modelId="{B7FBAD20-3E4D-4B1E-975A-AB7293841F98}" type="pres">
      <dgm:prSet presAssocID="{A7D86834-4CA8-4703-88F1-2B1041D964ED}" presName="connTx" presStyleLbl="parChTrans1D2" presStyleIdx="0" presStyleCnt="3"/>
      <dgm:spPr/>
      <dgm:t>
        <a:bodyPr/>
        <a:lstStyle/>
        <a:p>
          <a:endParaRPr lang="de-DE"/>
        </a:p>
      </dgm:t>
    </dgm:pt>
    <dgm:pt modelId="{44838AD1-CA8A-4774-9FE0-72FD387B0756}" type="pres">
      <dgm:prSet presAssocID="{CF73F797-4440-41E2-B76D-5CD6A673E93A}" presName="root2" presStyleCnt="0"/>
      <dgm:spPr/>
    </dgm:pt>
    <dgm:pt modelId="{F0959889-550A-45BC-BC44-A3C06E967CD1}" type="pres">
      <dgm:prSet presAssocID="{CF73F797-4440-41E2-B76D-5CD6A673E93A}" presName="LevelTwoTextNode" presStyleLbl="node2" presStyleIdx="0" presStyleCnt="3">
        <dgm:presLayoutVars>
          <dgm:chPref val="3"/>
        </dgm:presLayoutVars>
      </dgm:prSet>
      <dgm:spPr/>
      <dgm:t>
        <a:bodyPr/>
        <a:lstStyle/>
        <a:p>
          <a:endParaRPr lang="de-DE"/>
        </a:p>
      </dgm:t>
    </dgm:pt>
    <dgm:pt modelId="{64EC8B35-E08F-4A15-B74E-95D058D971EF}" type="pres">
      <dgm:prSet presAssocID="{CF73F797-4440-41E2-B76D-5CD6A673E93A}" presName="level3hierChild" presStyleCnt="0"/>
      <dgm:spPr/>
    </dgm:pt>
    <dgm:pt modelId="{86FD4B88-1A65-45DF-80AE-1263E0A997E0}" type="pres">
      <dgm:prSet presAssocID="{3A725205-2C98-4190-8885-69C8B0784CF1}" presName="conn2-1" presStyleLbl="parChTrans1D3" presStyleIdx="0" presStyleCnt="3"/>
      <dgm:spPr/>
      <dgm:t>
        <a:bodyPr/>
        <a:lstStyle/>
        <a:p>
          <a:endParaRPr lang="de-DE"/>
        </a:p>
      </dgm:t>
    </dgm:pt>
    <dgm:pt modelId="{7D1FA00F-5D70-4FED-8393-CC1B6450E2B9}" type="pres">
      <dgm:prSet presAssocID="{3A725205-2C98-4190-8885-69C8B0784CF1}" presName="connTx" presStyleLbl="parChTrans1D3" presStyleIdx="0" presStyleCnt="3"/>
      <dgm:spPr/>
      <dgm:t>
        <a:bodyPr/>
        <a:lstStyle/>
        <a:p>
          <a:endParaRPr lang="de-DE"/>
        </a:p>
      </dgm:t>
    </dgm:pt>
    <dgm:pt modelId="{1AF878EA-D1A1-4D7A-B66F-D8C110F826A9}" type="pres">
      <dgm:prSet presAssocID="{092D2454-B61F-4800-B048-3F9083C57E3C}" presName="root2" presStyleCnt="0"/>
      <dgm:spPr/>
    </dgm:pt>
    <dgm:pt modelId="{1DBF6DAF-860B-461D-82EA-6680C81A9E10}" type="pres">
      <dgm:prSet presAssocID="{092D2454-B61F-4800-B048-3F9083C57E3C}" presName="LevelTwoTextNode" presStyleLbl="node3" presStyleIdx="0" presStyleCnt="3" custScaleX="90077" custScaleY="63993">
        <dgm:presLayoutVars>
          <dgm:chPref val="3"/>
        </dgm:presLayoutVars>
      </dgm:prSet>
      <dgm:spPr/>
      <dgm:t>
        <a:bodyPr/>
        <a:lstStyle/>
        <a:p>
          <a:endParaRPr lang="de-DE"/>
        </a:p>
      </dgm:t>
    </dgm:pt>
    <dgm:pt modelId="{6F0552E6-536F-475A-B236-27523AAA8DEC}" type="pres">
      <dgm:prSet presAssocID="{092D2454-B61F-4800-B048-3F9083C57E3C}" presName="level3hierChild" presStyleCnt="0"/>
      <dgm:spPr/>
    </dgm:pt>
    <dgm:pt modelId="{DCC5D8BB-8341-4397-B298-83BE9F60EAD8}" type="pres">
      <dgm:prSet presAssocID="{F51D3C54-1911-4B59-A861-D48D0A803A82}" presName="conn2-1" presStyleLbl="parChTrans1D2" presStyleIdx="1" presStyleCnt="3"/>
      <dgm:spPr/>
      <dgm:t>
        <a:bodyPr/>
        <a:lstStyle/>
        <a:p>
          <a:endParaRPr lang="de-DE"/>
        </a:p>
      </dgm:t>
    </dgm:pt>
    <dgm:pt modelId="{E1ACE11F-AC72-4263-A80C-EBA111ED275C}" type="pres">
      <dgm:prSet presAssocID="{F51D3C54-1911-4B59-A861-D48D0A803A82}" presName="connTx" presStyleLbl="parChTrans1D2" presStyleIdx="1" presStyleCnt="3"/>
      <dgm:spPr/>
      <dgm:t>
        <a:bodyPr/>
        <a:lstStyle/>
        <a:p>
          <a:endParaRPr lang="de-DE"/>
        </a:p>
      </dgm:t>
    </dgm:pt>
    <dgm:pt modelId="{6A3A94CC-250B-467A-B840-6C7102CC23AE}" type="pres">
      <dgm:prSet presAssocID="{146B99D9-C8CF-4F32-9740-B1DBA7CE389F}" presName="root2" presStyleCnt="0"/>
      <dgm:spPr/>
    </dgm:pt>
    <dgm:pt modelId="{D23AD4FA-D7AA-452C-9620-F870B6D5775D}" type="pres">
      <dgm:prSet presAssocID="{146B99D9-C8CF-4F32-9740-B1DBA7CE389F}" presName="LevelTwoTextNode" presStyleLbl="node2" presStyleIdx="1" presStyleCnt="3">
        <dgm:presLayoutVars>
          <dgm:chPref val="3"/>
        </dgm:presLayoutVars>
      </dgm:prSet>
      <dgm:spPr/>
      <dgm:t>
        <a:bodyPr/>
        <a:lstStyle/>
        <a:p>
          <a:endParaRPr lang="de-DE"/>
        </a:p>
      </dgm:t>
    </dgm:pt>
    <dgm:pt modelId="{0199F3D3-ED5C-4CCB-8E3D-26885EBC98DD}" type="pres">
      <dgm:prSet presAssocID="{146B99D9-C8CF-4F32-9740-B1DBA7CE389F}" presName="level3hierChild" presStyleCnt="0"/>
      <dgm:spPr/>
    </dgm:pt>
    <dgm:pt modelId="{B5CC5E75-14FF-4A22-BAF6-4DA1214FD48C}" type="pres">
      <dgm:prSet presAssocID="{67B03BDA-713F-4333-9F50-3427A7369D3B}" presName="conn2-1" presStyleLbl="parChTrans1D3" presStyleIdx="1" presStyleCnt="3"/>
      <dgm:spPr/>
      <dgm:t>
        <a:bodyPr/>
        <a:lstStyle/>
        <a:p>
          <a:endParaRPr lang="de-DE"/>
        </a:p>
      </dgm:t>
    </dgm:pt>
    <dgm:pt modelId="{E08AE094-A870-4D1C-89FD-BEA75CD87E8D}" type="pres">
      <dgm:prSet presAssocID="{67B03BDA-713F-4333-9F50-3427A7369D3B}" presName="connTx" presStyleLbl="parChTrans1D3" presStyleIdx="1" presStyleCnt="3"/>
      <dgm:spPr/>
      <dgm:t>
        <a:bodyPr/>
        <a:lstStyle/>
        <a:p>
          <a:endParaRPr lang="de-DE"/>
        </a:p>
      </dgm:t>
    </dgm:pt>
    <dgm:pt modelId="{38020900-8D96-4BCB-B62E-57A931F03DA9}" type="pres">
      <dgm:prSet presAssocID="{38289936-6AAD-4321-8929-CB1B2A6CD63D}" presName="root2" presStyleCnt="0"/>
      <dgm:spPr/>
    </dgm:pt>
    <dgm:pt modelId="{63F0AE64-AAF9-4ABA-B22A-D55FD5337BAF}" type="pres">
      <dgm:prSet presAssocID="{38289936-6AAD-4321-8929-CB1B2A6CD63D}" presName="LevelTwoTextNode" presStyleLbl="node3" presStyleIdx="1" presStyleCnt="3" custScaleX="90077" custScaleY="63993">
        <dgm:presLayoutVars>
          <dgm:chPref val="3"/>
        </dgm:presLayoutVars>
      </dgm:prSet>
      <dgm:spPr/>
      <dgm:t>
        <a:bodyPr/>
        <a:lstStyle/>
        <a:p>
          <a:endParaRPr lang="de-DE"/>
        </a:p>
      </dgm:t>
    </dgm:pt>
    <dgm:pt modelId="{75A6A832-C3CB-4D4D-B074-1774532A17DD}" type="pres">
      <dgm:prSet presAssocID="{38289936-6AAD-4321-8929-CB1B2A6CD63D}" presName="level3hierChild" presStyleCnt="0"/>
      <dgm:spPr/>
    </dgm:pt>
    <dgm:pt modelId="{1A00B4EF-A7CB-4EA0-86CF-9F30A8D2D011}" type="pres">
      <dgm:prSet presAssocID="{FB628291-18E8-400D-9175-FF2FE7BFF37E}" presName="conn2-1" presStyleLbl="parChTrans1D2" presStyleIdx="2" presStyleCnt="3"/>
      <dgm:spPr/>
      <dgm:t>
        <a:bodyPr/>
        <a:lstStyle/>
        <a:p>
          <a:endParaRPr lang="de-DE"/>
        </a:p>
      </dgm:t>
    </dgm:pt>
    <dgm:pt modelId="{2680EEBF-5B80-446B-A26A-C0FD60B45C6A}" type="pres">
      <dgm:prSet presAssocID="{FB628291-18E8-400D-9175-FF2FE7BFF37E}" presName="connTx" presStyleLbl="parChTrans1D2" presStyleIdx="2" presStyleCnt="3"/>
      <dgm:spPr/>
      <dgm:t>
        <a:bodyPr/>
        <a:lstStyle/>
        <a:p>
          <a:endParaRPr lang="de-DE"/>
        </a:p>
      </dgm:t>
    </dgm:pt>
    <dgm:pt modelId="{F5EA80B5-908A-4304-A5E6-3F653713BB68}" type="pres">
      <dgm:prSet presAssocID="{29922038-654D-4F7B-AEF2-1E6390FAC994}" presName="root2" presStyleCnt="0"/>
      <dgm:spPr/>
    </dgm:pt>
    <dgm:pt modelId="{0311CD5A-DD73-4E5A-9288-B6C8141F45DC}" type="pres">
      <dgm:prSet presAssocID="{29922038-654D-4F7B-AEF2-1E6390FAC994}" presName="LevelTwoTextNode" presStyleLbl="node2" presStyleIdx="2" presStyleCnt="3">
        <dgm:presLayoutVars>
          <dgm:chPref val="3"/>
        </dgm:presLayoutVars>
      </dgm:prSet>
      <dgm:spPr/>
      <dgm:t>
        <a:bodyPr/>
        <a:lstStyle/>
        <a:p>
          <a:endParaRPr lang="de-DE"/>
        </a:p>
      </dgm:t>
    </dgm:pt>
    <dgm:pt modelId="{A6138D7D-0A00-4692-AA2E-354B77EEA2CA}" type="pres">
      <dgm:prSet presAssocID="{29922038-654D-4F7B-AEF2-1E6390FAC994}" presName="level3hierChild" presStyleCnt="0"/>
      <dgm:spPr/>
    </dgm:pt>
    <dgm:pt modelId="{91E0C308-2433-490D-9EC7-BEDE75B7AF61}" type="pres">
      <dgm:prSet presAssocID="{6457C3BA-EAE4-4251-901A-4B0EFA9D1BCB}" presName="conn2-1" presStyleLbl="parChTrans1D3" presStyleIdx="2" presStyleCnt="3"/>
      <dgm:spPr/>
      <dgm:t>
        <a:bodyPr/>
        <a:lstStyle/>
        <a:p>
          <a:endParaRPr lang="de-DE"/>
        </a:p>
      </dgm:t>
    </dgm:pt>
    <dgm:pt modelId="{7D022BA2-04BB-40AA-AC58-1142BEFBEE59}" type="pres">
      <dgm:prSet presAssocID="{6457C3BA-EAE4-4251-901A-4B0EFA9D1BCB}" presName="connTx" presStyleLbl="parChTrans1D3" presStyleIdx="2" presStyleCnt="3"/>
      <dgm:spPr/>
      <dgm:t>
        <a:bodyPr/>
        <a:lstStyle/>
        <a:p>
          <a:endParaRPr lang="de-DE"/>
        </a:p>
      </dgm:t>
    </dgm:pt>
    <dgm:pt modelId="{8FB4158E-96D8-43DF-BBCF-8F4A0ED7DA98}" type="pres">
      <dgm:prSet presAssocID="{7A359463-4CC6-4BB6-8E8D-B43A2787C089}" presName="root2" presStyleCnt="0"/>
      <dgm:spPr/>
    </dgm:pt>
    <dgm:pt modelId="{2A90F27D-F609-442F-889F-16BA9984D8F3}" type="pres">
      <dgm:prSet presAssocID="{7A359463-4CC6-4BB6-8E8D-B43A2787C089}" presName="LevelTwoTextNode" presStyleLbl="node3" presStyleIdx="2" presStyleCnt="3" custScaleX="90077" custScaleY="63993">
        <dgm:presLayoutVars>
          <dgm:chPref val="3"/>
        </dgm:presLayoutVars>
      </dgm:prSet>
      <dgm:spPr/>
      <dgm:t>
        <a:bodyPr/>
        <a:lstStyle/>
        <a:p>
          <a:endParaRPr lang="de-DE"/>
        </a:p>
      </dgm:t>
    </dgm:pt>
    <dgm:pt modelId="{38CB6779-14FB-4A1E-B142-53CA7ED39A1D}" type="pres">
      <dgm:prSet presAssocID="{7A359463-4CC6-4BB6-8E8D-B43A2787C089}" presName="level3hierChild" presStyleCnt="0"/>
      <dgm:spPr/>
    </dgm:pt>
  </dgm:ptLst>
  <dgm:cxnLst>
    <dgm:cxn modelId="{D02EC519-AAE3-47AB-9AA9-7BC6C0F3DACD}" type="presOf" srcId="{67B03BDA-713F-4333-9F50-3427A7369D3B}" destId="{E08AE094-A870-4D1C-89FD-BEA75CD87E8D}" srcOrd="1" destOrd="0" presId="urn:microsoft.com/office/officeart/2008/layout/HorizontalMultiLevelHierarchy"/>
    <dgm:cxn modelId="{F7E6A01C-D554-4E02-A03E-DA7D70B4B2E6}" type="presOf" srcId="{38289936-6AAD-4321-8929-CB1B2A6CD63D}" destId="{63F0AE64-AAF9-4ABA-B22A-D55FD5337BAF}" srcOrd="0" destOrd="0" presId="urn:microsoft.com/office/officeart/2008/layout/HorizontalMultiLevelHierarchy"/>
    <dgm:cxn modelId="{5B44A8A9-9045-4084-917E-45814D549DDA}" type="presOf" srcId="{6457C3BA-EAE4-4251-901A-4B0EFA9D1BCB}" destId="{91E0C308-2433-490D-9EC7-BEDE75B7AF61}" srcOrd="0" destOrd="0" presId="urn:microsoft.com/office/officeart/2008/layout/HorizontalMultiLevelHierarchy"/>
    <dgm:cxn modelId="{D938538D-DECA-4759-A57E-B07A8E6868E2}" type="presOf" srcId="{29922038-654D-4F7B-AEF2-1E6390FAC994}" destId="{0311CD5A-DD73-4E5A-9288-B6C8141F45DC}" srcOrd="0" destOrd="0" presId="urn:microsoft.com/office/officeart/2008/layout/HorizontalMultiLevelHierarchy"/>
    <dgm:cxn modelId="{1C405A07-2DF7-4AE7-91D4-623159BB4804}" srcId="{D6FFC484-D021-4F36-A7F1-A4C2BD0A28A9}" destId="{29922038-654D-4F7B-AEF2-1E6390FAC994}" srcOrd="2" destOrd="0" parTransId="{FB628291-18E8-400D-9175-FF2FE7BFF37E}" sibTransId="{395E7CFB-B5B7-417B-867E-64F6E91AD9FC}"/>
    <dgm:cxn modelId="{56C6BF8A-DBB9-4047-A612-15C7AA119EA2}" type="presOf" srcId="{5640A2B0-5A56-4726-8F62-4C88E744C009}" destId="{D239918A-1181-4E61-AE33-4F17BC036FF3}" srcOrd="0" destOrd="0" presId="urn:microsoft.com/office/officeart/2008/layout/HorizontalMultiLevelHierarchy"/>
    <dgm:cxn modelId="{ABE3D778-DB59-47B1-A9A5-0CA3E5F18A16}" type="presOf" srcId="{F51D3C54-1911-4B59-A861-D48D0A803A82}" destId="{DCC5D8BB-8341-4397-B298-83BE9F60EAD8}" srcOrd="0" destOrd="0" presId="urn:microsoft.com/office/officeart/2008/layout/HorizontalMultiLevelHierarchy"/>
    <dgm:cxn modelId="{3767ABAD-ADED-4D17-8131-21ECC11B7798}" type="presOf" srcId="{3A725205-2C98-4190-8885-69C8B0784CF1}" destId="{7D1FA00F-5D70-4FED-8393-CC1B6450E2B9}" srcOrd="1" destOrd="0" presId="urn:microsoft.com/office/officeart/2008/layout/HorizontalMultiLevelHierarchy"/>
    <dgm:cxn modelId="{9B00B474-D26A-4644-9FA2-43D97A484885}" srcId="{29922038-654D-4F7B-AEF2-1E6390FAC994}" destId="{7A359463-4CC6-4BB6-8E8D-B43A2787C089}" srcOrd="0" destOrd="0" parTransId="{6457C3BA-EAE4-4251-901A-4B0EFA9D1BCB}" sibTransId="{E9835580-7C94-4B04-B209-24C942297394}"/>
    <dgm:cxn modelId="{DAE3DBA1-F25A-4030-A415-32A77ED34193}" type="presOf" srcId="{67B03BDA-713F-4333-9F50-3427A7369D3B}" destId="{B5CC5E75-14FF-4A22-BAF6-4DA1214FD48C}" srcOrd="0" destOrd="0" presId="urn:microsoft.com/office/officeart/2008/layout/HorizontalMultiLevelHierarchy"/>
    <dgm:cxn modelId="{6FE440E0-767B-44BB-B846-6AA4DEE816C3}" type="presOf" srcId="{A7D86834-4CA8-4703-88F1-2B1041D964ED}" destId="{FE66327F-5CBA-4F60-A5E9-E8EF6B2CA74C}" srcOrd="0" destOrd="0" presId="urn:microsoft.com/office/officeart/2008/layout/HorizontalMultiLevelHierarchy"/>
    <dgm:cxn modelId="{D902F945-E480-4805-AE9C-6A296E74CA03}" type="presOf" srcId="{FB628291-18E8-400D-9175-FF2FE7BFF37E}" destId="{2680EEBF-5B80-446B-A26A-C0FD60B45C6A}" srcOrd="1" destOrd="0" presId="urn:microsoft.com/office/officeart/2008/layout/HorizontalMultiLevelHierarchy"/>
    <dgm:cxn modelId="{A717A87A-D682-4F53-AB3D-14814FDD999A}" type="presOf" srcId="{FB628291-18E8-400D-9175-FF2FE7BFF37E}" destId="{1A00B4EF-A7CB-4EA0-86CF-9F30A8D2D011}" srcOrd="0" destOrd="0" presId="urn:microsoft.com/office/officeart/2008/layout/HorizontalMultiLevelHierarchy"/>
    <dgm:cxn modelId="{3A91C3B5-52C0-4824-822D-EEF5D045EC37}" type="presOf" srcId="{146B99D9-C8CF-4F32-9740-B1DBA7CE389F}" destId="{D23AD4FA-D7AA-452C-9620-F870B6D5775D}" srcOrd="0" destOrd="0" presId="urn:microsoft.com/office/officeart/2008/layout/HorizontalMultiLevelHierarchy"/>
    <dgm:cxn modelId="{C220394B-6A2D-4A80-8E51-510551CB0EBA}" srcId="{CF73F797-4440-41E2-B76D-5CD6A673E93A}" destId="{092D2454-B61F-4800-B048-3F9083C57E3C}" srcOrd="0" destOrd="0" parTransId="{3A725205-2C98-4190-8885-69C8B0784CF1}" sibTransId="{D188DFE6-E196-471F-A7CD-8DD1F6DE47E0}"/>
    <dgm:cxn modelId="{39A1D4E9-F442-41BA-8341-82EBEB72A4BC}" srcId="{D6FFC484-D021-4F36-A7F1-A4C2BD0A28A9}" destId="{CF73F797-4440-41E2-B76D-5CD6A673E93A}" srcOrd="0" destOrd="0" parTransId="{A7D86834-4CA8-4703-88F1-2B1041D964ED}" sibTransId="{927939BB-CBEF-4FA6-B817-7C401C3A2C6D}"/>
    <dgm:cxn modelId="{1DBCE8DE-39FF-4196-B559-F377F4A974EE}" type="presOf" srcId="{A7D86834-4CA8-4703-88F1-2B1041D964ED}" destId="{B7FBAD20-3E4D-4B1E-975A-AB7293841F98}" srcOrd="1" destOrd="0" presId="urn:microsoft.com/office/officeart/2008/layout/HorizontalMultiLevelHierarchy"/>
    <dgm:cxn modelId="{DEF71A00-0FCF-47CE-9937-D7522181E6DF}" srcId="{5640A2B0-5A56-4726-8F62-4C88E744C009}" destId="{D6FFC484-D021-4F36-A7F1-A4C2BD0A28A9}" srcOrd="0" destOrd="0" parTransId="{60CB2695-90D7-4206-82F6-29252EFADC55}" sibTransId="{E3519D44-F865-4AD0-A980-ADB5023C9A7F}"/>
    <dgm:cxn modelId="{5E164FDE-3CAD-4A1A-920F-3113503543C8}" srcId="{146B99D9-C8CF-4F32-9740-B1DBA7CE389F}" destId="{38289936-6AAD-4321-8929-CB1B2A6CD63D}" srcOrd="0" destOrd="0" parTransId="{67B03BDA-713F-4333-9F50-3427A7369D3B}" sibTransId="{A65AD520-AABC-4AAD-B222-3A2A95F317B8}"/>
    <dgm:cxn modelId="{6C931825-EE3B-4A50-908F-DA89D20B1CA0}" type="presOf" srcId="{3A725205-2C98-4190-8885-69C8B0784CF1}" destId="{86FD4B88-1A65-45DF-80AE-1263E0A997E0}" srcOrd="0" destOrd="0" presId="urn:microsoft.com/office/officeart/2008/layout/HorizontalMultiLevelHierarchy"/>
    <dgm:cxn modelId="{7AE47B51-02BC-4266-BA35-475C0662FECF}" type="presOf" srcId="{D6FFC484-D021-4F36-A7F1-A4C2BD0A28A9}" destId="{C4A63BBD-89DA-467B-81FE-D2856D39FF1D}" srcOrd="0" destOrd="0" presId="urn:microsoft.com/office/officeart/2008/layout/HorizontalMultiLevelHierarchy"/>
    <dgm:cxn modelId="{1272ED5A-D73F-4F38-A2C9-903A5D14BEF3}" type="presOf" srcId="{7A359463-4CC6-4BB6-8E8D-B43A2787C089}" destId="{2A90F27D-F609-442F-889F-16BA9984D8F3}" srcOrd="0" destOrd="0" presId="urn:microsoft.com/office/officeart/2008/layout/HorizontalMultiLevelHierarchy"/>
    <dgm:cxn modelId="{3313A0D0-18BD-4985-9F89-0F92577C3BA5}" type="presOf" srcId="{F51D3C54-1911-4B59-A861-D48D0A803A82}" destId="{E1ACE11F-AC72-4263-A80C-EBA111ED275C}" srcOrd="1" destOrd="0" presId="urn:microsoft.com/office/officeart/2008/layout/HorizontalMultiLevelHierarchy"/>
    <dgm:cxn modelId="{D869CF80-6E2A-4EDC-A8D2-DD9A830EF174}" type="presOf" srcId="{CF73F797-4440-41E2-B76D-5CD6A673E93A}" destId="{F0959889-550A-45BC-BC44-A3C06E967CD1}" srcOrd="0" destOrd="0" presId="urn:microsoft.com/office/officeart/2008/layout/HorizontalMultiLevelHierarchy"/>
    <dgm:cxn modelId="{2D932AA6-EC4B-4945-AB2B-C526E72589A5}" type="presOf" srcId="{092D2454-B61F-4800-B048-3F9083C57E3C}" destId="{1DBF6DAF-860B-461D-82EA-6680C81A9E10}" srcOrd="0" destOrd="0" presId="urn:microsoft.com/office/officeart/2008/layout/HorizontalMultiLevelHierarchy"/>
    <dgm:cxn modelId="{9BE896FD-2841-4AEF-973C-70B61392817D}" srcId="{D6FFC484-D021-4F36-A7F1-A4C2BD0A28A9}" destId="{146B99D9-C8CF-4F32-9740-B1DBA7CE389F}" srcOrd="1" destOrd="0" parTransId="{F51D3C54-1911-4B59-A861-D48D0A803A82}" sibTransId="{96D731DA-915F-4179-BE28-9249BB14A39A}"/>
    <dgm:cxn modelId="{82D0B952-3DA5-43F0-9D94-4E42A644A517}" type="presOf" srcId="{6457C3BA-EAE4-4251-901A-4B0EFA9D1BCB}" destId="{7D022BA2-04BB-40AA-AC58-1142BEFBEE59}" srcOrd="1" destOrd="0" presId="urn:microsoft.com/office/officeart/2008/layout/HorizontalMultiLevelHierarchy"/>
    <dgm:cxn modelId="{44E399B4-ED21-409A-A152-CAB4248EFD14}" type="presParOf" srcId="{D239918A-1181-4E61-AE33-4F17BC036FF3}" destId="{8DEDDA80-5DFC-4513-A2E6-094AC6A9F92F}" srcOrd="0" destOrd="0" presId="urn:microsoft.com/office/officeart/2008/layout/HorizontalMultiLevelHierarchy"/>
    <dgm:cxn modelId="{70C780C1-242B-4ADF-93FE-F48FEB7D4349}" type="presParOf" srcId="{8DEDDA80-5DFC-4513-A2E6-094AC6A9F92F}" destId="{C4A63BBD-89DA-467B-81FE-D2856D39FF1D}" srcOrd="0" destOrd="0" presId="urn:microsoft.com/office/officeart/2008/layout/HorizontalMultiLevelHierarchy"/>
    <dgm:cxn modelId="{E9D70F91-A4A1-4B46-BB8A-1D871ACFAA13}" type="presParOf" srcId="{8DEDDA80-5DFC-4513-A2E6-094AC6A9F92F}" destId="{C4450CA0-033B-4721-B1C4-BC0E41D3C620}" srcOrd="1" destOrd="0" presId="urn:microsoft.com/office/officeart/2008/layout/HorizontalMultiLevelHierarchy"/>
    <dgm:cxn modelId="{0C8C97E2-FA45-4613-B775-0E60E2EC9119}" type="presParOf" srcId="{C4450CA0-033B-4721-B1C4-BC0E41D3C620}" destId="{FE66327F-5CBA-4F60-A5E9-E8EF6B2CA74C}" srcOrd="0" destOrd="0" presId="urn:microsoft.com/office/officeart/2008/layout/HorizontalMultiLevelHierarchy"/>
    <dgm:cxn modelId="{9067960C-0530-4453-83E5-5FBBB4D18462}" type="presParOf" srcId="{FE66327F-5CBA-4F60-A5E9-E8EF6B2CA74C}" destId="{B7FBAD20-3E4D-4B1E-975A-AB7293841F98}" srcOrd="0" destOrd="0" presId="urn:microsoft.com/office/officeart/2008/layout/HorizontalMultiLevelHierarchy"/>
    <dgm:cxn modelId="{31BD24A6-6C4A-46CE-A6A2-8A01F3F2A065}" type="presParOf" srcId="{C4450CA0-033B-4721-B1C4-BC0E41D3C620}" destId="{44838AD1-CA8A-4774-9FE0-72FD387B0756}" srcOrd="1" destOrd="0" presId="urn:microsoft.com/office/officeart/2008/layout/HorizontalMultiLevelHierarchy"/>
    <dgm:cxn modelId="{0B24939B-0CE6-414D-8C8E-382274077B5D}" type="presParOf" srcId="{44838AD1-CA8A-4774-9FE0-72FD387B0756}" destId="{F0959889-550A-45BC-BC44-A3C06E967CD1}" srcOrd="0" destOrd="0" presId="urn:microsoft.com/office/officeart/2008/layout/HorizontalMultiLevelHierarchy"/>
    <dgm:cxn modelId="{3B2B3F33-2577-434A-AA72-2E0C4034D169}" type="presParOf" srcId="{44838AD1-CA8A-4774-9FE0-72FD387B0756}" destId="{64EC8B35-E08F-4A15-B74E-95D058D971EF}" srcOrd="1" destOrd="0" presId="urn:microsoft.com/office/officeart/2008/layout/HorizontalMultiLevelHierarchy"/>
    <dgm:cxn modelId="{58AF37DB-34A6-4F70-A95C-2BA1EB8DEC67}" type="presParOf" srcId="{64EC8B35-E08F-4A15-B74E-95D058D971EF}" destId="{86FD4B88-1A65-45DF-80AE-1263E0A997E0}" srcOrd="0" destOrd="0" presId="urn:microsoft.com/office/officeart/2008/layout/HorizontalMultiLevelHierarchy"/>
    <dgm:cxn modelId="{7616BB01-760E-47D6-820A-9036BAE86FDB}" type="presParOf" srcId="{86FD4B88-1A65-45DF-80AE-1263E0A997E0}" destId="{7D1FA00F-5D70-4FED-8393-CC1B6450E2B9}" srcOrd="0" destOrd="0" presId="urn:microsoft.com/office/officeart/2008/layout/HorizontalMultiLevelHierarchy"/>
    <dgm:cxn modelId="{B0C59086-DACE-4D13-B7F8-AA810264F480}" type="presParOf" srcId="{64EC8B35-E08F-4A15-B74E-95D058D971EF}" destId="{1AF878EA-D1A1-4D7A-B66F-D8C110F826A9}" srcOrd="1" destOrd="0" presId="urn:microsoft.com/office/officeart/2008/layout/HorizontalMultiLevelHierarchy"/>
    <dgm:cxn modelId="{8270A87B-F76C-4354-95A7-55FE06BBBD89}" type="presParOf" srcId="{1AF878EA-D1A1-4D7A-B66F-D8C110F826A9}" destId="{1DBF6DAF-860B-461D-82EA-6680C81A9E10}" srcOrd="0" destOrd="0" presId="urn:microsoft.com/office/officeart/2008/layout/HorizontalMultiLevelHierarchy"/>
    <dgm:cxn modelId="{4D4FAF03-D2A4-47E1-A264-A0299A903D5B}" type="presParOf" srcId="{1AF878EA-D1A1-4D7A-B66F-D8C110F826A9}" destId="{6F0552E6-536F-475A-B236-27523AAA8DEC}" srcOrd="1" destOrd="0" presId="urn:microsoft.com/office/officeart/2008/layout/HorizontalMultiLevelHierarchy"/>
    <dgm:cxn modelId="{A35681B0-C3E0-4C27-904F-F64AAB114E9F}" type="presParOf" srcId="{C4450CA0-033B-4721-B1C4-BC0E41D3C620}" destId="{DCC5D8BB-8341-4397-B298-83BE9F60EAD8}" srcOrd="2" destOrd="0" presId="urn:microsoft.com/office/officeart/2008/layout/HorizontalMultiLevelHierarchy"/>
    <dgm:cxn modelId="{211BF705-C8F8-470B-A461-128BDAD26F7A}" type="presParOf" srcId="{DCC5D8BB-8341-4397-B298-83BE9F60EAD8}" destId="{E1ACE11F-AC72-4263-A80C-EBA111ED275C}" srcOrd="0" destOrd="0" presId="urn:microsoft.com/office/officeart/2008/layout/HorizontalMultiLevelHierarchy"/>
    <dgm:cxn modelId="{A0976D34-8D6D-4183-BD8A-F1A0BDA70D6F}" type="presParOf" srcId="{C4450CA0-033B-4721-B1C4-BC0E41D3C620}" destId="{6A3A94CC-250B-467A-B840-6C7102CC23AE}" srcOrd="3" destOrd="0" presId="urn:microsoft.com/office/officeart/2008/layout/HorizontalMultiLevelHierarchy"/>
    <dgm:cxn modelId="{0C01E7BB-5DD0-4212-9EA7-95978B9AB5D2}" type="presParOf" srcId="{6A3A94CC-250B-467A-B840-6C7102CC23AE}" destId="{D23AD4FA-D7AA-452C-9620-F870B6D5775D}" srcOrd="0" destOrd="0" presId="urn:microsoft.com/office/officeart/2008/layout/HorizontalMultiLevelHierarchy"/>
    <dgm:cxn modelId="{1E1456AE-5AB5-40BE-8416-84A67424D1DD}" type="presParOf" srcId="{6A3A94CC-250B-467A-B840-6C7102CC23AE}" destId="{0199F3D3-ED5C-4CCB-8E3D-26885EBC98DD}" srcOrd="1" destOrd="0" presId="urn:microsoft.com/office/officeart/2008/layout/HorizontalMultiLevelHierarchy"/>
    <dgm:cxn modelId="{054F27B6-911C-4B5B-89DB-6154AB233B35}" type="presParOf" srcId="{0199F3D3-ED5C-4CCB-8E3D-26885EBC98DD}" destId="{B5CC5E75-14FF-4A22-BAF6-4DA1214FD48C}" srcOrd="0" destOrd="0" presId="urn:microsoft.com/office/officeart/2008/layout/HorizontalMultiLevelHierarchy"/>
    <dgm:cxn modelId="{043DDA14-32F3-4FD3-A7A4-CB0BA61D19B8}" type="presParOf" srcId="{B5CC5E75-14FF-4A22-BAF6-4DA1214FD48C}" destId="{E08AE094-A870-4D1C-89FD-BEA75CD87E8D}" srcOrd="0" destOrd="0" presId="urn:microsoft.com/office/officeart/2008/layout/HorizontalMultiLevelHierarchy"/>
    <dgm:cxn modelId="{080DBC49-6956-428D-B4E9-F9C26A76D469}" type="presParOf" srcId="{0199F3D3-ED5C-4CCB-8E3D-26885EBC98DD}" destId="{38020900-8D96-4BCB-B62E-57A931F03DA9}" srcOrd="1" destOrd="0" presId="urn:microsoft.com/office/officeart/2008/layout/HorizontalMultiLevelHierarchy"/>
    <dgm:cxn modelId="{D8C05E5F-F70F-4623-AC70-47C1B20C0C94}" type="presParOf" srcId="{38020900-8D96-4BCB-B62E-57A931F03DA9}" destId="{63F0AE64-AAF9-4ABA-B22A-D55FD5337BAF}" srcOrd="0" destOrd="0" presId="urn:microsoft.com/office/officeart/2008/layout/HorizontalMultiLevelHierarchy"/>
    <dgm:cxn modelId="{7AE4BE5F-F89F-486D-86E2-37209BC9AD77}" type="presParOf" srcId="{38020900-8D96-4BCB-B62E-57A931F03DA9}" destId="{75A6A832-C3CB-4D4D-B074-1774532A17DD}" srcOrd="1" destOrd="0" presId="urn:microsoft.com/office/officeart/2008/layout/HorizontalMultiLevelHierarchy"/>
    <dgm:cxn modelId="{47EA59D4-9AEF-4582-8EEE-D26E14468D06}" type="presParOf" srcId="{C4450CA0-033B-4721-B1C4-BC0E41D3C620}" destId="{1A00B4EF-A7CB-4EA0-86CF-9F30A8D2D011}" srcOrd="4" destOrd="0" presId="urn:microsoft.com/office/officeart/2008/layout/HorizontalMultiLevelHierarchy"/>
    <dgm:cxn modelId="{CF43C94B-81AA-4CCB-BA6C-2C2B3B27BA8E}" type="presParOf" srcId="{1A00B4EF-A7CB-4EA0-86CF-9F30A8D2D011}" destId="{2680EEBF-5B80-446B-A26A-C0FD60B45C6A}" srcOrd="0" destOrd="0" presId="urn:microsoft.com/office/officeart/2008/layout/HorizontalMultiLevelHierarchy"/>
    <dgm:cxn modelId="{CB2A01B8-5D2D-4F8F-B5D8-1396FE223C30}" type="presParOf" srcId="{C4450CA0-033B-4721-B1C4-BC0E41D3C620}" destId="{F5EA80B5-908A-4304-A5E6-3F653713BB68}" srcOrd="5" destOrd="0" presId="urn:microsoft.com/office/officeart/2008/layout/HorizontalMultiLevelHierarchy"/>
    <dgm:cxn modelId="{846D07CD-2874-4162-A632-04306511AF3B}" type="presParOf" srcId="{F5EA80B5-908A-4304-A5E6-3F653713BB68}" destId="{0311CD5A-DD73-4E5A-9288-B6C8141F45DC}" srcOrd="0" destOrd="0" presId="urn:microsoft.com/office/officeart/2008/layout/HorizontalMultiLevelHierarchy"/>
    <dgm:cxn modelId="{8EC9112D-CE64-416E-9EF1-8B2A146B5DCD}" type="presParOf" srcId="{F5EA80B5-908A-4304-A5E6-3F653713BB68}" destId="{A6138D7D-0A00-4692-AA2E-354B77EEA2CA}" srcOrd="1" destOrd="0" presId="urn:microsoft.com/office/officeart/2008/layout/HorizontalMultiLevelHierarchy"/>
    <dgm:cxn modelId="{3F2ED01C-77E8-4A67-8A16-2AD6F4DA6D68}" type="presParOf" srcId="{A6138D7D-0A00-4692-AA2E-354B77EEA2CA}" destId="{91E0C308-2433-490D-9EC7-BEDE75B7AF61}" srcOrd="0" destOrd="0" presId="urn:microsoft.com/office/officeart/2008/layout/HorizontalMultiLevelHierarchy"/>
    <dgm:cxn modelId="{DF67ED4C-8A52-4D36-8DB1-2E37D3DAB6D0}" type="presParOf" srcId="{91E0C308-2433-490D-9EC7-BEDE75B7AF61}" destId="{7D022BA2-04BB-40AA-AC58-1142BEFBEE59}" srcOrd="0" destOrd="0" presId="urn:microsoft.com/office/officeart/2008/layout/HorizontalMultiLevelHierarchy"/>
    <dgm:cxn modelId="{00EF0B49-E54A-4054-9D2F-3F50E344DDBA}" type="presParOf" srcId="{A6138D7D-0A00-4692-AA2E-354B77EEA2CA}" destId="{8FB4158E-96D8-43DF-BBCF-8F4A0ED7DA98}" srcOrd="1" destOrd="0" presId="urn:microsoft.com/office/officeart/2008/layout/HorizontalMultiLevelHierarchy"/>
    <dgm:cxn modelId="{F38C193D-BE6C-4003-A882-1D907DD56F9C}" type="presParOf" srcId="{8FB4158E-96D8-43DF-BBCF-8F4A0ED7DA98}" destId="{2A90F27D-F609-442F-889F-16BA9984D8F3}" srcOrd="0" destOrd="0" presId="urn:microsoft.com/office/officeart/2008/layout/HorizontalMultiLevelHierarchy"/>
    <dgm:cxn modelId="{5C0984D5-C75A-487E-9F44-954BECF93CD1}" type="presParOf" srcId="{8FB4158E-96D8-43DF-BBCF-8F4A0ED7DA98}" destId="{38CB6779-14FB-4A1E-B142-53CA7ED39A1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0C308-2433-490D-9EC7-BEDE75B7AF61}">
      <dsp:nvSpPr>
        <dsp:cNvPr id="0" name=""/>
        <dsp:cNvSpPr/>
      </dsp:nvSpPr>
      <dsp:spPr>
        <a:xfrm>
          <a:off x="6428791" y="3855941"/>
          <a:ext cx="659393" cy="91440"/>
        </a:xfrm>
        <a:custGeom>
          <a:avLst/>
          <a:gdLst/>
          <a:ahLst/>
          <a:cxnLst/>
          <a:rect l="0" t="0" r="0" b="0"/>
          <a:pathLst>
            <a:path>
              <a:moveTo>
                <a:pt x="0" y="45720"/>
              </a:moveTo>
              <a:lnTo>
                <a:pt x="659393" y="4572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e-DE" sz="500" kern="1200"/>
        </a:p>
      </dsp:txBody>
      <dsp:txXfrm>
        <a:off x="6742003" y="3885176"/>
        <a:ext cx="32969" cy="32969"/>
      </dsp:txXfrm>
    </dsp:sp>
    <dsp:sp modelId="{1A00B4EF-A7CB-4EA0-86CF-9F30A8D2D011}">
      <dsp:nvSpPr>
        <dsp:cNvPr id="0" name=""/>
        <dsp:cNvSpPr/>
      </dsp:nvSpPr>
      <dsp:spPr>
        <a:xfrm>
          <a:off x="1626945" y="2645194"/>
          <a:ext cx="1504875" cy="1256467"/>
        </a:xfrm>
        <a:custGeom>
          <a:avLst/>
          <a:gdLst/>
          <a:ahLst/>
          <a:cxnLst/>
          <a:rect l="0" t="0" r="0" b="0"/>
          <a:pathLst>
            <a:path>
              <a:moveTo>
                <a:pt x="0" y="0"/>
              </a:moveTo>
              <a:lnTo>
                <a:pt x="752437" y="0"/>
              </a:lnTo>
              <a:lnTo>
                <a:pt x="752437" y="1256467"/>
              </a:lnTo>
              <a:lnTo>
                <a:pt x="1504875" y="125646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de-DE" sz="700" kern="1200"/>
        </a:p>
      </dsp:txBody>
      <dsp:txXfrm>
        <a:off x="2330372" y="3224416"/>
        <a:ext cx="98022" cy="98022"/>
      </dsp:txXfrm>
    </dsp:sp>
    <dsp:sp modelId="{B5CC5E75-14FF-4A22-BAF6-4DA1214FD48C}">
      <dsp:nvSpPr>
        <dsp:cNvPr id="0" name=""/>
        <dsp:cNvSpPr/>
      </dsp:nvSpPr>
      <dsp:spPr>
        <a:xfrm>
          <a:off x="6428791" y="2599474"/>
          <a:ext cx="659393" cy="91440"/>
        </a:xfrm>
        <a:custGeom>
          <a:avLst/>
          <a:gdLst/>
          <a:ahLst/>
          <a:cxnLst/>
          <a:rect l="0" t="0" r="0" b="0"/>
          <a:pathLst>
            <a:path>
              <a:moveTo>
                <a:pt x="0" y="45720"/>
              </a:moveTo>
              <a:lnTo>
                <a:pt x="659393" y="4572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e-DE" sz="500" kern="1200"/>
        </a:p>
      </dsp:txBody>
      <dsp:txXfrm>
        <a:off x="6742003" y="2628709"/>
        <a:ext cx="32969" cy="32969"/>
      </dsp:txXfrm>
    </dsp:sp>
    <dsp:sp modelId="{DCC5D8BB-8341-4397-B298-83BE9F60EAD8}">
      <dsp:nvSpPr>
        <dsp:cNvPr id="0" name=""/>
        <dsp:cNvSpPr/>
      </dsp:nvSpPr>
      <dsp:spPr>
        <a:xfrm>
          <a:off x="1626945" y="2599474"/>
          <a:ext cx="1504875" cy="91440"/>
        </a:xfrm>
        <a:custGeom>
          <a:avLst/>
          <a:gdLst/>
          <a:ahLst/>
          <a:cxnLst/>
          <a:rect l="0" t="0" r="0" b="0"/>
          <a:pathLst>
            <a:path>
              <a:moveTo>
                <a:pt x="0" y="45720"/>
              </a:moveTo>
              <a:lnTo>
                <a:pt x="1504875" y="4572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e-DE" sz="500" kern="1200"/>
        </a:p>
      </dsp:txBody>
      <dsp:txXfrm>
        <a:off x="2341761" y="2607572"/>
        <a:ext cx="75243" cy="75243"/>
      </dsp:txXfrm>
    </dsp:sp>
    <dsp:sp modelId="{86FD4B88-1A65-45DF-80AE-1263E0A997E0}">
      <dsp:nvSpPr>
        <dsp:cNvPr id="0" name=""/>
        <dsp:cNvSpPr/>
      </dsp:nvSpPr>
      <dsp:spPr>
        <a:xfrm>
          <a:off x="6428791" y="1343006"/>
          <a:ext cx="659393" cy="91440"/>
        </a:xfrm>
        <a:custGeom>
          <a:avLst/>
          <a:gdLst/>
          <a:ahLst/>
          <a:cxnLst/>
          <a:rect l="0" t="0" r="0" b="0"/>
          <a:pathLst>
            <a:path>
              <a:moveTo>
                <a:pt x="0" y="45720"/>
              </a:moveTo>
              <a:lnTo>
                <a:pt x="659393" y="4572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e-DE" sz="500" kern="1200"/>
        </a:p>
      </dsp:txBody>
      <dsp:txXfrm>
        <a:off x="6742003" y="1372242"/>
        <a:ext cx="32969" cy="32969"/>
      </dsp:txXfrm>
    </dsp:sp>
    <dsp:sp modelId="{FE66327F-5CBA-4F60-A5E9-E8EF6B2CA74C}">
      <dsp:nvSpPr>
        <dsp:cNvPr id="0" name=""/>
        <dsp:cNvSpPr/>
      </dsp:nvSpPr>
      <dsp:spPr>
        <a:xfrm>
          <a:off x="1626945" y="1388726"/>
          <a:ext cx="1504875" cy="1256467"/>
        </a:xfrm>
        <a:custGeom>
          <a:avLst/>
          <a:gdLst/>
          <a:ahLst/>
          <a:cxnLst/>
          <a:rect l="0" t="0" r="0" b="0"/>
          <a:pathLst>
            <a:path>
              <a:moveTo>
                <a:pt x="0" y="1256467"/>
              </a:moveTo>
              <a:lnTo>
                <a:pt x="752437" y="1256467"/>
              </a:lnTo>
              <a:lnTo>
                <a:pt x="752437" y="0"/>
              </a:lnTo>
              <a:lnTo>
                <a:pt x="150487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de-DE" sz="700" kern="1200"/>
        </a:p>
      </dsp:txBody>
      <dsp:txXfrm>
        <a:off x="2330372" y="1967949"/>
        <a:ext cx="98022" cy="98022"/>
      </dsp:txXfrm>
    </dsp:sp>
    <dsp:sp modelId="{C4A63BBD-89DA-467B-81FE-D2856D39FF1D}">
      <dsp:nvSpPr>
        <dsp:cNvPr id="0" name=""/>
        <dsp:cNvSpPr/>
      </dsp:nvSpPr>
      <dsp:spPr>
        <a:xfrm rot="16897102">
          <a:off x="-1520835" y="2142607"/>
          <a:ext cx="5290388" cy="1005173"/>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rtl="0">
            <a:lnSpc>
              <a:spcPct val="90000"/>
            </a:lnSpc>
            <a:spcBef>
              <a:spcPct val="0"/>
            </a:spcBef>
            <a:spcAft>
              <a:spcPct val="35000"/>
            </a:spcAft>
          </a:pPr>
          <a:r>
            <a:rPr lang="de-DE" sz="4900" b="0" kern="1200" baseline="0" dirty="0" smtClean="0"/>
            <a:t>Zwei Kostenfaktoren</a:t>
          </a:r>
          <a:endParaRPr lang="de-DE" sz="4900" kern="1200" dirty="0"/>
        </a:p>
      </dsp:txBody>
      <dsp:txXfrm>
        <a:off x="-1520835" y="2142607"/>
        <a:ext cx="5290388" cy="1005173"/>
      </dsp:txXfrm>
    </dsp:sp>
    <dsp:sp modelId="{F0959889-550A-45BC-BC44-A3C06E967CD1}">
      <dsp:nvSpPr>
        <dsp:cNvPr id="0" name=""/>
        <dsp:cNvSpPr/>
      </dsp:nvSpPr>
      <dsp:spPr>
        <a:xfrm>
          <a:off x="3131821" y="886139"/>
          <a:ext cx="3296969" cy="1005173"/>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de-DE" sz="2800" kern="1200" baseline="0" dirty="0" smtClean="0"/>
            <a:t>Anzahl und Größe der geschützten Instanzen</a:t>
          </a:r>
          <a:endParaRPr lang="de-DE" sz="2800" kern="1200" dirty="0"/>
        </a:p>
      </dsp:txBody>
      <dsp:txXfrm>
        <a:off x="3131821" y="886139"/>
        <a:ext cx="3296969" cy="1005173"/>
      </dsp:txXfrm>
    </dsp:sp>
    <dsp:sp modelId="{1DBF6DAF-860B-461D-82EA-6680C81A9E10}">
      <dsp:nvSpPr>
        <dsp:cNvPr id="0" name=""/>
        <dsp:cNvSpPr/>
      </dsp:nvSpPr>
      <dsp:spPr>
        <a:xfrm>
          <a:off x="7088184" y="1067106"/>
          <a:ext cx="2969811" cy="6432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de-DE" sz="2000" kern="1200" baseline="0" dirty="0" smtClean="0"/>
            <a:t>z.B. Server oder Clients</a:t>
          </a:r>
          <a:endParaRPr lang="de-DE" sz="2000" kern="1200" dirty="0"/>
        </a:p>
      </dsp:txBody>
      <dsp:txXfrm>
        <a:off x="7088184" y="1067106"/>
        <a:ext cx="2969811" cy="643240"/>
      </dsp:txXfrm>
    </dsp:sp>
    <dsp:sp modelId="{D23AD4FA-D7AA-452C-9620-F870B6D5775D}">
      <dsp:nvSpPr>
        <dsp:cNvPr id="0" name=""/>
        <dsp:cNvSpPr/>
      </dsp:nvSpPr>
      <dsp:spPr>
        <a:xfrm>
          <a:off x="3131821" y="2142607"/>
          <a:ext cx="3296969" cy="1005173"/>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de-DE" sz="2800" kern="1200" baseline="0" dirty="0" smtClean="0"/>
            <a:t>Speicherplatz für Backups</a:t>
          </a:r>
          <a:endParaRPr lang="de-DE" sz="2800" kern="1200" dirty="0"/>
        </a:p>
      </dsp:txBody>
      <dsp:txXfrm>
        <a:off x="3131821" y="2142607"/>
        <a:ext cx="3296969" cy="1005173"/>
      </dsp:txXfrm>
    </dsp:sp>
    <dsp:sp modelId="{63F0AE64-AAF9-4ABA-B22A-D55FD5337BAF}">
      <dsp:nvSpPr>
        <dsp:cNvPr id="0" name=""/>
        <dsp:cNvSpPr/>
      </dsp:nvSpPr>
      <dsp:spPr>
        <a:xfrm>
          <a:off x="7088184" y="2323573"/>
          <a:ext cx="2969811" cy="6432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de-DE" sz="2000" kern="1200" dirty="0" smtClean="0"/>
            <a:t>LRS oder GRS</a:t>
          </a:r>
          <a:endParaRPr lang="de-DE" sz="2000" kern="1200" dirty="0"/>
        </a:p>
      </dsp:txBody>
      <dsp:txXfrm>
        <a:off x="7088184" y="2323573"/>
        <a:ext cx="2969811" cy="643240"/>
      </dsp:txXfrm>
    </dsp:sp>
    <dsp:sp modelId="{0311CD5A-DD73-4E5A-9288-B6C8141F45DC}">
      <dsp:nvSpPr>
        <dsp:cNvPr id="0" name=""/>
        <dsp:cNvSpPr/>
      </dsp:nvSpPr>
      <dsp:spPr>
        <a:xfrm>
          <a:off x="3131821" y="3399074"/>
          <a:ext cx="3296969" cy="1005173"/>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de-DE" sz="2800" kern="1200" dirty="0" smtClean="0"/>
            <a:t>Keine Traffic-Kosten</a:t>
          </a:r>
          <a:endParaRPr lang="de-DE" sz="2800" kern="1200" dirty="0"/>
        </a:p>
      </dsp:txBody>
      <dsp:txXfrm>
        <a:off x="3131821" y="3399074"/>
        <a:ext cx="3296969" cy="1005173"/>
      </dsp:txXfrm>
    </dsp:sp>
    <dsp:sp modelId="{2A90F27D-F609-442F-889F-16BA9984D8F3}">
      <dsp:nvSpPr>
        <dsp:cNvPr id="0" name=""/>
        <dsp:cNvSpPr/>
      </dsp:nvSpPr>
      <dsp:spPr>
        <a:xfrm>
          <a:off x="7088184" y="3580040"/>
          <a:ext cx="2969811" cy="6432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de-DE" sz="2000" kern="1200" dirty="0" smtClean="0"/>
            <a:t>Weder für Sicherungen noch Wiederherstellungen</a:t>
          </a:r>
          <a:endParaRPr lang="de-DE" sz="2000" kern="1200" dirty="0"/>
        </a:p>
      </dsp:txBody>
      <dsp:txXfrm>
        <a:off x="7088184" y="3580040"/>
        <a:ext cx="2969811" cy="64324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4939" y="0"/>
            <a:ext cx="2949099" cy="498932"/>
          </a:xfrm>
          <a:prstGeom prst="rect">
            <a:avLst/>
          </a:prstGeom>
        </p:spPr>
        <p:txBody>
          <a:bodyPr vert="horz" lIns="91440" tIns="45720" rIns="91440" bIns="45720" rtlCol="0"/>
          <a:lstStyle>
            <a:lvl1pPr algn="r">
              <a:defRPr sz="1200"/>
            </a:lvl1pPr>
          </a:lstStyle>
          <a:p>
            <a:fld id="{312E7B4A-039C-48A2-9B2C-AF16AA3873D8}" type="datetimeFigureOut">
              <a:rPr lang="en-US" smtClean="0"/>
              <a:t>10/21/2015</a:t>
            </a:fld>
            <a:endParaRPr lang="en-US"/>
          </a:p>
        </p:txBody>
      </p:sp>
      <p:sp>
        <p:nvSpPr>
          <p:cNvPr id="4" name="Footer Placeholder 3"/>
          <p:cNvSpPr>
            <a:spLocks noGrp="1"/>
          </p:cNvSpPr>
          <p:nvPr>
            <p:ph type="ftr" sz="quarter" idx="2"/>
          </p:nvPr>
        </p:nvSpPr>
        <p:spPr>
          <a:xfrm>
            <a:off x="0" y="9445170"/>
            <a:ext cx="2949099" cy="49893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4939" y="9445170"/>
            <a:ext cx="2949099" cy="498931"/>
          </a:xfrm>
          <a:prstGeom prst="rect">
            <a:avLst/>
          </a:prstGeom>
        </p:spPr>
        <p:txBody>
          <a:bodyPr vert="horz" lIns="91440" tIns="45720" rIns="91440" bIns="45720" rtlCol="0" anchor="b"/>
          <a:lstStyle>
            <a:lvl1pPr algn="r">
              <a:defRPr sz="1200"/>
            </a:lvl1pPr>
          </a:lstStyle>
          <a:p>
            <a:fld id="{CF5FCDD8-505C-48BF-B1E5-CD9B258934D2}" type="slidenum">
              <a:rPr lang="en-US" smtClean="0"/>
              <a:t>‹Nr.›</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DA005A0C-54D9-45AA-87D4-C551D08DFCE1}" type="datetimeFigureOut">
              <a:rPr lang="en-US" smtClean="0"/>
              <a:t>10/21/2015</a:t>
            </a:fld>
            <a:endParaRPr lang="en-US"/>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4CFD207A-07DF-40AD-A916-9872E089CE7A}" type="slidenum">
              <a:rPr lang="en-US" smtClean="0"/>
              <a:t>‹Nr.›</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7813" cy="3729038"/>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de-DE" noProof="0"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7813" cy="3729038"/>
          </a:xfrm>
        </p:spPr>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Kosten werden anteilig</a:t>
            </a:r>
            <a:r>
              <a:rPr lang="de-DE" baseline="0" dirty="0" smtClean="0"/>
              <a:t> auf die Tage des Monats verrechnet.</a:t>
            </a:r>
            <a:endParaRPr lang="de-DE" dirty="0" smtClean="0"/>
          </a:p>
          <a:p>
            <a:endParaRPr lang="de-DE" dirty="0" smtClean="0"/>
          </a:p>
          <a:p>
            <a:r>
              <a:rPr lang="de-DE" dirty="0" smtClean="0"/>
              <a:t>Neues Preismodell</a:t>
            </a:r>
            <a:r>
              <a:rPr lang="de-DE" baseline="0" dirty="0" smtClean="0"/>
              <a:t> gültig a</a:t>
            </a:r>
            <a:r>
              <a:rPr lang="de-DE" dirty="0" smtClean="0"/>
              <a:t>b dem 1. April 2015.</a:t>
            </a:r>
          </a:p>
          <a:p>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Weitere Informationen: http://azure.microsoft.com/de-de/pricing/details/backup/</a:t>
            </a:r>
          </a:p>
          <a:p>
            <a:endParaRPr lang="de-DE" dirty="0"/>
          </a:p>
        </p:txBody>
      </p:sp>
      <p:sp>
        <p:nvSpPr>
          <p:cNvPr id="4" name="Foliennummernplatzhalt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5830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Weitere Informationen: https://azure.microsoft.com/de-de/documentation/articles/backup-azure-backup-faq/</a:t>
            </a:r>
            <a:endParaRPr lang="de-DE" dirty="0"/>
          </a:p>
        </p:txBody>
      </p:sp>
      <p:sp>
        <p:nvSpPr>
          <p:cNvPr id="4" name="Foliennummernplatzhalt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234572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7813" cy="3729038"/>
          </a:xfrm>
        </p:spPr>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896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1" kern="1200" dirty="0" smtClean="0">
                <a:solidFill>
                  <a:schemeClr val="tx1"/>
                </a:solidFill>
                <a:effectLst/>
                <a:latin typeface="+mn-lt"/>
                <a:ea typeface="+mn-ea"/>
                <a:cs typeface="+mn-cs"/>
              </a:rPr>
              <a:t>Why 54400 GB?</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Azure Backup uses VHDX technology to backup these large </a:t>
            </a:r>
            <a:r>
              <a:rPr lang="en-US" sz="1200" kern="1200" dirty="0" err="1" smtClean="0">
                <a:solidFill>
                  <a:schemeClr val="tx1"/>
                </a:solidFill>
                <a:effectLst/>
                <a:latin typeface="+mn-lt"/>
                <a:ea typeface="+mn-ea"/>
                <a:cs typeface="+mn-cs"/>
              </a:rPr>
              <a:t>datasources</a:t>
            </a:r>
            <a:r>
              <a:rPr lang="en-US" sz="1200" kern="1200" dirty="0" smtClean="0">
                <a:solidFill>
                  <a:schemeClr val="tx1"/>
                </a:solidFill>
                <a:effectLst/>
                <a:latin typeface="+mn-lt"/>
                <a:ea typeface="+mn-ea"/>
                <a:cs typeface="+mn-cs"/>
              </a:rPr>
              <a:t>. The maximum size of the VHDX is 64 TB (65536 GB) and Azure Backup reserves some space for operational metadata. We will continue to optimize and increase the usable space but for this release we have pegged it to 54400 GB.</a:t>
            </a:r>
          </a:p>
          <a:p>
            <a:endParaRPr lang="de-DE" dirty="0" smtClean="0"/>
          </a:p>
          <a:p>
            <a:r>
              <a:rPr lang="de-DE" dirty="0" smtClean="0"/>
              <a:t>Erhöhung</a:t>
            </a:r>
            <a:r>
              <a:rPr lang="de-DE" baseline="0" dirty="0" smtClean="0"/>
              <a:t> des Limits von 1.700 GB auf 54.400 GB wurde am 12.08.2015 angekündigt.</a:t>
            </a:r>
            <a:endParaRPr lang="de-DE" dirty="0"/>
          </a:p>
        </p:txBody>
      </p:sp>
      <p:sp>
        <p:nvSpPr>
          <p:cNvPr id="4" name="Foliennummernplatzhalt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054348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7813" cy="3729038"/>
          </a:xfrm>
        </p:spPr>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8162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2015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icrosoftvirtualacademy.com/de-de/training-courses/datensicherung-mit-azure-backup-13976?l=ZpYkSDvbB_52051928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de-de/pricing/details/backup/" TargetMode="External"/><Relationship Id="rId2" Type="http://schemas.openxmlformats.org/officeDocument/2006/relationships/hyperlink" Target="https://azure.microsoft.com/de-de/services/backup/" TargetMode="External"/><Relationship Id="rId1" Type="http://schemas.openxmlformats.org/officeDocument/2006/relationships/slideLayout" Target="../slideLayouts/slideLayout4.xml"/><Relationship Id="rId5" Type="http://schemas.openxmlformats.org/officeDocument/2006/relationships/hyperlink" Target="https://azure.microsoft.com/de-de/documentation/articles/backup-azure-backup-faq/" TargetMode="External"/><Relationship Id="rId4" Type="http://schemas.openxmlformats.org/officeDocument/2006/relationships/hyperlink" Target="https://azure.microsoft.com/de-de/documentation/services/backu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azure.microsoft.com/de-de/pricing/details/backup/"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azure.microsoft.com/de-de/pricing/details/storage/"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IT Camp – Hybrid IT (</a:t>
            </a:r>
            <a:r>
              <a:rPr lang="en-US" dirty="0" err="1" smtClean="0"/>
              <a:t>Auswahl</a:t>
            </a:r>
            <a:r>
              <a:rPr lang="en-US" dirty="0" smtClean="0"/>
              <a:t> aus </a:t>
            </a:r>
            <a:r>
              <a:rPr lang="en-US" dirty="0" smtClean="0">
                <a:hlinkClick r:id="rId3"/>
              </a:rPr>
              <a:t>MVA-</a:t>
            </a:r>
            <a:r>
              <a:rPr lang="en-US" dirty="0" err="1" smtClean="0">
                <a:hlinkClick r:id="rId3"/>
              </a:rPr>
              <a:t>Kurs</a:t>
            </a:r>
            <a:r>
              <a:rPr lang="en-US" dirty="0" smtClean="0"/>
              <a:t>)</a:t>
            </a:r>
            <a:endParaRPr lang="en-US" dirty="0" smtClean="0"/>
          </a:p>
          <a:p>
            <a:endParaRPr lang="en-US" dirty="0" smtClean="0"/>
          </a:p>
          <a:p>
            <a:r>
              <a:rPr lang="en-US" dirty="0" smtClean="0"/>
              <a:t>Peter </a:t>
            </a:r>
            <a:r>
              <a:rPr lang="en-US" dirty="0" smtClean="0"/>
              <a:t>Kirchner | Technical Evangelist – Microsoft Azure</a:t>
            </a:r>
          </a:p>
        </p:txBody>
      </p:sp>
      <p:sp>
        <p:nvSpPr>
          <p:cNvPr id="2" name="Title 1"/>
          <p:cNvSpPr>
            <a:spLocks noGrp="1"/>
          </p:cNvSpPr>
          <p:nvPr>
            <p:ph type="ctrTitle"/>
          </p:nvPr>
        </p:nvSpPr>
        <p:spPr/>
        <p:txBody>
          <a:bodyPr anchor="t"/>
          <a:lstStyle/>
          <a:p>
            <a:r>
              <a:rPr lang="de-DE" sz="5400" dirty="0" smtClean="0"/>
              <a:t>Datensicherung </a:t>
            </a:r>
            <a:r>
              <a:rPr lang="de-DE" sz="5400" dirty="0"/>
              <a:t>mit </a:t>
            </a:r>
            <a:r>
              <a:rPr lang="de-DE" sz="5400" dirty="0" smtClean="0"/>
              <a:t/>
            </a:r>
            <a:br>
              <a:rPr lang="de-DE" sz="5400" dirty="0" smtClean="0"/>
            </a:br>
            <a:r>
              <a:rPr lang="de-DE" sz="5400" dirty="0" smtClean="0"/>
              <a:t>Azure Backup</a:t>
            </a:r>
            <a:br>
              <a:rPr lang="de-DE" sz="5400" dirty="0" smtClean="0"/>
            </a:br>
            <a:r>
              <a:rPr lang="de-DE" sz="5400" dirty="0" smtClean="0"/>
              <a:t/>
            </a:r>
            <a:br>
              <a:rPr lang="de-DE" sz="5400" dirty="0" smtClean="0"/>
            </a:br>
            <a:r>
              <a:rPr lang="de-DE" sz="2400" dirty="0" smtClean="0"/>
              <a:t>Einführung in </a:t>
            </a:r>
            <a:r>
              <a:rPr lang="de-DE" sz="2400" dirty="0" err="1" smtClean="0"/>
              <a:t>Offsite</a:t>
            </a:r>
            <a:r>
              <a:rPr lang="de-DE" sz="2400" dirty="0" smtClean="0"/>
              <a:t>-Datensicherungen mit Azure Backup</a:t>
            </a:r>
            <a:endParaRPr lang="de-DE" sz="1600" dirty="0" smtClean="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Unterstützte Betriebssysteme</a:t>
            </a:r>
            <a:endParaRPr lang="de-DE" dirty="0"/>
          </a:p>
        </p:txBody>
      </p:sp>
      <p:graphicFrame>
        <p:nvGraphicFramePr>
          <p:cNvPr id="4" name="Inhaltsplatzhalter 3"/>
          <p:cNvGraphicFramePr>
            <a:graphicFrameLocks noGrp="1"/>
          </p:cNvGraphicFramePr>
          <p:nvPr>
            <p:ph sz="quarter" idx="10"/>
            <p:extLst>
              <p:ext uri="{D42A27DB-BD31-4B8C-83A1-F6EECF244321}">
                <p14:modId xmlns:p14="http://schemas.microsoft.com/office/powerpoint/2010/main" val="973294930"/>
              </p:ext>
            </p:extLst>
          </p:nvPr>
        </p:nvGraphicFramePr>
        <p:xfrm>
          <a:off x="469826" y="1089729"/>
          <a:ext cx="9819062" cy="5309027"/>
        </p:xfrm>
        <a:graphic>
          <a:graphicData uri="http://schemas.openxmlformats.org/drawingml/2006/table">
            <a:tbl>
              <a:tblPr firstRow="1">
                <a:tableStyleId>{D113A9D2-9D6B-4929-AA2D-F23B5EE8CBE7}</a:tableStyleId>
              </a:tblPr>
              <a:tblGrid>
                <a:gridCol w="4181196">
                  <a:extLst>
                    <a:ext uri="{9D8B030D-6E8A-4147-A177-3AD203B41FA5}">
                      <a16:colId xmlns:a16="http://schemas.microsoft.com/office/drawing/2014/main" val="2678059078"/>
                    </a:ext>
                  </a:extLst>
                </a:gridCol>
                <a:gridCol w="1907822">
                  <a:extLst>
                    <a:ext uri="{9D8B030D-6E8A-4147-A177-3AD203B41FA5}">
                      <a16:colId xmlns:a16="http://schemas.microsoft.com/office/drawing/2014/main" val="4285103752"/>
                    </a:ext>
                  </a:extLst>
                </a:gridCol>
                <a:gridCol w="3730044">
                  <a:extLst>
                    <a:ext uri="{9D8B030D-6E8A-4147-A177-3AD203B41FA5}">
                      <a16:colId xmlns:a16="http://schemas.microsoft.com/office/drawing/2014/main" val="3673404862"/>
                    </a:ext>
                  </a:extLst>
                </a:gridCol>
              </a:tblGrid>
              <a:tr h="283493">
                <a:tc>
                  <a:txBody>
                    <a:bodyPr/>
                    <a:lstStyle/>
                    <a:p>
                      <a:pPr algn="l"/>
                      <a:r>
                        <a:rPr lang="de-DE" sz="1400" dirty="0"/>
                        <a:t>Betriebssystem</a:t>
                      </a:r>
                    </a:p>
                  </a:txBody>
                  <a:tcPr marL="70549" marR="70549" marT="35274" marB="35274" anchor="ctr"/>
                </a:tc>
                <a:tc>
                  <a:txBody>
                    <a:bodyPr/>
                    <a:lstStyle/>
                    <a:p>
                      <a:r>
                        <a:rPr lang="de-DE" sz="1400" dirty="0"/>
                        <a:t>Plattform</a:t>
                      </a:r>
                    </a:p>
                  </a:txBody>
                  <a:tcPr marL="70549" marR="70549" marT="35274" marB="35274" anchor="ctr"/>
                </a:tc>
                <a:tc>
                  <a:txBody>
                    <a:bodyPr/>
                    <a:lstStyle/>
                    <a:p>
                      <a:pPr algn="l"/>
                      <a:r>
                        <a:rPr lang="de-DE" sz="1400"/>
                        <a:t>SKU</a:t>
                      </a:r>
                    </a:p>
                  </a:txBody>
                  <a:tcPr marL="70549" marR="70549" marT="35274" marB="35274" anchor="ctr"/>
                </a:tc>
                <a:extLst>
                  <a:ext uri="{0D108BD9-81ED-4DB2-BD59-A6C34878D82A}">
                    <a16:rowId xmlns:a16="http://schemas.microsoft.com/office/drawing/2014/main" val="2455862151"/>
                  </a:ext>
                </a:extLst>
              </a:tr>
              <a:tr h="283493">
                <a:tc>
                  <a:txBody>
                    <a:bodyPr/>
                    <a:lstStyle/>
                    <a:p>
                      <a:pPr algn="l"/>
                      <a:r>
                        <a:rPr lang="de-DE" sz="1400"/>
                        <a:t>Windows 8 und die neuesten SPs</a:t>
                      </a:r>
                    </a:p>
                  </a:txBody>
                  <a:tcPr marL="70549" marR="70549" marT="35274" marB="35274" anchor="ctr"/>
                </a:tc>
                <a:tc>
                  <a:txBody>
                    <a:bodyPr/>
                    <a:lstStyle/>
                    <a:p>
                      <a:r>
                        <a:rPr lang="de-DE" sz="1400"/>
                        <a:t>64-Bit</a:t>
                      </a:r>
                    </a:p>
                  </a:txBody>
                  <a:tcPr marL="70549" marR="70549" marT="35274" marB="35274" anchor="ctr"/>
                </a:tc>
                <a:tc>
                  <a:txBody>
                    <a:bodyPr/>
                    <a:lstStyle/>
                    <a:p>
                      <a:pPr algn="l"/>
                      <a:r>
                        <a:rPr lang="de-DE" sz="1400"/>
                        <a:t>Enterprise, Pro</a:t>
                      </a:r>
                    </a:p>
                  </a:txBody>
                  <a:tcPr marL="70549" marR="70549" marT="35274" marB="35274" anchor="ctr"/>
                </a:tc>
                <a:extLst>
                  <a:ext uri="{0D108BD9-81ED-4DB2-BD59-A6C34878D82A}">
                    <a16:rowId xmlns:a16="http://schemas.microsoft.com/office/drawing/2014/main" val="2418303748"/>
                  </a:ext>
                </a:extLst>
              </a:tr>
              <a:tr h="704454">
                <a:tc>
                  <a:txBody>
                    <a:bodyPr/>
                    <a:lstStyle/>
                    <a:p>
                      <a:pPr algn="l"/>
                      <a:r>
                        <a:rPr lang="de-DE" sz="1400"/>
                        <a:t>Windows 7 und die neuesten SPs</a:t>
                      </a:r>
                    </a:p>
                  </a:txBody>
                  <a:tcPr marL="70549" marR="70549" marT="35274" marB="35274" anchor="ctr"/>
                </a:tc>
                <a:tc>
                  <a:txBody>
                    <a:bodyPr/>
                    <a:lstStyle/>
                    <a:p>
                      <a:r>
                        <a:rPr lang="de-DE" sz="1400" dirty="0"/>
                        <a:t>64-Bit</a:t>
                      </a:r>
                    </a:p>
                  </a:txBody>
                  <a:tcPr marL="70549" marR="70549" marT="35274" marB="35274" anchor="ctr"/>
                </a:tc>
                <a:tc>
                  <a:txBody>
                    <a:bodyPr/>
                    <a:lstStyle/>
                    <a:p>
                      <a:pPr algn="l"/>
                      <a:r>
                        <a:rPr lang="en-US" sz="1400"/>
                        <a:t>Ultimate, Enterprise, Professional, Home Premium, Home Basic, Starter</a:t>
                      </a:r>
                    </a:p>
                  </a:txBody>
                  <a:tcPr marL="70549" marR="70549" marT="35274" marB="35274" anchor="ctr"/>
                </a:tc>
                <a:extLst>
                  <a:ext uri="{0D108BD9-81ED-4DB2-BD59-A6C34878D82A}">
                    <a16:rowId xmlns:a16="http://schemas.microsoft.com/office/drawing/2014/main" val="2717161628"/>
                  </a:ext>
                </a:extLst>
              </a:tr>
              <a:tr h="283493">
                <a:tc>
                  <a:txBody>
                    <a:bodyPr/>
                    <a:lstStyle/>
                    <a:p>
                      <a:pPr algn="l"/>
                      <a:r>
                        <a:rPr lang="de-DE" sz="1400"/>
                        <a:t>Windows 8.1 und die neuesten SPs</a:t>
                      </a:r>
                    </a:p>
                  </a:txBody>
                  <a:tcPr marL="70549" marR="70549" marT="35274" marB="35274" anchor="ctr"/>
                </a:tc>
                <a:tc>
                  <a:txBody>
                    <a:bodyPr/>
                    <a:lstStyle/>
                    <a:p>
                      <a:r>
                        <a:rPr lang="de-DE" sz="1400"/>
                        <a:t>64-Bit</a:t>
                      </a:r>
                    </a:p>
                  </a:txBody>
                  <a:tcPr marL="70549" marR="70549" marT="35274" marB="35274" anchor="ctr"/>
                </a:tc>
                <a:tc>
                  <a:txBody>
                    <a:bodyPr/>
                    <a:lstStyle/>
                    <a:p>
                      <a:pPr algn="l"/>
                      <a:r>
                        <a:rPr lang="de-DE" sz="1400"/>
                        <a:t>Enterprise, Pro</a:t>
                      </a:r>
                    </a:p>
                  </a:txBody>
                  <a:tcPr marL="70549" marR="70549" marT="35274" marB="35274" anchor="ctr"/>
                </a:tc>
                <a:extLst>
                  <a:ext uri="{0D108BD9-81ED-4DB2-BD59-A6C34878D82A}">
                    <a16:rowId xmlns:a16="http://schemas.microsoft.com/office/drawing/2014/main" val="4079260018"/>
                  </a:ext>
                </a:extLst>
              </a:tr>
              <a:tr h="283493">
                <a:tc>
                  <a:txBody>
                    <a:bodyPr/>
                    <a:lstStyle/>
                    <a:p>
                      <a:pPr algn="l"/>
                      <a:r>
                        <a:rPr lang="de-DE" sz="1400"/>
                        <a:t>Windows 10</a:t>
                      </a:r>
                    </a:p>
                  </a:txBody>
                  <a:tcPr marL="70549" marR="70549" marT="35274" marB="35274" anchor="ctr"/>
                </a:tc>
                <a:tc>
                  <a:txBody>
                    <a:bodyPr/>
                    <a:lstStyle/>
                    <a:p>
                      <a:r>
                        <a:rPr lang="de-DE" sz="1400"/>
                        <a:t>64-Bit</a:t>
                      </a:r>
                    </a:p>
                  </a:txBody>
                  <a:tcPr marL="70549" marR="70549" marT="35274" marB="35274" anchor="ctr"/>
                </a:tc>
                <a:tc>
                  <a:txBody>
                    <a:bodyPr/>
                    <a:lstStyle/>
                    <a:p>
                      <a:pPr algn="l"/>
                      <a:r>
                        <a:rPr lang="de-DE" sz="1400"/>
                        <a:t>Enterprise, Pro, Home</a:t>
                      </a:r>
                    </a:p>
                  </a:txBody>
                  <a:tcPr marL="70549" marR="70549" marT="35274" marB="35274" anchor="ctr"/>
                </a:tc>
                <a:extLst>
                  <a:ext uri="{0D108BD9-81ED-4DB2-BD59-A6C34878D82A}">
                    <a16:rowId xmlns:a16="http://schemas.microsoft.com/office/drawing/2014/main" val="1837238608"/>
                  </a:ext>
                </a:extLst>
              </a:tr>
              <a:tr h="496541">
                <a:tc>
                  <a:txBody>
                    <a:bodyPr/>
                    <a:lstStyle/>
                    <a:p>
                      <a:pPr algn="l"/>
                      <a:r>
                        <a:rPr lang="de-DE" sz="1400"/>
                        <a:t>Windows Server 2012 R2 und die neuesten SPs</a:t>
                      </a:r>
                    </a:p>
                  </a:txBody>
                  <a:tcPr marL="70549" marR="70549" marT="35274" marB="35274" anchor="ctr"/>
                </a:tc>
                <a:tc>
                  <a:txBody>
                    <a:bodyPr/>
                    <a:lstStyle/>
                    <a:p>
                      <a:r>
                        <a:rPr lang="de-DE" sz="1400"/>
                        <a:t>64-Bit</a:t>
                      </a:r>
                    </a:p>
                  </a:txBody>
                  <a:tcPr marL="70549" marR="70549" marT="35274" marB="35274" anchor="ctr"/>
                </a:tc>
                <a:tc>
                  <a:txBody>
                    <a:bodyPr/>
                    <a:lstStyle/>
                    <a:p>
                      <a:pPr algn="l"/>
                      <a:r>
                        <a:rPr lang="de-DE" sz="1400"/>
                        <a:t>Standard, Datacenter, Foundation</a:t>
                      </a:r>
                    </a:p>
                  </a:txBody>
                  <a:tcPr marL="70549" marR="70549" marT="35274" marB="35274" anchor="ctr"/>
                </a:tc>
                <a:extLst>
                  <a:ext uri="{0D108BD9-81ED-4DB2-BD59-A6C34878D82A}">
                    <a16:rowId xmlns:a16="http://schemas.microsoft.com/office/drawing/2014/main" val="3168003814"/>
                  </a:ext>
                </a:extLst>
              </a:tr>
              <a:tr h="496541">
                <a:tc>
                  <a:txBody>
                    <a:bodyPr/>
                    <a:lstStyle/>
                    <a:p>
                      <a:pPr algn="l"/>
                      <a:r>
                        <a:rPr lang="de-DE" sz="1400"/>
                        <a:t>Windows Server 2012 und die neuesten SPs</a:t>
                      </a:r>
                    </a:p>
                  </a:txBody>
                  <a:tcPr marL="70549" marR="70549" marT="35274" marB="35274" anchor="ctr"/>
                </a:tc>
                <a:tc>
                  <a:txBody>
                    <a:bodyPr/>
                    <a:lstStyle/>
                    <a:p>
                      <a:r>
                        <a:rPr lang="de-DE" sz="1400"/>
                        <a:t>64-Bit</a:t>
                      </a:r>
                    </a:p>
                  </a:txBody>
                  <a:tcPr marL="70549" marR="70549" marT="35274" marB="35274" anchor="ctr"/>
                </a:tc>
                <a:tc>
                  <a:txBody>
                    <a:bodyPr/>
                    <a:lstStyle/>
                    <a:p>
                      <a:pPr algn="l"/>
                      <a:r>
                        <a:rPr lang="de-DE" sz="1400"/>
                        <a:t>Datacenter, Foundation, Standard</a:t>
                      </a:r>
                    </a:p>
                  </a:txBody>
                  <a:tcPr marL="70549" marR="70549" marT="35274" marB="35274" anchor="ctr"/>
                </a:tc>
                <a:extLst>
                  <a:ext uri="{0D108BD9-81ED-4DB2-BD59-A6C34878D82A}">
                    <a16:rowId xmlns:a16="http://schemas.microsoft.com/office/drawing/2014/main" val="2914810673"/>
                  </a:ext>
                </a:extLst>
              </a:tr>
              <a:tr h="496541">
                <a:tc>
                  <a:txBody>
                    <a:bodyPr/>
                    <a:lstStyle/>
                    <a:p>
                      <a:pPr algn="l"/>
                      <a:r>
                        <a:rPr lang="de-DE" sz="1400"/>
                        <a:t>Windows Storage Server 2012 R2 und die neuesten SPs</a:t>
                      </a:r>
                    </a:p>
                  </a:txBody>
                  <a:tcPr marL="70549" marR="70549" marT="35274" marB="35274" anchor="ctr"/>
                </a:tc>
                <a:tc>
                  <a:txBody>
                    <a:bodyPr/>
                    <a:lstStyle/>
                    <a:p>
                      <a:r>
                        <a:rPr lang="de-DE" sz="1400"/>
                        <a:t>64-Bit</a:t>
                      </a:r>
                    </a:p>
                  </a:txBody>
                  <a:tcPr marL="70549" marR="70549" marT="35274" marB="35274" anchor="ctr"/>
                </a:tc>
                <a:tc>
                  <a:txBody>
                    <a:bodyPr/>
                    <a:lstStyle/>
                    <a:p>
                      <a:pPr algn="l"/>
                      <a:r>
                        <a:rPr lang="de-DE" sz="1400"/>
                        <a:t>Standard, Workgroup</a:t>
                      </a:r>
                    </a:p>
                  </a:txBody>
                  <a:tcPr marL="70549" marR="70549" marT="35274" marB="35274" anchor="ctr"/>
                </a:tc>
                <a:extLst>
                  <a:ext uri="{0D108BD9-81ED-4DB2-BD59-A6C34878D82A}">
                    <a16:rowId xmlns:a16="http://schemas.microsoft.com/office/drawing/2014/main" val="694614014"/>
                  </a:ext>
                </a:extLst>
              </a:tr>
              <a:tr h="496541">
                <a:tc>
                  <a:txBody>
                    <a:bodyPr/>
                    <a:lstStyle/>
                    <a:p>
                      <a:pPr algn="l"/>
                      <a:r>
                        <a:rPr lang="de-DE" sz="1400"/>
                        <a:t>Windows Storage Server 2012 und neuesten SPs</a:t>
                      </a:r>
                    </a:p>
                  </a:txBody>
                  <a:tcPr marL="70549" marR="70549" marT="35274" marB="35274" anchor="ctr"/>
                </a:tc>
                <a:tc>
                  <a:txBody>
                    <a:bodyPr/>
                    <a:lstStyle/>
                    <a:p>
                      <a:r>
                        <a:rPr lang="de-DE" sz="1400"/>
                        <a:t>64-Bit</a:t>
                      </a:r>
                    </a:p>
                  </a:txBody>
                  <a:tcPr marL="70549" marR="70549" marT="35274" marB="35274" anchor="ctr"/>
                </a:tc>
                <a:tc>
                  <a:txBody>
                    <a:bodyPr/>
                    <a:lstStyle/>
                    <a:p>
                      <a:pPr algn="l"/>
                      <a:r>
                        <a:rPr lang="de-DE" sz="1400"/>
                        <a:t>Standard, Workgroup</a:t>
                      </a:r>
                    </a:p>
                  </a:txBody>
                  <a:tcPr marL="70549" marR="70549" marT="35274" marB="35274" anchor="ctr"/>
                </a:tc>
                <a:extLst>
                  <a:ext uri="{0D108BD9-81ED-4DB2-BD59-A6C34878D82A}">
                    <a16:rowId xmlns:a16="http://schemas.microsoft.com/office/drawing/2014/main" val="2773303448"/>
                  </a:ext>
                </a:extLst>
              </a:tr>
              <a:tr h="496541">
                <a:tc>
                  <a:txBody>
                    <a:bodyPr/>
                    <a:lstStyle/>
                    <a:p>
                      <a:pPr algn="l"/>
                      <a:r>
                        <a:rPr lang="de-DE" sz="1400"/>
                        <a:t>Windows Server 2012 R2 und die neuesten SPs</a:t>
                      </a:r>
                    </a:p>
                  </a:txBody>
                  <a:tcPr marL="70549" marR="70549" marT="35274" marB="35274" anchor="ctr"/>
                </a:tc>
                <a:tc>
                  <a:txBody>
                    <a:bodyPr/>
                    <a:lstStyle/>
                    <a:p>
                      <a:r>
                        <a:rPr lang="de-DE" sz="1400"/>
                        <a:t>64-Bit</a:t>
                      </a:r>
                    </a:p>
                  </a:txBody>
                  <a:tcPr marL="70549" marR="70549" marT="35274" marB="35274" anchor="ctr"/>
                </a:tc>
                <a:tc>
                  <a:txBody>
                    <a:bodyPr/>
                    <a:lstStyle/>
                    <a:p>
                      <a:pPr algn="l"/>
                      <a:r>
                        <a:rPr lang="de-DE" sz="1400"/>
                        <a:t>Essential</a:t>
                      </a:r>
                    </a:p>
                  </a:txBody>
                  <a:tcPr marL="70549" marR="70549" marT="35274" marB="35274" anchor="ctr"/>
                </a:tc>
                <a:extLst>
                  <a:ext uri="{0D108BD9-81ED-4DB2-BD59-A6C34878D82A}">
                    <a16:rowId xmlns:a16="http://schemas.microsoft.com/office/drawing/2014/main" val="3484800665"/>
                  </a:ext>
                </a:extLst>
              </a:tr>
              <a:tr h="493118">
                <a:tc>
                  <a:txBody>
                    <a:bodyPr/>
                    <a:lstStyle/>
                    <a:p>
                      <a:pPr algn="l"/>
                      <a:r>
                        <a:rPr lang="de-DE" sz="1400"/>
                        <a:t>Windows Server 2008 R2 SP1</a:t>
                      </a:r>
                    </a:p>
                  </a:txBody>
                  <a:tcPr marL="70549" marR="70549" marT="35274" marB="35274" anchor="ctr"/>
                </a:tc>
                <a:tc>
                  <a:txBody>
                    <a:bodyPr/>
                    <a:lstStyle/>
                    <a:p>
                      <a:r>
                        <a:rPr lang="de-DE" sz="1400"/>
                        <a:t>64-Bit</a:t>
                      </a:r>
                    </a:p>
                  </a:txBody>
                  <a:tcPr marL="70549" marR="70549" marT="35274" marB="35274" anchor="ctr"/>
                </a:tc>
                <a:tc>
                  <a:txBody>
                    <a:bodyPr/>
                    <a:lstStyle/>
                    <a:p>
                      <a:pPr algn="l"/>
                      <a:r>
                        <a:rPr lang="de-DE" sz="1400"/>
                        <a:t>Standard, Enterprise, Datacenter, Foundation</a:t>
                      </a:r>
                    </a:p>
                  </a:txBody>
                  <a:tcPr marL="70549" marR="70549" marT="35274" marB="35274" anchor="ctr"/>
                </a:tc>
                <a:extLst>
                  <a:ext uri="{0D108BD9-81ED-4DB2-BD59-A6C34878D82A}">
                    <a16:rowId xmlns:a16="http://schemas.microsoft.com/office/drawing/2014/main" val="142071733"/>
                  </a:ext>
                </a:extLst>
              </a:tr>
              <a:tr h="493118">
                <a:tc>
                  <a:txBody>
                    <a:bodyPr/>
                    <a:lstStyle/>
                    <a:p>
                      <a:pPr algn="l"/>
                      <a:r>
                        <a:rPr lang="de-DE" sz="1400"/>
                        <a:t>Windows Server 2008 SP2</a:t>
                      </a:r>
                    </a:p>
                  </a:txBody>
                  <a:tcPr marL="70549" marR="70549" marT="35274" marB="35274" anchor="ctr"/>
                </a:tc>
                <a:tc>
                  <a:txBody>
                    <a:bodyPr/>
                    <a:lstStyle/>
                    <a:p>
                      <a:r>
                        <a:rPr lang="de-DE" sz="1400"/>
                        <a:t>64-Bit</a:t>
                      </a:r>
                    </a:p>
                  </a:txBody>
                  <a:tcPr marL="70549" marR="70549" marT="35274" marB="35274" anchor="ctr"/>
                </a:tc>
                <a:tc>
                  <a:txBody>
                    <a:bodyPr/>
                    <a:lstStyle/>
                    <a:p>
                      <a:pPr algn="l"/>
                      <a:r>
                        <a:rPr lang="de-DE" sz="1400" dirty="0"/>
                        <a:t>Standard, Enterprise, Datacenter, </a:t>
                      </a:r>
                      <a:r>
                        <a:rPr lang="de-DE" sz="1400" dirty="0" err="1"/>
                        <a:t>Foundation</a:t>
                      </a:r>
                      <a:endParaRPr lang="de-DE" sz="1400" dirty="0"/>
                    </a:p>
                  </a:txBody>
                  <a:tcPr marL="70549" marR="70549" marT="35274" marB="35274" anchor="ctr"/>
                </a:tc>
                <a:extLst>
                  <a:ext uri="{0D108BD9-81ED-4DB2-BD59-A6C34878D82A}">
                    <a16:rowId xmlns:a16="http://schemas.microsoft.com/office/drawing/2014/main" val="3261242225"/>
                  </a:ext>
                </a:extLst>
              </a:tr>
            </a:tbl>
          </a:graphicData>
        </a:graphic>
      </p:graphicFrame>
    </p:spTree>
    <p:extLst>
      <p:ext uri="{BB962C8B-B14F-4D97-AF65-F5344CB8AC3E}">
        <p14:creationId xmlns:p14="http://schemas.microsoft.com/office/powerpoint/2010/main" val="2349707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marL="914400" indent="-914400"/>
            <a:r>
              <a:rPr lang="de-DE" sz="2800" dirty="0" smtClean="0"/>
              <a:t>02 | </a:t>
            </a:r>
            <a:r>
              <a:rPr lang="de-DE" sz="2800" dirty="0"/>
              <a:t>Daten mit Azure Backup </a:t>
            </a:r>
            <a:r>
              <a:rPr lang="de-DE" sz="2800" dirty="0" smtClean="0"/>
              <a:t>sichern</a:t>
            </a:r>
            <a:endParaRPr lang="de-DE" sz="2800" dirty="0"/>
          </a:p>
          <a:p>
            <a:pPr marL="914400" indent="-914400"/>
            <a:endParaRPr lang="de-DE" sz="2800" dirty="0"/>
          </a:p>
        </p:txBody>
      </p:sp>
      <p:sp>
        <p:nvSpPr>
          <p:cNvPr id="4" name="Subtitle 3"/>
          <p:cNvSpPr>
            <a:spLocks noGrp="1"/>
          </p:cNvSpPr>
          <p:nvPr>
            <p:ph type="subTitle" idx="1"/>
          </p:nvPr>
        </p:nvSpPr>
        <p:spPr/>
        <p:txBody>
          <a:bodyPr/>
          <a:lstStyle/>
          <a:p>
            <a:r>
              <a:rPr lang="en-US" dirty="0"/>
              <a:t>Peter Kirchner | Technical Evangelist – Microsoft Azure</a:t>
            </a:r>
          </a:p>
        </p:txBody>
      </p:sp>
    </p:spTree>
    <p:extLst>
      <p:ext uri="{BB962C8B-B14F-4D97-AF65-F5344CB8AC3E}">
        <p14:creationId xmlns:p14="http://schemas.microsoft.com/office/powerpoint/2010/main" val="585275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smtClean="0"/>
              <a:t>Einschränkungen für Laufwerkstypen</a:t>
            </a:r>
            <a:endParaRPr lang="de-DE" dirty="0"/>
          </a:p>
        </p:txBody>
      </p:sp>
      <p:sp>
        <p:nvSpPr>
          <p:cNvPr id="5" name="Inhaltsplatzhalter 4"/>
          <p:cNvSpPr>
            <a:spLocks noGrp="1"/>
          </p:cNvSpPr>
          <p:nvPr>
            <p:ph sz="quarter" idx="10"/>
          </p:nvPr>
        </p:nvSpPr>
        <p:spPr/>
        <p:txBody>
          <a:bodyPr>
            <a:normAutofit fontScale="70000" lnSpcReduction="20000"/>
          </a:bodyPr>
          <a:lstStyle/>
          <a:p>
            <a:r>
              <a:rPr lang="de-DE" dirty="0" smtClean="0"/>
              <a:t>Wechselmedien</a:t>
            </a:r>
          </a:p>
          <a:p>
            <a:pPr lvl="1"/>
            <a:r>
              <a:rPr lang="de-DE" dirty="0" smtClean="0"/>
              <a:t>Das Laufwerk muss als feststehendes Laufwerk gelten, um als Quelle für Backup-Elemente verwendet zu werden.</a:t>
            </a:r>
          </a:p>
          <a:p>
            <a:r>
              <a:rPr lang="de-DE" dirty="0" smtClean="0"/>
              <a:t>Schreibgeschützte </a:t>
            </a:r>
            <a:r>
              <a:rPr lang="de-DE" dirty="0" err="1" smtClean="0"/>
              <a:t>Volumes</a:t>
            </a:r>
            <a:endParaRPr lang="de-DE" dirty="0" smtClean="0"/>
          </a:p>
          <a:p>
            <a:pPr lvl="1"/>
            <a:r>
              <a:rPr lang="de-DE" dirty="0" smtClean="0"/>
              <a:t>Das Volume muss beschreibbar sein, damit der Volume Shadow Service (VSS) funktioniert.</a:t>
            </a:r>
          </a:p>
          <a:p>
            <a:r>
              <a:rPr lang="de-DE" dirty="0" err="1" smtClean="0"/>
              <a:t>Offlinevolumes</a:t>
            </a:r>
            <a:endParaRPr lang="de-DE" dirty="0" smtClean="0"/>
          </a:p>
          <a:p>
            <a:pPr lvl="1"/>
            <a:r>
              <a:rPr lang="de-DE" dirty="0" smtClean="0"/>
              <a:t>Das Volume muss online sein, damit der VSS funktioniert.</a:t>
            </a:r>
          </a:p>
          <a:p>
            <a:r>
              <a:rPr lang="de-DE" dirty="0" smtClean="0"/>
              <a:t>Netzwerkfreigabe</a:t>
            </a:r>
          </a:p>
          <a:p>
            <a:pPr lvl="1"/>
            <a:r>
              <a:rPr lang="de-DE" dirty="0" smtClean="0"/>
              <a:t>Das Volume muss sich lokal auf dem Server befinden, um mit der Onlinesicherung gesichert zu werden.</a:t>
            </a:r>
          </a:p>
          <a:p>
            <a:r>
              <a:rPr lang="de-DE" dirty="0" smtClean="0"/>
              <a:t>Mit </a:t>
            </a:r>
            <a:r>
              <a:rPr lang="de-DE" dirty="0" err="1" smtClean="0"/>
              <a:t>BitLocker</a:t>
            </a:r>
            <a:r>
              <a:rPr lang="de-DE" dirty="0" smtClean="0"/>
              <a:t> geschützte </a:t>
            </a:r>
            <a:r>
              <a:rPr lang="de-DE" dirty="0" err="1" smtClean="0"/>
              <a:t>Volumes</a:t>
            </a:r>
            <a:endParaRPr lang="de-DE" dirty="0" smtClean="0"/>
          </a:p>
          <a:p>
            <a:pPr lvl="1"/>
            <a:r>
              <a:rPr lang="de-DE" dirty="0" smtClean="0"/>
              <a:t>Das Volume muss entsperrt werden, bevor die Sicherung durchgeführt werden kann.</a:t>
            </a:r>
          </a:p>
          <a:p>
            <a:r>
              <a:rPr lang="de-DE" dirty="0" smtClean="0"/>
              <a:t>Dateisystemidentifizierung</a:t>
            </a:r>
          </a:p>
          <a:p>
            <a:pPr lvl="1"/>
            <a:r>
              <a:rPr lang="de-DE" dirty="0" smtClean="0"/>
              <a:t>Für diese Version des Onlinesicherungsdiensts wird ausschließlich NTFS unterstützt.</a:t>
            </a:r>
          </a:p>
          <a:p>
            <a:endParaRPr lang="de-DE" dirty="0"/>
          </a:p>
        </p:txBody>
      </p:sp>
    </p:spTree>
    <p:extLst>
      <p:ext uri="{BB962C8B-B14F-4D97-AF65-F5344CB8AC3E}">
        <p14:creationId xmlns:p14="http://schemas.microsoft.com/office/powerpoint/2010/main" val="31648754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1000"/>
                                        <p:tgtEl>
                                          <p:spTgt spid="5">
                                            <p:txEl>
                                              <p:pRg st="3" end="3"/>
                                            </p:txEl>
                                          </p:spTgt>
                                        </p:tgtEl>
                                      </p:cBhvr>
                                    </p:animEffect>
                                    <p:anim calcmode="lin" valueType="num">
                                      <p:cBhvr>
                                        <p:cTn id="1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1000"/>
                                        <p:tgtEl>
                                          <p:spTgt spid="5">
                                            <p:txEl>
                                              <p:pRg st="5" end="5"/>
                                            </p:txEl>
                                          </p:spTgt>
                                        </p:tgtEl>
                                      </p:cBhvr>
                                    </p:animEffect>
                                    <p:anim calcmode="lin" valueType="num">
                                      <p:cBhvr>
                                        <p:cTn id="2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1000"/>
                                        <p:tgtEl>
                                          <p:spTgt spid="5">
                                            <p:txEl>
                                              <p:pRg st="6" end="6"/>
                                            </p:txEl>
                                          </p:spTgt>
                                        </p:tgtEl>
                                      </p:cBhvr>
                                    </p:animEffect>
                                    <p:anim calcmode="lin" valueType="num">
                                      <p:cBhvr>
                                        <p:cTn id="3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1000"/>
                                        <p:tgtEl>
                                          <p:spTgt spid="5">
                                            <p:txEl>
                                              <p:pRg st="7" end="7"/>
                                            </p:txEl>
                                          </p:spTgt>
                                        </p:tgtEl>
                                      </p:cBhvr>
                                    </p:animEffect>
                                    <p:anim calcmode="lin" valueType="num">
                                      <p:cBhvr>
                                        <p:cTn id="3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fade">
                                      <p:cBhvr>
                                        <p:cTn id="43" dur="1000"/>
                                        <p:tgtEl>
                                          <p:spTgt spid="5">
                                            <p:txEl>
                                              <p:pRg st="8" end="8"/>
                                            </p:txEl>
                                          </p:spTgt>
                                        </p:tgtEl>
                                      </p:cBhvr>
                                    </p:animEffect>
                                    <p:anim calcmode="lin" valueType="num">
                                      <p:cBhvr>
                                        <p:cTn id="4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
                                            <p:txEl>
                                              <p:pRg st="9" end="9"/>
                                            </p:txEl>
                                          </p:spTgt>
                                        </p:tgtEl>
                                        <p:attrNameLst>
                                          <p:attrName>style.visibility</p:attrName>
                                        </p:attrNameLst>
                                      </p:cBhvr>
                                      <p:to>
                                        <p:strVal val="visible"/>
                                      </p:to>
                                    </p:set>
                                    <p:animEffect transition="in" filter="fade">
                                      <p:cBhvr>
                                        <p:cTn id="48" dur="1000"/>
                                        <p:tgtEl>
                                          <p:spTgt spid="5">
                                            <p:txEl>
                                              <p:pRg st="9" end="9"/>
                                            </p:txEl>
                                          </p:spTgt>
                                        </p:tgtEl>
                                      </p:cBhvr>
                                    </p:animEffect>
                                    <p:anim calcmode="lin" valueType="num">
                                      <p:cBhvr>
                                        <p:cTn id="49"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Effect transition="in" filter="fade">
                                      <p:cBhvr>
                                        <p:cTn id="55" dur="1000"/>
                                        <p:tgtEl>
                                          <p:spTgt spid="5">
                                            <p:txEl>
                                              <p:pRg st="10" end="10"/>
                                            </p:txEl>
                                          </p:spTgt>
                                        </p:tgtEl>
                                      </p:cBhvr>
                                    </p:animEffect>
                                    <p:anim calcmode="lin" valueType="num">
                                      <p:cBhvr>
                                        <p:cTn id="56"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5">
                                            <p:txEl>
                                              <p:pRg st="11" end="11"/>
                                            </p:txEl>
                                          </p:spTgt>
                                        </p:tgtEl>
                                        <p:attrNameLst>
                                          <p:attrName>style.visibility</p:attrName>
                                        </p:attrNameLst>
                                      </p:cBhvr>
                                      <p:to>
                                        <p:strVal val="visible"/>
                                      </p:to>
                                    </p:set>
                                    <p:animEffect transition="in" filter="fade">
                                      <p:cBhvr>
                                        <p:cTn id="60" dur="1000"/>
                                        <p:tgtEl>
                                          <p:spTgt spid="5">
                                            <p:txEl>
                                              <p:pRg st="11" end="11"/>
                                            </p:txEl>
                                          </p:spTgt>
                                        </p:tgtEl>
                                      </p:cBhvr>
                                    </p:animEffect>
                                    <p:anim calcmode="lin" valueType="num">
                                      <p:cBhvr>
                                        <p:cTn id="61"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2"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Konfigurieren der Firewall</a:t>
            </a:r>
            <a:endParaRPr lang="de-DE" dirty="0"/>
          </a:p>
        </p:txBody>
      </p:sp>
      <p:sp>
        <p:nvSpPr>
          <p:cNvPr id="3" name="Inhaltsplatzhalter 2"/>
          <p:cNvSpPr>
            <a:spLocks noGrp="1"/>
          </p:cNvSpPr>
          <p:nvPr>
            <p:ph sz="quarter" idx="10"/>
          </p:nvPr>
        </p:nvSpPr>
        <p:spPr/>
        <p:txBody>
          <a:bodyPr/>
          <a:lstStyle/>
          <a:p>
            <a:r>
              <a:rPr lang="de-DE" dirty="0" smtClean="0"/>
              <a:t>Firewall muss HTTPS-Verbindungen zu folgenden URLs erlauben:</a:t>
            </a:r>
          </a:p>
          <a:p>
            <a:pPr lvl="1"/>
            <a:r>
              <a:rPr lang="de-DE" dirty="0" smtClean="0"/>
              <a:t>www.msftncsi.com</a:t>
            </a:r>
            <a:endParaRPr lang="de-DE" dirty="0"/>
          </a:p>
          <a:p>
            <a:pPr lvl="1"/>
            <a:r>
              <a:rPr lang="de-DE" dirty="0"/>
              <a:t>*.Microsoft.com</a:t>
            </a:r>
          </a:p>
          <a:p>
            <a:pPr lvl="1"/>
            <a:r>
              <a:rPr lang="de-DE" dirty="0"/>
              <a:t>*.WindowsAzure.com</a:t>
            </a:r>
          </a:p>
          <a:p>
            <a:pPr lvl="1"/>
            <a:r>
              <a:rPr lang="de-DE" dirty="0"/>
              <a:t>*.microsoftonline.com</a:t>
            </a:r>
          </a:p>
          <a:p>
            <a:pPr lvl="1"/>
            <a:r>
              <a:rPr lang="de-DE" dirty="0"/>
              <a:t>*.</a:t>
            </a:r>
            <a:r>
              <a:rPr lang="de-DE" dirty="0" smtClean="0"/>
              <a:t>windows.net</a:t>
            </a:r>
            <a:endParaRPr lang="de-DE" dirty="0"/>
          </a:p>
        </p:txBody>
      </p:sp>
    </p:spTree>
    <p:extLst>
      <p:ext uri="{BB962C8B-B14F-4D97-AF65-F5344CB8AC3E}">
        <p14:creationId xmlns:p14="http://schemas.microsoft.com/office/powerpoint/2010/main" val="17921544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Größenbeschränkungen</a:t>
            </a:r>
            <a:endParaRPr lang="de-DE" dirty="0"/>
          </a:p>
        </p:txBody>
      </p:sp>
      <p:sp>
        <p:nvSpPr>
          <p:cNvPr id="3" name="Inhaltsplatzhalter 2"/>
          <p:cNvSpPr>
            <a:spLocks noGrp="1"/>
          </p:cNvSpPr>
          <p:nvPr>
            <p:ph sz="quarter" idx="10"/>
          </p:nvPr>
        </p:nvSpPr>
        <p:spPr/>
        <p:txBody>
          <a:bodyPr/>
          <a:lstStyle/>
          <a:p>
            <a:r>
              <a:rPr lang="de-DE" dirty="0" smtClean="0"/>
              <a:t>Ab August 2015 gelten folgende Größenbeschränkungen:</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1497311012"/>
              </p:ext>
            </p:extLst>
          </p:nvPr>
        </p:nvGraphicFramePr>
        <p:xfrm>
          <a:off x="2102556" y="2599778"/>
          <a:ext cx="7010400" cy="2103120"/>
        </p:xfrm>
        <a:graphic>
          <a:graphicData uri="http://schemas.openxmlformats.org/drawingml/2006/table">
            <a:tbl>
              <a:tblPr firstRow="1">
                <a:tableStyleId>{D113A9D2-9D6B-4929-AA2D-F23B5EE8CBE7}</a:tableStyleId>
              </a:tblPr>
              <a:tblGrid>
                <a:gridCol w="3505200">
                  <a:extLst>
                    <a:ext uri="{9D8B030D-6E8A-4147-A177-3AD203B41FA5}">
                      <a16:colId xmlns:a16="http://schemas.microsoft.com/office/drawing/2014/main" val="4257227313"/>
                    </a:ext>
                  </a:extLst>
                </a:gridCol>
                <a:gridCol w="3505200">
                  <a:extLst>
                    <a:ext uri="{9D8B030D-6E8A-4147-A177-3AD203B41FA5}">
                      <a16:colId xmlns:a16="http://schemas.microsoft.com/office/drawing/2014/main" val="3403034463"/>
                    </a:ext>
                  </a:extLst>
                </a:gridCol>
              </a:tblGrid>
              <a:tr h="0">
                <a:tc>
                  <a:txBody>
                    <a:bodyPr/>
                    <a:lstStyle/>
                    <a:p>
                      <a:pPr algn="l"/>
                      <a:r>
                        <a:rPr lang="de-DE" dirty="0"/>
                        <a:t>Betriebssystem</a:t>
                      </a:r>
                    </a:p>
                  </a:txBody>
                  <a:tcPr anchor="ctr"/>
                </a:tc>
                <a:tc>
                  <a:txBody>
                    <a:bodyPr/>
                    <a:lstStyle/>
                    <a:p>
                      <a:pPr algn="l"/>
                      <a:r>
                        <a:rPr lang="de-DE"/>
                        <a:t>Maximale Größe der Datenquelle</a:t>
                      </a:r>
                    </a:p>
                  </a:txBody>
                  <a:tcPr anchor="ctr"/>
                </a:tc>
                <a:extLst>
                  <a:ext uri="{0D108BD9-81ED-4DB2-BD59-A6C34878D82A}">
                    <a16:rowId xmlns:a16="http://schemas.microsoft.com/office/drawing/2014/main" val="393475271"/>
                  </a:ext>
                </a:extLst>
              </a:tr>
              <a:tr h="0">
                <a:tc>
                  <a:txBody>
                    <a:bodyPr/>
                    <a:lstStyle/>
                    <a:p>
                      <a:pPr algn="l"/>
                      <a:r>
                        <a:rPr lang="de-DE"/>
                        <a:t>Windows Server 2012 oder höher</a:t>
                      </a:r>
                    </a:p>
                  </a:txBody>
                  <a:tcPr anchor="ctr"/>
                </a:tc>
                <a:tc>
                  <a:txBody>
                    <a:bodyPr/>
                    <a:lstStyle/>
                    <a:p>
                      <a:pPr algn="l"/>
                      <a:r>
                        <a:rPr lang="de-DE"/>
                        <a:t>54.400 GB</a:t>
                      </a:r>
                    </a:p>
                  </a:txBody>
                  <a:tcPr anchor="ctr"/>
                </a:tc>
                <a:extLst>
                  <a:ext uri="{0D108BD9-81ED-4DB2-BD59-A6C34878D82A}">
                    <a16:rowId xmlns:a16="http://schemas.microsoft.com/office/drawing/2014/main" val="1551072386"/>
                  </a:ext>
                </a:extLst>
              </a:tr>
              <a:tr h="0">
                <a:tc>
                  <a:txBody>
                    <a:bodyPr/>
                    <a:lstStyle/>
                    <a:p>
                      <a:pPr algn="l"/>
                      <a:r>
                        <a:rPr lang="de-DE" dirty="0"/>
                        <a:t>Windows </a:t>
                      </a:r>
                      <a:r>
                        <a:rPr lang="de-DE" dirty="0" smtClean="0"/>
                        <a:t>8 </a:t>
                      </a:r>
                      <a:r>
                        <a:rPr lang="de-DE" dirty="0"/>
                        <a:t>oder höher</a:t>
                      </a:r>
                    </a:p>
                  </a:txBody>
                  <a:tcPr anchor="ctr"/>
                </a:tc>
                <a:tc>
                  <a:txBody>
                    <a:bodyPr/>
                    <a:lstStyle/>
                    <a:p>
                      <a:pPr algn="l"/>
                      <a:r>
                        <a:rPr lang="de-DE"/>
                        <a:t>54.400 GB</a:t>
                      </a:r>
                    </a:p>
                  </a:txBody>
                  <a:tcPr anchor="ctr"/>
                </a:tc>
                <a:extLst>
                  <a:ext uri="{0D108BD9-81ED-4DB2-BD59-A6C34878D82A}">
                    <a16:rowId xmlns:a16="http://schemas.microsoft.com/office/drawing/2014/main" val="774071433"/>
                  </a:ext>
                </a:extLst>
              </a:tr>
              <a:tr h="0">
                <a:tc>
                  <a:txBody>
                    <a:bodyPr/>
                    <a:lstStyle/>
                    <a:p>
                      <a:pPr algn="l"/>
                      <a:r>
                        <a:rPr lang="en-US"/>
                        <a:t>Windows Server 2008, Windows Server 2008 R2</a:t>
                      </a:r>
                    </a:p>
                  </a:txBody>
                  <a:tcPr anchor="ctr"/>
                </a:tc>
                <a:tc>
                  <a:txBody>
                    <a:bodyPr/>
                    <a:lstStyle/>
                    <a:p>
                      <a:pPr algn="l"/>
                      <a:r>
                        <a:rPr lang="de-DE"/>
                        <a:t>1.700 GB</a:t>
                      </a:r>
                    </a:p>
                  </a:txBody>
                  <a:tcPr anchor="ctr"/>
                </a:tc>
                <a:extLst>
                  <a:ext uri="{0D108BD9-81ED-4DB2-BD59-A6C34878D82A}">
                    <a16:rowId xmlns:a16="http://schemas.microsoft.com/office/drawing/2014/main" val="3360948121"/>
                  </a:ext>
                </a:extLst>
              </a:tr>
              <a:tr h="0">
                <a:tc>
                  <a:txBody>
                    <a:bodyPr/>
                    <a:lstStyle/>
                    <a:p>
                      <a:pPr algn="l"/>
                      <a:r>
                        <a:rPr lang="de-DE"/>
                        <a:t>Windows 7</a:t>
                      </a:r>
                    </a:p>
                  </a:txBody>
                  <a:tcPr anchor="ctr"/>
                </a:tc>
                <a:tc>
                  <a:txBody>
                    <a:bodyPr/>
                    <a:lstStyle/>
                    <a:p>
                      <a:pPr algn="l"/>
                      <a:r>
                        <a:rPr lang="de-DE" dirty="0"/>
                        <a:t>1.700 GB</a:t>
                      </a:r>
                    </a:p>
                  </a:txBody>
                  <a:tcPr anchor="ctr"/>
                </a:tc>
                <a:extLst>
                  <a:ext uri="{0D108BD9-81ED-4DB2-BD59-A6C34878D82A}">
                    <a16:rowId xmlns:a16="http://schemas.microsoft.com/office/drawing/2014/main" val="1767352166"/>
                  </a:ext>
                </a:extLst>
              </a:tr>
            </a:tbl>
          </a:graphicData>
        </a:graphic>
      </p:graphicFrame>
    </p:spTree>
    <p:extLst>
      <p:ext uri="{BB962C8B-B14F-4D97-AF65-F5344CB8AC3E}">
        <p14:creationId xmlns:p14="http://schemas.microsoft.com/office/powerpoint/2010/main" val="326553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Größe der Datenquellen</a:t>
            </a:r>
            <a:endParaRPr lang="de-DE" dirty="0"/>
          </a:p>
        </p:txBody>
      </p:sp>
      <p:graphicFrame>
        <p:nvGraphicFramePr>
          <p:cNvPr id="4" name="Inhaltsplatzhalter 3"/>
          <p:cNvGraphicFramePr>
            <a:graphicFrameLocks noGrp="1"/>
          </p:cNvGraphicFramePr>
          <p:nvPr>
            <p:ph sz="quarter" idx="10"/>
            <p:extLst>
              <p:ext uri="{D42A27DB-BD31-4B8C-83A1-F6EECF244321}">
                <p14:modId xmlns:p14="http://schemas.microsoft.com/office/powerpoint/2010/main" val="2974023075"/>
              </p:ext>
            </p:extLst>
          </p:nvPr>
        </p:nvGraphicFramePr>
        <p:xfrm>
          <a:off x="884238" y="1792764"/>
          <a:ext cx="10515600" cy="3657600"/>
        </p:xfrm>
        <a:graphic>
          <a:graphicData uri="http://schemas.openxmlformats.org/drawingml/2006/table">
            <a:tbl>
              <a:tblPr firstRow="1">
                <a:tableStyleId>{D113A9D2-9D6B-4929-AA2D-F23B5EE8CBE7}</a:tableStyleId>
              </a:tblPr>
              <a:tblGrid>
                <a:gridCol w="2581451">
                  <a:extLst>
                    <a:ext uri="{9D8B030D-6E8A-4147-A177-3AD203B41FA5}">
                      <a16:colId xmlns:a16="http://schemas.microsoft.com/office/drawing/2014/main" val="3281867654"/>
                    </a:ext>
                  </a:extLst>
                </a:gridCol>
                <a:gridCol w="7934149">
                  <a:extLst>
                    <a:ext uri="{9D8B030D-6E8A-4147-A177-3AD203B41FA5}">
                      <a16:colId xmlns:a16="http://schemas.microsoft.com/office/drawing/2014/main" val="4086710576"/>
                    </a:ext>
                  </a:extLst>
                </a:gridCol>
              </a:tblGrid>
              <a:tr h="0">
                <a:tc>
                  <a:txBody>
                    <a:bodyPr/>
                    <a:lstStyle/>
                    <a:p>
                      <a:pPr algn="l"/>
                      <a:r>
                        <a:rPr lang="de-DE" dirty="0"/>
                        <a:t>Datenquelle</a:t>
                      </a:r>
                    </a:p>
                  </a:txBody>
                  <a:tcPr anchor="ctr"/>
                </a:tc>
                <a:tc>
                  <a:txBody>
                    <a:bodyPr/>
                    <a:lstStyle/>
                    <a:p>
                      <a:pPr algn="l"/>
                      <a:r>
                        <a:rPr lang="de-DE"/>
                        <a:t>Details</a:t>
                      </a:r>
                    </a:p>
                  </a:txBody>
                  <a:tcPr anchor="ctr"/>
                </a:tc>
                <a:extLst>
                  <a:ext uri="{0D108BD9-81ED-4DB2-BD59-A6C34878D82A}">
                    <a16:rowId xmlns:a16="http://schemas.microsoft.com/office/drawing/2014/main" val="168758418"/>
                  </a:ext>
                </a:extLst>
              </a:tr>
              <a:tr h="0">
                <a:tc>
                  <a:txBody>
                    <a:bodyPr/>
                    <a:lstStyle/>
                    <a:p>
                      <a:pPr algn="l"/>
                      <a:r>
                        <a:rPr lang="de-DE" dirty="0"/>
                        <a:t>Volume</a:t>
                      </a:r>
                    </a:p>
                  </a:txBody>
                  <a:tcPr anchor="ctr"/>
                </a:tc>
                <a:tc>
                  <a:txBody>
                    <a:bodyPr/>
                    <a:lstStyle/>
                    <a:p>
                      <a:pPr algn="l"/>
                      <a:r>
                        <a:rPr lang="de-DE"/>
                        <a:t>Die Datenmenge, die von einem Volume eines Computers gesichert wird. Dies gilt für die Volumes, die auf Server- sowie auf Clientcomputern geschützt werden.</a:t>
                      </a:r>
                    </a:p>
                  </a:txBody>
                  <a:tcPr anchor="ctr"/>
                </a:tc>
                <a:extLst>
                  <a:ext uri="{0D108BD9-81ED-4DB2-BD59-A6C34878D82A}">
                    <a16:rowId xmlns:a16="http://schemas.microsoft.com/office/drawing/2014/main" val="4169143491"/>
                  </a:ext>
                </a:extLst>
              </a:tr>
              <a:tr h="0">
                <a:tc>
                  <a:txBody>
                    <a:bodyPr/>
                    <a:lstStyle/>
                    <a:p>
                      <a:pPr algn="l"/>
                      <a:r>
                        <a:rPr lang="de-DE" dirty="0"/>
                        <a:t>Virtueller Hyper-V-Computer</a:t>
                      </a:r>
                    </a:p>
                  </a:txBody>
                  <a:tcPr anchor="ctr"/>
                </a:tc>
                <a:tc>
                  <a:txBody>
                    <a:bodyPr/>
                    <a:lstStyle/>
                    <a:p>
                      <a:pPr algn="l"/>
                      <a:r>
                        <a:rPr lang="de-DE"/>
                        <a:t>Summe der Daten aller virtuellen Festplatten des zu sichernden virtuellen Computers</a:t>
                      </a:r>
                    </a:p>
                  </a:txBody>
                  <a:tcPr anchor="ctr"/>
                </a:tc>
                <a:extLst>
                  <a:ext uri="{0D108BD9-81ED-4DB2-BD59-A6C34878D82A}">
                    <a16:rowId xmlns:a16="http://schemas.microsoft.com/office/drawing/2014/main" val="1896158987"/>
                  </a:ext>
                </a:extLst>
              </a:tr>
              <a:tr h="0">
                <a:tc>
                  <a:txBody>
                    <a:bodyPr/>
                    <a:lstStyle/>
                    <a:p>
                      <a:pPr algn="l"/>
                      <a:r>
                        <a:rPr lang="de-DE" dirty="0"/>
                        <a:t>Microsoft SQL Server-Datenbank</a:t>
                      </a:r>
                    </a:p>
                  </a:txBody>
                  <a:tcPr anchor="ctr"/>
                </a:tc>
                <a:tc>
                  <a:txBody>
                    <a:bodyPr/>
                    <a:lstStyle/>
                    <a:p>
                      <a:pPr algn="l"/>
                      <a:r>
                        <a:rPr lang="de-DE"/>
                        <a:t>Größe einer einzelnen zu sichernden SQL-Datenbank</a:t>
                      </a:r>
                    </a:p>
                  </a:txBody>
                  <a:tcPr anchor="ctr"/>
                </a:tc>
                <a:extLst>
                  <a:ext uri="{0D108BD9-81ED-4DB2-BD59-A6C34878D82A}">
                    <a16:rowId xmlns:a16="http://schemas.microsoft.com/office/drawing/2014/main" val="1427620744"/>
                  </a:ext>
                </a:extLst>
              </a:tr>
              <a:tr h="0">
                <a:tc>
                  <a:txBody>
                    <a:bodyPr/>
                    <a:lstStyle/>
                    <a:p>
                      <a:pPr algn="l"/>
                      <a:r>
                        <a:rPr lang="de-DE" dirty="0"/>
                        <a:t>Microsoft SharePoint</a:t>
                      </a:r>
                    </a:p>
                  </a:txBody>
                  <a:tcPr anchor="ctr"/>
                </a:tc>
                <a:tc>
                  <a:txBody>
                    <a:bodyPr/>
                    <a:lstStyle/>
                    <a:p>
                      <a:pPr algn="l"/>
                      <a:r>
                        <a:rPr lang="de-DE"/>
                        <a:t>Summe der Inhalts- und Konfigurationsdatenbanken in einer zu sichernden SharePoint-Farm</a:t>
                      </a:r>
                    </a:p>
                  </a:txBody>
                  <a:tcPr anchor="ctr"/>
                </a:tc>
                <a:extLst>
                  <a:ext uri="{0D108BD9-81ED-4DB2-BD59-A6C34878D82A}">
                    <a16:rowId xmlns:a16="http://schemas.microsoft.com/office/drawing/2014/main" val="3468043818"/>
                  </a:ext>
                </a:extLst>
              </a:tr>
              <a:tr h="0">
                <a:tc>
                  <a:txBody>
                    <a:bodyPr/>
                    <a:lstStyle/>
                    <a:p>
                      <a:pPr algn="l"/>
                      <a:r>
                        <a:rPr lang="de-DE" dirty="0"/>
                        <a:t>Microsoft Exchange</a:t>
                      </a:r>
                    </a:p>
                  </a:txBody>
                  <a:tcPr anchor="ctr"/>
                </a:tc>
                <a:tc>
                  <a:txBody>
                    <a:bodyPr/>
                    <a:lstStyle/>
                    <a:p>
                      <a:pPr algn="l"/>
                      <a:r>
                        <a:rPr lang="de-DE"/>
                        <a:t>Summe aller Exchange-Datenbanken eines zu sichernden Exchange-Servers</a:t>
                      </a:r>
                    </a:p>
                  </a:txBody>
                  <a:tcPr anchor="ctr"/>
                </a:tc>
                <a:extLst>
                  <a:ext uri="{0D108BD9-81ED-4DB2-BD59-A6C34878D82A}">
                    <a16:rowId xmlns:a16="http://schemas.microsoft.com/office/drawing/2014/main" val="3470141411"/>
                  </a:ext>
                </a:extLst>
              </a:tr>
              <a:tr h="0">
                <a:tc>
                  <a:txBody>
                    <a:bodyPr/>
                    <a:lstStyle/>
                    <a:p>
                      <a:pPr algn="l"/>
                      <a:r>
                        <a:rPr lang="de-DE" dirty="0"/>
                        <a:t>BMR/Systemstatus</a:t>
                      </a:r>
                    </a:p>
                  </a:txBody>
                  <a:tcPr anchor="ctr"/>
                </a:tc>
                <a:tc>
                  <a:txBody>
                    <a:bodyPr/>
                    <a:lstStyle/>
                    <a:p>
                      <a:pPr algn="l"/>
                      <a:r>
                        <a:rPr lang="de-DE" dirty="0"/>
                        <a:t>Jede einzelne Kopie der BMR oder des Systemstatus des zu sichernden Computers</a:t>
                      </a:r>
                    </a:p>
                  </a:txBody>
                  <a:tcPr anchor="ctr"/>
                </a:tc>
                <a:extLst>
                  <a:ext uri="{0D108BD9-81ED-4DB2-BD59-A6C34878D82A}">
                    <a16:rowId xmlns:a16="http://schemas.microsoft.com/office/drawing/2014/main" val="2023791010"/>
                  </a:ext>
                </a:extLst>
              </a:tr>
            </a:tbl>
          </a:graphicData>
        </a:graphic>
      </p:graphicFrame>
    </p:spTree>
    <p:extLst>
      <p:ext uri="{BB962C8B-B14F-4D97-AF65-F5344CB8AC3E}">
        <p14:creationId xmlns:p14="http://schemas.microsoft.com/office/powerpoint/2010/main" val="1717182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Wichtige Rahmenbedingungen</a:t>
            </a:r>
            <a:endParaRPr lang="de-DE" dirty="0"/>
          </a:p>
        </p:txBody>
      </p:sp>
      <p:sp>
        <p:nvSpPr>
          <p:cNvPr id="3" name="Inhaltsplatzhalter 2"/>
          <p:cNvSpPr>
            <a:spLocks noGrp="1"/>
          </p:cNvSpPr>
          <p:nvPr>
            <p:ph sz="quarter" idx="10"/>
          </p:nvPr>
        </p:nvSpPr>
        <p:spPr/>
        <p:txBody>
          <a:bodyPr>
            <a:normAutofit fontScale="92500" lnSpcReduction="20000"/>
          </a:bodyPr>
          <a:lstStyle/>
          <a:p>
            <a:r>
              <a:rPr lang="de-DE" dirty="0" smtClean="0"/>
              <a:t>3 planbare Sicherungen pro Tag über Windows Server / Client</a:t>
            </a:r>
          </a:p>
          <a:p>
            <a:r>
              <a:rPr lang="de-DE" dirty="0" smtClean="0"/>
              <a:t>2 planbare Sicherungen pro Tag über SCDPM</a:t>
            </a:r>
          </a:p>
          <a:p>
            <a:r>
              <a:rPr lang="de-DE" dirty="0" smtClean="0"/>
              <a:t>Sicherungsrhythmus</a:t>
            </a:r>
          </a:p>
          <a:p>
            <a:pPr lvl="1"/>
            <a:r>
              <a:rPr lang="de-DE" dirty="0" smtClean="0"/>
              <a:t>Windows Server / Client: täglich und wöchentlich</a:t>
            </a:r>
          </a:p>
          <a:p>
            <a:pPr lvl="1"/>
            <a:r>
              <a:rPr lang="de-DE" dirty="0" smtClean="0"/>
              <a:t>SCDPM: täglich, wöchentlich, monatlich und jährlich</a:t>
            </a:r>
          </a:p>
          <a:p>
            <a:r>
              <a:rPr lang="de-DE" dirty="0" smtClean="0"/>
              <a:t>Maximale Anzahl Wiederherstellungspunkte liegt bei 366</a:t>
            </a:r>
          </a:p>
          <a:p>
            <a:pPr lvl="1"/>
            <a:r>
              <a:rPr lang="de-DE" dirty="0" smtClean="0"/>
              <a:t>Stand April 2015</a:t>
            </a:r>
          </a:p>
          <a:p>
            <a:r>
              <a:rPr lang="de-DE" dirty="0" smtClean="0"/>
              <a:t>Daten werden lokal mit AES256 verschlüsselt und über eine HTTPS-Verbindung gesendet.</a:t>
            </a:r>
          </a:p>
          <a:p>
            <a:pPr lvl="1"/>
            <a:r>
              <a:rPr lang="de-DE" dirty="0" smtClean="0"/>
              <a:t>Der Verschlüsselungs-Passphrase ist nur dem Kunden bekannt und muss daher vom Kunden auch gesichert werden.</a:t>
            </a:r>
            <a:endParaRPr lang="de-DE" dirty="0"/>
          </a:p>
        </p:txBody>
      </p:sp>
    </p:spTree>
    <p:extLst>
      <p:ext uri="{BB962C8B-B14F-4D97-AF65-F5344CB8AC3E}">
        <p14:creationId xmlns:p14="http://schemas.microsoft.com/office/powerpoint/2010/main" val="3440955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marL="914400" indent="-914400"/>
            <a:r>
              <a:rPr lang="de-DE" dirty="0" smtClean="0"/>
              <a:t>03 | </a:t>
            </a:r>
            <a:r>
              <a:rPr lang="de-DE" dirty="0"/>
              <a:t>Daten mit Azure Backup wiederherstellen</a:t>
            </a:r>
          </a:p>
        </p:txBody>
      </p:sp>
      <p:sp>
        <p:nvSpPr>
          <p:cNvPr id="4" name="Subtitle 3"/>
          <p:cNvSpPr>
            <a:spLocks noGrp="1"/>
          </p:cNvSpPr>
          <p:nvPr>
            <p:ph type="subTitle" idx="1"/>
          </p:nvPr>
        </p:nvSpPr>
        <p:spPr/>
        <p:txBody>
          <a:bodyPr/>
          <a:lstStyle/>
          <a:p>
            <a:r>
              <a:rPr lang="en-US" dirty="0"/>
              <a:t>Peter Kirchner | Technical Evangelist – Microsoft Azure</a:t>
            </a:r>
          </a:p>
        </p:txBody>
      </p:sp>
    </p:spTree>
    <p:extLst>
      <p:ext uri="{BB962C8B-B14F-4D97-AF65-F5344CB8AC3E}">
        <p14:creationId xmlns:p14="http://schemas.microsoft.com/office/powerpoint/2010/main" val="647420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Wiederherstellungsquelle</a:t>
            </a:r>
            <a:endParaRPr lang="de-DE" dirty="0"/>
          </a:p>
        </p:txBody>
      </p:sp>
      <p:sp>
        <p:nvSpPr>
          <p:cNvPr id="5" name="Inhaltsplatzhalter 4"/>
          <p:cNvSpPr>
            <a:spLocks noGrp="1"/>
          </p:cNvSpPr>
          <p:nvPr>
            <p:ph sz="quarter" idx="10"/>
          </p:nvPr>
        </p:nvSpPr>
        <p:spPr/>
        <p:txBody>
          <a:bodyPr/>
          <a:lstStyle/>
          <a:p>
            <a:r>
              <a:rPr lang="de-DE" dirty="0"/>
              <a:t>Wiederherstellen von Daten </a:t>
            </a:r>
            <a:endParaRPr lang="de-DE" dirty="0" smtClean="0"/>
          </a:p>
          <a:p>
            <a:pPr lvl="1"/>
            <a:r>
              <a:rPr lang="de-DE" dirty="0" smtClean="0"/>
              <a:t>auf </a:t>
            </a:r>
            <a:r>
              <a:rPr lang="de-DE" dirty="0"/>
              <a:t>dem gleichen Computer, auf dem die Sicherungen erstellt wurden</a:t>
            </a:r>
          </a:p>
          <a:p>
            <a:pPr lvl="1"/>
            <a:r>
              <a:rPr lang="de-DE" dirty="0" smtClean="0"/>
              <a:t>auf </a:t>
            </a:r>
            <a:r>
              <a:rPr lang="de-DE" dirty="0"/>
              <a:t>einem beliebigen anderen </a:t>
            </a:r>
            <a:r>
              <a:rPr lang="de-DE" dirty="0" smtClean="0"/>
              <a:t>Computer</a:t>
            </a:r>
          </a:p>
          <a:p>
            <a:pPr lvl="1"/>
            <a:endParaRPr lang="de-DE" dirty="0"/>
          </a:p>
          <a:p>
            <a:r>
              <a:rPr lang="de-DE" dirty="0" smtClean="0"/>
              <a:t>Alle Sicherungen innerhalb eines Sicherungstresors stehen zur Wiederherstellung zur Verfügung.</a:t>
            </a:r>
            <a:endParaRPr lang="de-DE" dirty="0"/>
          </a:p>
        </p:txBody>
      </p:sp>
    </p:spTree>
    <p:extLst>
      <p:ext uri="{BB962C8B-B14F-4D97-AF65-F5344CB8AC3E}">
        <p14:creationId xmlns:p14="http://schemas.microsoft.com/office/powerpoint/2010/main" val="4070716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Wiederherstellungsoptionen</a:t>
            </a:r>
            <a:endParaRPr lang="de-DE" dirty="0"/>
          </a:p>
        </p:txBody>
      </p:sp>
      <p:sp>
        <p:nvSpPr>
          <p:cNvPr id="3" name="Inhaltsplatzhalter 2"/>
          <p:cNvSpPr>
            <a:spLocks noGrp="1"/>
          </p:cNvSpPr>
          <p:nvPr>
            <p:ph sz="quarter" idx="10"/>
          </p:nvPr>
        </p:nvSpPr>
        <p:spPr/>
        <p:txBody>
          <a:bodyPr/>
          <a:lstStyle/>
          <a:p>
            <a:r>
              <a:rPr lang="de-DE" dirty="0" smtClean="0"/>
              <a:t>Auswahl eines beliebigen Wiederherstellungspunktes</a:t>
            </a:r>
          </a:p>
          <a:p>
            <a:pPr lvl="1"/>
            <a:r>
              <a:rPr lang="de-DE" dirty="0" smtClean="0"/>
              <a:t>Verfügbarkeit basiert auf Sicherungszeitplan.</a:t>
            </a:r>
          </a:p>
          <a:p>
            <a:pPr lvl="1"/>
            <a:endParaRPr lang="de-DE" dirty="0"/>
          </a:p>
          <a:p>
            <a:r>
              <a:rPr lang="de-DE" dirty="0" smtClean="0"/>
              <a:t>Wiederherstellung im gleichen oder alternativen Pfad</a:t>
            </a:r>
          </a:p>
          <a:p>
            <a:r>
              <a:rPr lang="de-DE" dirty="0" smtClean="0"/>
              <a:t>Zugriffsberechtigungsliste (Access Control List, ACL) können wiederhergestellt werden.</a:t>
            </a:r>
            <a:endParaRPr lang="de-DE" dirty="0"/>
          </a:p>
        </p:txBody>
      </p:sp>
    </p:spTree>
    <p:extLst>
      <p:ext uri="{BB962C8B-B14F-4D97-AF65-F5344CB8AC3E}">
        <p14:creationId xmlns:p14="http://schemas.microsoft.com/office/powerpoint/2010/main" val="2738300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marL="914400" indent="-914400"/>
            <a:r>
              <a:rPr lang="de-DE" sz="3200" dirty="0"/>
              <a:t>01 | Vorbereitungen: </a:t>
            </a:r>
          </a:p>
          <a:p>
            <a:pPr marL="914400" indent="-914400"/>
            <a:r>
              <a:rPr lang="de-DE" sz="3200" dirty="0" smtClean="0"/>
              <a:t>      Sicherungstresor </a:t>
            </a:r>
            <a:r>
              <a:rPr lang="de-DE" sz="3200" dirty="0"/>
              <a:t>erstellen &amp; </a:t>
            </a:r>
            <a:r>
              <a:rPr lang="de-DE" sz="3200" dirty="0" smtClean="0"/>
              <a:t>konfigurieren</a:t>
            </a:r>
            <a:endParaRPr lang="de-DE" sz="3200" dirty="0"/>
          </a:p>
        </p:txBody>
      </p:sp>
      <p:sp>
        <p:nvSpPr>
          <p:cNvPr id="4" name="Subtitle 3"/>
          <p:cNvSpPr>
            <a:spLocks noGrp="1"/>
          </p:cNvSpPr>
          <p:nvPr>
            <p:ph type="subTitle" idx="1"/>
          </p:nvPr>
        </p:nvSpPr>
        <p:spPr/>
        <p:txBody>
          <a:bodyPr/>
          <a:lstStyle/>
          <a:p>
            <a:r>
              <a:rPr lang="en-US" dirty="0"/>
              <a:t>Peter Kirchner | Technical Evangelist – Microsoft Azure</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Weiterführende Informationen</a:t>
            </a:r>
            <a:endParaRPr lang="de-DE" dirty="0"/>
          </a:p>
        </p:txBody>
      </p:sp>
      <p:sp>
        <p:nvSpPr>
          <p:cNvPr id="3" name="Content Placeholder 2"/>
          <p:cNvSpPr>
            <a:spLocks noGrp="1"/>
          </p:cNvSpPr>
          <p:nvPr>
            <p:ph sz="quarter" idx="10"/>
          </p:nvPr>
        </p:nvSpPr>
        <p:spPr/>
        <p:txBody>
          <a:bodyPr/>
          <a:lstStyle/>
          <a:p>
            <a:r>
              <a:rPr lang="de-DE" dirty="0" smtClean="0">
                <a:hlinkClick r:id="rId2"/>
              </a:rPr>
              <a:t>Azure Backup – Produktinformationen</a:t>
            </a:r>
            <a:endParaRPr lang="de-DE" dirty="0" smtClean="0"/>
          </a:p>
          <a:p>
            <a:r>
              <a:rPr lang="de-DE" dirty="0" smtClean="0">
                <a:hlinkClick r:id="rId3"/>
              </a:rPr>
              <a:t>Azure Backup – Preisinformationen</a:t>
            </a:r>
            <a:endParaRPr lang="de-DE" dirty="0" smtClean="0"/>
          </a:p>
          <a:p>
            <a:r>
              <a:rPr lang="de-DE" dirty="0" smtClean="0">
                <a:hlinkClick r:id="rId4"/>
              </a:rPr>
              <a:t>Azure Backup – Dokumentation</a:t>
            </a:r>
            <a:endParaRPr lang="de-DE" dirty="0" smtClean="0"/>
          </a:p>
          <a:p>
            <a:r>
              <a:rPr lang="de-DE" dirty="0">
                <a:hlinkClick r:id="rId5"/>
              </a:rPr>
              <a:t>Azure Backup – Häufig gestellte Fragen</a:t>
            </a:r>
            <a:endParaRPr lang="de-DE" dirty="0"/>
          </a:p>
        </p:txBody>
      </p:sp>
    </p:spTree>
    <p:extLst>
      <p:ext uri="{BB962C8B-B14F-4D97-AF65-F5344CB8AC3E}">
        <p14:creationId xmlns:p14="http://schemas.microsoft.com/office/powerpoint/2010/main" val="793328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Warum Datensicherung mit Azure Backup?</a:t>
            </a:r>
            <a:endParaRPr lang="de-DE" dirty="0"/>
          </a:p>
        </p:txBody>
      </p:sp>
      <p:sp>
        <p:nvSpPr>
          <p:cNvPr id="5" name="Inhaltsplatzhalter 4"/>
          <p:cNvSpPr>
            <a:spLocks noGrp="1"/>
          </p:cNvSpPr>
          <p:nvPr>
            <p:ph sz="quarter" idx="10"/>
          </p:nvPr>
        </p:nvSpPr>
        <p:spPr/>
        <p:txBody>
          <a:bodyPr>
            <a:normAutofit lnSpcReduction="10000"/>
          </a:bodyPr>
          <a:lstStyle/>
          <a:p>
            <a:r>
              <a:rPr lang="de-DE" dirty="0"/>
              <a:t>Einheitliche Lösung für den Schutz von </a:t>
            </a:r>
            <a:r>
              <a:rPr lang="de-DE" dirty="0" smtClean="0"/>
              <a:t>Daten</a:t>
            </a:r>
          </a:p>
          <a:p>
            <a:pPr lvl="1"/>
            <a:r>
              <a:rPr lang="de-DE" dirty="0" smtClean="0"/>
              <a:t>lokal </a:t>
            </a:r>
            <a:r>
              <a:rPr lang="de-DE" dirty="0"/>
              <a:t>und in der Cloud</a:t>
            </a:r>
          </a:p>
          <a:p>
            <a:r>
              <a:rPr lang="de-DE" dirty="0"/>
              <a:t>99,9 % Verfügbarkeit garantiert</a:t>
            </a:r>
          </a:p>
          <a:p>
            <a:r>
              <a:rPr lang="de-DE" dirty="0"/>
              <a:t>Zuverlässiges </a:t>
            </a:r>
            <a:r>
              <a:rPr lang="de-DE" dirty="0" err="1"/>
              <a:t>Offsite</a:t>
            </a:r>
            <a:r>
              <a:rPr lang="de-DE" dirty="0"/>
              <a:t>-Sicherungsziel</a:t>
            </a:r>
          </a:p>
          <a:p>
            <a:r>
              <a:rPr lang="de-DE" dirty="0"/>
              <a:t>Effiziente inkrementelle Sicherungen</a:t>
            </a:r>
          </a:p>
          <a:p>
            <a:r>
              <a:rPr lang="de-DE" dirty="0"/>
              <a:t>Hohe </a:t>
            </a:r>
            <a:r>
              <a:rPr lang="de-DE" dirty="0" smtClean="0"/>
              <a:t>Sicherheit</a:t>
            </a:r>
          </a:p>
          <a:p>
            <a:pPr lvl="1"/>
            <a:r>
              <a:rPr lang="de-DE" dirty="0" smtClean="0"/>
              <a:t>Daten </a:t>
            </a:r>
            <a:r>
              <a:rPr lang="de-DE" dirty="0"/>
              <a:t>werden während der Übertragung und im Ruhezustand verschlüsselt</a:t>
            </a:r>
          </a:p>
          <a:p>
            <a:r>
              <a:rPr lang="de-DE" dirty="0"/>
              <a:t>Geo-replizierter </a:t>
            </a:r>
            <a:r>
              <a:rPr lang="de-DE" dirty="0" smtClean="0"/>
              <a:t>Sicherungsspeicher</a:t>
            </a:r>
            <a:endParaRPr lang="de-DE" dirty="0"/>
          </a:p>
        </p:txBody>
      </p:sp>
    </p:spTree>
    <p:extLst>
      <p:ext uri="{BB962C8B-B14F-4D97-AF65-F5344CB8AC3E}">
        <p14:creationId xmlns:p14="http://schemas.microsoft.com/office/powerpoint/2010/main" val="1324922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2"/>
          </p:nvPr>
        </p:nvSpPr>
        <p:spPr/>
        <p:txBody>
          <a:bodyPr/>
          <a:lstStyle/>
          <a:p>
            <a:pPr marL="0" indent="0">
              <a:buNone/>
            </a:pPr>
            <a:r>
              <a:rPr lang="de-DE" dirty="0" smtClean="0"/>
              <a:t>Unternehmen / Niederlassungen</a:t>
            </a:r>
          </a:p>
          <a:p>
            <a:pPr lvl="1"/>
            <a:r>
              <a:rPr lang="de-DE" dirty="0" smtClean="0"/>
              <a:t>Cloud als Tape-Ersatz</a:t>
            </a:r>
          </a:p>
          <a:p>
            <a:pPr lvl="1"/>
            <a:r>
              <a:rPr lang="de-DE" dirty="0" smtClean="0"/>
              <a:t>Speicherplatzbedarf am lokalen Standort wird reduziert.</a:t>
            </a:r>
          </a:p>
          <a:p>
            <a:pPr lvl="1"/>
            <a:r>
              <a:rPr lang="de-DE" dirty="0" smtClean="0"/>
              <a:t>Zentrales Management</a:t>
            </a:r>
            <a:endParaRPr lang="de-DE" dirty="0"/>
          </a:p>
        </p:txBody>
      </p:sp>
      <p:sp>
        <p:nvSpPr>
          <p:cNvPr id="4" name="Inhaltsplatzhalter 3"/>
          <p:cNvSpPr>
            <a:spLocks noGrp="1"/>
          </p:cNvSpPr>
          <p:nvPr>
            <p:ph sz="quarter" idx="4"/>
          </p:nvPr>
        </p:nvSpPr>
        <p:spPr/>
        <p:txBody>
          <a:bodyPr>
            <a:normAutofit/>
          </a:bodyPr>
          <a:lstStyle/>
          <a:p>
            <a:pPr marL="0" indent="0">
              <a:buNone/>
            </a:pPr>
            <a:r>
              <a:rPr lang="de-DE" dirty="0" smtClean="0"/>
              <a:t>Clients</a:t>
            </a:r>
          </a:p>
          <a:p>
            <a:pPr lvl="1"/>
            <a:r>
              <a:rPr lang="de-DE" dirty="0" smtClean="0"/>
              <a:t>Kein </a:t>
            </a:r>
            <a:r>
              <a:rPr lang="de-DE" dirty="0"/>
              <a:t>Speichersystem am lokalen Standort notwendig.</a:t>
            </a:r>
          </a:p>
          <a:p>
            <a:pPr lvl="1"/>
            <a:r>
              <a:rPr lang="de-DE" dirty="0"/>
              <a:t>Kein VPN oder Intranet notwendig.</a:t>
            </a:r>
          </a:p>
          <a:p>
            <a:pPr lvl="1"/>
            <a:r>
              <a:rPr lang="de-DE" dirty="0"/>
              <a:t>Verschlüsselung aller Daten auf dem Client.</a:t>
            </a:r>
          </a:p>
          <a:p>
            <a:pPr lvl="1"/>
            <a:r>
              <a:rPr lang="de-DE" dirty="0"/>
              <a:t>Sicherung und Wiederherstellung als </a:t>
            </a:r>
            <a:r>
              <a:rPr lang="de-DE" dirty="0" err="1" smtClean="0"/>
              <a:t>Self</a:t>
            </a:r>
            <a:r>
              <a:rPr lang="de-DE" dirty="0" smtClean="0"/>
              <a:t>-Service</a:t>
            </a:r>
            <a:endParaRPr lang="de-DE" dirty="0"/>
          </a:p>
        </p:txBody>
      </p:sp>
      <p:sp>
        <p:nvSpPr>
          <p:cNvPr id="2" name="Titel 1"/>
          <p:cNvSpPr>
            <a:spLocks noGrp="1"/>
          </p:cNvSpPr>
          <p:nvPr>
            <p:ph type="title"/>
          </p:nvPr>
        </p:nvSpPr>
        <p:spPr/>
        <p:txBody>
          <a:bodyPr>
            <a:normAutofit/>
          </a:bodyPr>
          <a:lstStyle/>
          <a:p>
            <a:r>
              <a:rPr lang="de-DE" dirty="0" smtClean="0"/>
              <a:t>Vorteile für Niederlassungen und Clients</a:t>
            </a:r>
            <a:endParaRPr lang="de-DE" dirty="0"/>
          </a:p>
        </p:txBody>
      </p:sp>
    </p:spTree>
    <p:extLst>
      <p:ext uri="{BB962C8B-B14F-4D97-AF65-F5344CB8AC3E}">
        <p14:creationId xmlns:p14="http://schemas.microsoft.com/office/powerpoint/2010/main" val="204022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Preismodell</a:t>
            </a:r>
            <a:endParaRPr lang="de-DE" dirty="0"/>
          </a:p>
        </p:txBody>
      </p:sp>
      <p:graphicFrame>
        <p:nvGraphicFramePr>
          <p:cNvPr id="4" name="Inhaltsplatzhalter 3"/>
          <p:cNvGraphicFramePr>
            <a:graphicFrameLocks noGrp="1"/>
          </p:cNvGraphicFramePr>
          <p:nvPr>
            <p:ph sz="quarter" idx="10"/>
            <p:extLst>
              <p:ext uri="{D42A27DB-BD31-4B8C-83A1-F6EECF244321}">
                <p14:modId xmlns:p14="http://schemas.microsoft.com/office/powerpoint/2010/main" val="893402062"/>
              </p:ext>
            </p:extLst>
          </p:nvPr>
        </p:nvGraphicFramePr>
        <p:xfrm>
          <a:off x="379413" y="1388226"/>
          <a:ext cx="11525250" cy="5290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4896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Kostenfaktor: Geschützte Instanzen</a:t>
            </a:r>
            <a:endParaRPr lang="de-DE" dirty="0"/>
          </a:p>
        </p:txBody>
      </p:sp>
      <p:sp>
        <p:nvSpPr>
          <p:cNvPr id="3" name="Inhaltsplatzhalter 2"/>
          <p:cNvSpPr>
            <a:spLocks noGrp="1"/>
          </p:cNvSpPr>
          <p:nvPr>
            <p:ph sz="quarter" idx="10"/>
          </p:nvPr>
        </p:nvSpPr>
        <p:spPr/>
        <p:txBody>
          <a:bodyPr/>
          <a:lstStyle/>
          <a:p>
            <a:endParaRPr lang="de-DE" dirty="0" smtClean="0"/>
          </a:p>
          <a:p>
            <a:endParaRPr lang="de-DE" dirty="0"/>
          </a:p>
          <a:p>
            <a:endParaRPr lang="de-DE" dirty="0" smtClean="0"/>
          </a:p>
          <a:p>
            <a:endParaRPr lang="de-DE" dirty="0"/>
          </a:p>
          <a:p>
            <a:endParaRPr lang="de-DE" dirty="0" smtClean="0"/>
          </a:p>
          <a:p>
            <a:endParaRPr lang="de-DE" dirty="0" smtClean="0"/>
          </a:p>
          <a:p>
            <a:r>
              <a:rPr lang="de-DE" sz="2000" dirty="0" smtClean="0"/>
              <a:t>Stand 17.09.2015</a:t>
            </a:r>
          </a:p>
          <a:p>
            <a:pPr lvl="1"/>
            <a:r>
              <a:rPr lang="de-DE" sz="1800" dirty="0" smtClean="0"/>
              <a:t>Aktuelle Preise </a:t>
            </a:r>
            <a:r>
              <a:rPr lang="de-DE" sz="1800" dirty="0"/>
              <a:t>unter </a:t>
            </a:r>
            <a:r>
              <a:rPr lang="de-DE" sz="1800" dirty="0">
                <a:hlinkClick r:id="rId2"/>
              </a:rPr>
              <a:t>http://azure.microsoft.com/de-de/pricing/details/backup</a:t>
            </a:r>
            <a:r>
              <a:rPr lang="de-DE" sz="1800" dirty="0" smtClean="0">
                <a:hlinkClick r:id="rId2"/>
              </a:rPr>
              <a:t>/</a:t>
            </a:r>
            <a:r>
              <a:rPr lang="de-DE" sz="1800" dirty="0" smtClean="0"/>
              <a:t> </a:t>
            </a:r>
            <a:endParaRPr lang="de-DE" sz="1800" dirty="0"/>
          </a:p>
        </p:txBody>
      </p:sp>
      <p:graphicFrame>
        <p:nvGraphicFramePr>
          <p:cNvPr id="4" name="Tabelle 3"/>
          <p:cNvGraphicFramePr>
            <a:graphicFrameLocks noGrp="1"/>
          </p:cNvGraphicFramePr>
          <p:nvPr>
            <p:extLst>
              <p:ext uri="{D42A27DB-BD31-4B8C-83A1-F6EECF244321}">
                <p14:modId xmlns:p14="http://schemas.microsoft.com/office/powerpoint/2010/main" val="2126647260"/>
              </p:ext>
            </p:extLst>
          </p:nvPr>
        </p:nvGraphicFramePr>
        <p:xfrm>
          <a:off x="567266" y="1866565"/>
          <a:ext cx="10515600" cy="2011680"/>
        </p:xfrm>
        <a:graphic>
          <a:graphicData uri="http://schemas.openxmlformats.org/drawingml/2006/table">
            <a:tbl>
              <a:tblPr firstRow="1">
                <a:tableStyleId>{D113A9D2-9D6B-4929-AA2D-F23B5EE8CBE7}</a:tableStyleId>
              </a:tblPr>
              <a:tblGrid>
                <a:gridCol w="5257800">
                  <a:extLst>
                    <a:ext uri="{9D8B030D-6E8A-4147-A177-3AD203B41FA5}">
                      <a16:colId xmlns:a16="http://schemas.microsoft.com/office/drawing/2014/main" val="46233708"/>
                    </a:ext>
                  </a:extLst>
                </a:gridCol>
                <a:gridCol w="5257800">
                  <a:extLst>
                    <a:ext uri="{9D8B030D-6E8A-4147-A177-3AD203B41FA5}">
                      <a16:colId xmlns:a16="http://schemas.microsoft.com/office/drawing/2014/main" val="2524238048"/>
                    </a:ext>
                  </a:extLst>
                </a:gridCol>
              </a:tblGrid>
              <a:tr h="0">
                <a:tc>
                  <a:txBody>
                    <a:bodyPr/>
                    <a:lstStyle/>
                    <a:p>
                      <a:r>
                        <a:rPr lang="de-DE" dirty="0"/>
                        <a:t>Pro Monat gespeicherte Daten je geschützter Instanz</a:t>
                      </a:r>
                    </a:p>
                  </a:txBody>
                  <a:tcPr anchor="ctr"/>
                </a:tc>
                <a:tc>
                  <a:txBody>
                    <a:bodyPr/>
                    <a:lstStyle/>
                    <a:p>
                      <a:r>
                        <a:rPr lang="de-DE"/>
                        <a:t>Preis</a:t>
                      </a:r>
                    </a:p>
                  </a:txBody>
                  <a:tcPr anchor="ctr"/>
                </a:tc>
                <a:extLst>
                  <a:ext uri="{0D108BD9-81ED-4DB2-BD59-A6C34878D82A}">
                    <a16:rowId xmlns:a16="http://schemas.microsoft.com/office/drawing/2014/main" val="3674022163"/>
                  </a:ext>
                </a:extLst>
              </a:tr>
              <a:tr h="0">
                <a:tc>
                  <a:txBody>
                    <a:bodyPr/>
                    <a:lstStyle/>
                    <a:p>
                      <a:r>
                        <a:rPr lang="de-DE"/>
                        <a:t>Instanzen bis zu 50 GB Daten </a:t>
                      </a:r>
                    </a:p>
                  </a:txBody>
                  <a:tcPr anchor="ctr"/>
                </a:tc>
                <a:tc>
                  <a:txBody>
                    <a:bodyPr/>
                    <a:lstStyle/>
                    <a:p>
                      <a:r>
                        <a:rPr lang="de-DE"/>
                        <a:t>€4,2165 je geschützte Instanz und verbrauchter Speicherplatz </a:t>
                      </a:r>
                    </a:p>
                  </a:txBody>
                  <a:tcPr anchor="ctr"/>
                </a:tc>
                <a:extLst>
                  <a:ext uri="{0D108BD9-81ED-4DB2-BD59-A6C34878D82A}">
                    <a16:rowId xmlns:a16="http://schemas.microsoft.com/office/drawing/2014/main" val="1607199511"/>
                  </a:ext>
                </a:extLst>
              </a:tr>
              <a:tr h="0">
                <a:tc>
                  <a:txBody>
                    <a:bodyPr/>
                    <a:lstStyle/>
                    <a:p>
                      <a:r>
                        <a:rPr lang="de-DE"/>
                        <a:t>Instanzen zwischen 50 GB und 500 GB Daten </a:t>
                      </a:r>
                    </a:p>
                  </a:txBody>
                  <a:tcPr anchor="ctr"/>
                </a:tc>
                <a:tc>
                  <a:txBody>
                    <a:bodyPr/>
                    <a:lstStyle/>
                    <a:p>
                      <a:r>
                        <a:rPr lang="de-DE"/>
                        <a:t>€8,433 je geschützte Instanz und verbrauchter Speicherplatz </a:t>
                      </a:r>
                    </a:p>
                  </a:txBody>
                  <a:tcPr anchor="ctr"/>
                </a:tc>
                <a:extLst>
                  <a:ext uri="{0D108BD9-81ED-4DB2-BD59-A6C34878D82A}">
                    <a16:rowId xmlns:a16="http://schemas.microsoft.com/office/drawing/2014/main" val="3106391041"/>
                  </a:ext>
                </a:extLst>
              </a:tr>
              <a:tr h="0">
                <a:tc>
                  <a:txBody>
                    <a:bodyPr/>
                    <a:lstStyle/>
                    <a:p>
                      <a:r>
                        <a:rPr lang="de-DE"/>
                        <a:t>Instanzen größer als 500 GB Daten </a:t>
                      </a:r>
                    </a:p>
                  </a:txBody>
                  <a:tcPr anchor="ctr"/>
                </a:tc>
                <a:tc>
                  <a:txBody>
                    <a:bodyPr/>
                    <a:lstStyle/>
                    <a:p>
                      <a:r>
                        <a:rPr lang="de-DE" dirty="0"/>
                        <a:t>€8,433 pro 500 GB und verbrauchter Speicherplatz </a:t>
                      </a:r>
                    </a:p>
                  </a:txBody>
                  <a:tcPr anchor="ctr"/>
                </a:tc>
                <a:extLst>
                  <a:ext uri="{0D108BD9-81ED-4DB2-BD59-A6C34878D82A}">
                    <a16:rowId xmlns:a16="http://schemas.microsoft.com/office/drawing/2014/main" val="2176932924"/>
                  </a:ext>
                </a:extLst>
              </a:tr>
            </a:tbl>
          </a:graphicData>
        </a:graphic>
      </p:graphicFrame>
    </p:spTree>
    <p:extLst>
      <p:ext uri="{BB962C8B-B14F-4D97-AF65-F5344CB8AC3E}">
        <p14:creationId xmlns:p14="http://schemas.microsoft.com/office/powerpoint/2010/main" val="3378614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Kostenfaktor: Speicherplatz </a:t>
            </a:r>
            <a:r>
              <a:rPr lang="de-DE" dirty="0" smtClean="0"/>
              <a:t>für Backups</a:t>
            </a:r>
            <a:endParaRPr lang="de-DE" dirty="0"/>
          </a:p>
        </p:txBody>
      </p:sp>
      <p:sp>
        <p:nvSpPr>
          <p:cNvPr id="3" name="Inhaltsplatzhalter 2"/>
          <p:cNvSpPr>
            <a:spLocks noGrp="1"/>
          </p:cNvSpPr>
          <p:nvPr>
            <p:ph sz="quarter" idx="10"/>
          </p:nvPr>
        </p:nvSpPr>
        <p:spPr/>
        <p:txBody>
          <a:bodyPr/>
          <a:lstStyle/>
          <a:p>
            <a:r>
              <a:rPr lang="de-DE" dirty="0" smtClean="0"/>
              <a:t>BLOB-Speicher vom Typ Block</a:t>
            </a:r>
          </a:p>
          <a:p>
            <a:pPr lvl="1"/>
            <a:r>
              <a:rPr lang="de-DE" dirty="0" smtClean="0"/>
              <a:t>Redundanzoptionen: LRS oder GRS</a:t>
            </a:r>
          </a:p>
          <a:p>
            <a:r>
              <a:rPr lang="de-DE" dirty="0" smtClean="0"/>
              <a:t>Preisbeispiele</a:t>
            </a:r>
          </a:p>
          <a:p>
            <a:pPr lvl="1"/>
            <a:r>
              <a:rPr lang="de-DE" dirty="0" smtClean="0"/>
              <a:t>LRS bis ein TB / Monat: €0,0203 / GB </a:t>
            </a:r>
            <a:r>
              <a:rPr lang="de-DE" dirty="0">
                <a:sym typeface="Wingdings" panose="05000000000000000000" pitchFamily="2" charset="2"/>
              </a:rPr>
              <a:t> €20,7872 </a:t>
            </a:r>
            <a:r>
              <a:rPr lang="de-DE" dirty="0" smtClean="0">
                <a:sym typeface="Wingdings" panose="05000000000000000000" pitchFamily="2" charset="2"/>
              </a:rPr>
              <a:t>für ein TB / Monat</a:t>
            </a:r>
          </a:p>
          <a:p>
            <a:pPr lvl="1"/>
            <a:r>
              <a:rPr lang="de-DE" dirty="0" smtClean="0">
                <a:sym typeface="Wingdings" panose="05000000000000000000" pitchFamily="2" charset="2"/>
              </a:rPr>
              <a:t>GRS bis ein TB / Monat: €0,0405 / GB  </a:t>
            </a:r>
            <a:r>
              <a:rPr lang="de-DE" dirty="0">
                <a:sym typeface="Wingdings" panose="05000000000000000000" pitchFamily="2" charset="2"/>
              </a:rPr>
              <a:t>€</a:t>
            </a:r>
            <a:r>
              <a:rPr lang="de-DE" dirty="0" smtClean="0">
                <a:sym typeface="Wingdings" panose="05000000000000000000" pitchFamily="2" charset="2"/>
              </a:rPr>
              <a:t>41,4720 für ein TB / Monat</a:t>
            </a:r>
          </a:p>
          <a:p>
            <a:pPr lvl="1"/>
            <a:r>
              <a:rPr lang="de-DE" dirty="0" smtClean="0">
                <a:sym typeface="Wingdings" panose="05000000000000000000" pitchFamily="2" charset="2"/>
              </a:rPr>
              <a:t>Je mehr Speicherplatz beansprucht, desto niedriger die Preise pro GB</a:t>
            </a:r>
            <a:endParaRPr lang="de-DE" dirty="0" smtClean="0"/>
          </a:p>
          <a:p>
            <a:pPr lvl="1"/>
            <a:endParaRPr lang="de-DE" dirty="0"/>
          </a:p>
          <a:p>
            <a:r>
              <a:rPr lang="de-DE" sz="2000" dirty="0" smtClean="0"/>
              <a:t>Stand 17.09.2015</a:t>
            </a:r>
          </a:p>
          <a:p>
            <a:pPr lvl="1"/>
            <a:r>
              <a:rPr lang="de-DE" sz="1800" dirty="0" smtClean="0"/>
              <a:t>Aktuelle </a:t>
            </a:r>
            <a:r>
              <a:rPr lang="de-DE" sz="1800" dirty="0"/>
              <a:t>Preise unter </a:t>
            </a:r>
            <a:r>
              <a:rPr lang="de-DE" sz="1800" dirty="0">
                <a:hlinkClick r:id="rId2"/>
              </a:rPr>
              <a:t>http://azure.microsoft.com/de-de/pricing/details/storage</a:t>
            </a:r>
            <a:r>
              <a:rPr lang="de-DE" sz="1800" dirty="0" smtClean="0">
                <a:hlinkClick r:id="rId2"/>
              </a:rPr>
              <a:t>/</a:t>
            </a:r>
            <a:r>
              <a:rPr lang="de-DE" sz="1800" dirty="0" smtClean="0"/>
              <a:t> </a:t>
            </a:r>
            <a:endParaRPr lang="de-DE" sz="1800" dirty="0"/>
          </a:p>
        </p:txBody>
      </p:sp>
    </p:spTree>
    <p:extLst>
      <p:ext uri="{BB962C8B-B14F-4D97-AF65-F5344CB8AC3E}">
        <p14:creationId xmlns:p14="http://schemas.microsoft.com/office/powerpoint/2010/main" val="1351708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Vorbereitung einer Sicherung</a:t>
            </a:r>
            <a:endParaRPr lang="de-DE" dirty="0"/>
          </a:p>
        </p:txBody>
      </p:sp>
      <p:sp>
        <p:nvSpPr>
          <p:cNvPr id="3" name="Inhaltsplatzhalter 2"/>
          <p:cNvSpPr>
            <a:spLocks noGrp="1"/>
          </p:cNvSpPr>
          <p:nvPr>
            <p:ph sz="quarter" idx="10"/>
          </p:nvPr>
        </p:nvSpPr>
        <p:spPr/>
        <p:txBody>
          <a:bodyPr/>
          <a:lstStyle/>
          <a:p>
            <a:pPr marL="514350" indent="-514350">
              <a:buFont typeface="+mj-lt"/>
              <a:buAutoNum type="arabicPeriod"/>
            </a:pPr>
            <a:r>
              <a:rPr lang="de-DE" dirty="0" smtClean="0"/>
              <a:t>Sicherungstresor erstellen &amp; konfigurieren.</a:t>
            </a:r>
          </a:p>
          <a:p>
            <a:pPr marL="514350" indent="-514350">
              <a:buFont typeface="+mj-lt"/>
              <a:buAutoNum type="arabicPeriod"/>
            </a:pPr>
            <a:r>
              <a:rPr lang="de-DE" dirty="0" smtClean="0"/>
              <a:t>Tresoranmeldedaten herunterladen.</a:t>
            </a:r>
          </a:p>
          <a:p>
            <a:pPr marL="514350" indent="-514350">
              <a:buFont typeface="+mj-lt"/>
              <a:buAutoNum type="arabicPeriod"/>
            </a:pPr>
            <a:r>
              <a:rPr lang="de-DE" dirty="0" smtClean="0"/>
              <a:t>Azure Backup-Agent installieren.</a:t>
            </a:r>
          </a:p>
          <a:p>
            <a:pPr marL="514350" indent="-514350">
              <a:buFont typeface="+mj-lt"/>
              <a:buAutoNum type="arabicPeriod"/>
            </a:pPr>
            <a:r>
              <a:rPr lang="de-DE" dirty="0" smtClean="0"/>
              <a:t>Server im Sicherungstresor registrieren.</a:t>
            </a:r>
            <a:endParaRPr lang="de-DE" dirty="0"/>
          </a:p>
        </p:txBody>
      </p:sp>
    </p:spTree>
    <p:extLst>
      <p:ext uri="{BB962C8B-B14F-4D97-AF65-F5344CB8AC3E}">
        <p14:creationId xmlns:p14="http://schemas.microsoft.com/office/powerpoint/2010/main" val="2068150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Wichtige Rahmenbedingungen</a:t>
            </a:r>
            <a:endParaRPr lang="de-DE" dirty="0"/>
          </a:p>
        </p:txBody>
      </p:sp>
      <p:sp>
        <p:nvSpPr>
          <p:cNvPr id="4" name="Inhaltsplatzhalter 3"/>
          <p:cNvSpPr>
            <a:spLocks noGrp="1"/>
          </p:cNvSpPr>
          <p:nvPr>
            <p:ph sz="quarter" idx="10"/>
          </p:nvPr>
        </p:nvSpPr>
        <p:spPr/>
        <p:txBody>
          <a:bodyPr/>
          <a:lstStyle/>
          <a:p>
            <a:r>
              <a:rPr lang="de-DE" dirty="0" smtClean="0"/>
              <a:t>Tresoranmeldedaten 48 Stunden gültig</a:t>
            </a:r>
          </a:p>
          <a:p>
            <a:r>
              <a:rPr lang="de-DE" dirty="0" smtClean="0"/>
              <a:t>Maximal 25 Tresore pro Azure-Abonnement (Stand 2015)</a:t>
            </a:r>
          </a:p>
          <a:p>
            <a:r>
              <a:rPr lang="de-DE" dirty="0" smtClean="0"/>
              <a:t>Maximal 50 Computer pro Tresor</a:t>
            </a:r>
          </a:p>
          <a:p>
            <a:endParaRPr lang="de-DE" dirty="0"/>
          </a:p>
          <a:p>
            <a:r>
              <a:rPr lang="de-DE" dirty="0" smtClean="0"/>
              <a:t>Sicherungstresor bildet Isolierungsgrenze</a:t>
            </a:r>
          </a:p>
          <a:p>
            <a:pPr lvl="1"/>
            <a:r>
              <a:rPr lang="de-DE" dirty="0" smtClean="0"/>
              <a:t>Alle in einem Sicherungstresor registrierten Server können Daten anderer Server im selben Sicherungstresor wiederherstellen.</a:t>
            </a:r>
            <a:endParaRPr lang="de-DE" dirty="0"/>
          </a:p>
        </p:txBody>
      </p:sp>
    </p:spTree>
    <p:extLst>
      <p:ext uri="{BB962C8B-B14F-4D97-AF65-F5344CB8AC3E}">
        <p14:creationId xmlns:p14="http://schemas.microsoft.com/office/powerpoint/2010/main" val="313465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1000"/>
                                        <p:tgtEl>
                                          <p:spTgt spid="4">
                                            <p:txEl>
                                              <p:pRg st="4" end="4"/>
                                            </p:txEl>
                                          </p:spTgt>
                                        </p:tgtEl>
                                      </p:cBhvr>
                                    </p:animEffect>
                                    <p:anim calcmode="lin" valueType="num">
                                      <p:cBhvr>
                                        <p:cTn id="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1000"/>
                                        <p:tgtEl>
                                          <p:spTgt spid="4">
                                            <p:txEl>
                                              <p:pRg st="5" end="5"/>
                                            </p:txEl>
                                          </p:spTgt>
                                        </p:tgtEl>
                                      </p:cBhvr>
                                    </p:animEffect>
                                    <p:anim calcmode="lin" valueType="num">
                                      <p:cBhvr>
                                        <p:cTn id="1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1C041341D24F44685D3090F22B024D1" ma:contentTypeVersion="1" ma:contentTypeDescription="Ein neues Dokument erstellen." ma:contentTypeScope="" ma:versionID="1c01e79c9cecaf4c8d49706b6dd33b77">
  <xsd:schema xmlns:xsd="http://www.w3.org/2001/XMLSchema" xmlns:xs="http://www.w3.org/2001/XMLSchema" xmlns:p="http://schemas.microsoft.com/office/2006/metadata/properties" xmlns:ns3="9e0ba74c-4b5a-4d7a-a104-815421896706" targetNamespace="http://schemas.microsoft.com/office/2006/metadata/properties" ma:root="true" ma:fieldsID="c124ccca3ca703514ebd6134b47fcb49" ns3:_="">
    <xsd:import namespace="9e0ba74c-4b5a-4d7a-a104-815421896706"/>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0ba74c-4b5a-4d7a-a104-815421896706"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A91195-587E-4FDA-8F0E-C1EB4A9445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0ba74c-4b5a-4d7a-a104-8154218967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e0ba74c-4b5a-4d7a-a104-815421896706"/>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1012</Words>
  <Application>Microsoft Office PowerPoint</Application>
  <PresentationFormat>Breitbild</PresentationFormat>
  <Paragraphs>205</Paragraphs>
  <Slides>21</Slides>
  <Notes>7</Notes>
  <HiddenSlides>6</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Segoe UI</vt:lpstr>
      <vt:lpstr>Segoe UI Light</vt:lpstr>
      <vt:lpstr>Wingdings</vt:lpstr>
      <vt:lpstr>1_Office Theme</vt:lpstr>
      <vt:lpstr>Datensicherung mit  Azure Backup  Einführung in Offsite-Datensicherungen mit Azure Backup</vt:lpstr>
      <vt:lpstr>PowerPoint-Präsentation</vt:lpstr>
      <vt:lpstr>Warum Datensicherung mit Azure Backup?</vt:lpstr>
      <vt:lpstr>Vorteile für Niederlassungen und Clients</vt:lpstr>
      <vt:lpstr>Preismodell</vt:lpstr>
      <vt:lpstr>Kostenfaktor: Geschützte Instanzen</vt:lpstr>
      <vt:lpstr>Kostenfaktor: Speicherplatz für Backups</vt:lpstr>
      <vt:lpstr>Vorbereitung einer Sicherung</vt:lpstr>
      <vt:lpstr>Wichtige Rahmenbedingungen</vt:lpstr>
      <vt:lpstr>Unterstützte Betriebssysteme</vt:lpstr>
      <vt:lpstr>PowerPoint-Präsentation</vt:lpstr>
      <vt:lpstr>Einschränkungen für Laufwerkstypen</vt:lpstr>
      <vt:lpstr>Konfigurieren der Firewall</vt:lpstr>
      <vt:lpstr>Größenbeschränkungen</vt:lpstr>
      <vt:lpstr>Größe der Datenquellen</vt:lpstr>
      <vt:lpstr>Wichtige Rahmenbedingungen</vt:lpstr>
      <vt:lpstr>PowerPoint-Präsentation</vt:lpstr>
      <vt:lpstr>Wiederherstellungsquelle</vt:lpstr>
      <vt:lpstr>Wiederherstellungsoptionen</vt:lpstr>
      <vt:lpstr>Weiterführende Informationen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Peter.Kirchner@microsoft.com</dc:creator>
  <cp:lastModifiedBy>Peter Kirchner</cp:lastModifiedBy>
  <cp:revision>279</cp:revision>
  <cp:lastPrinted>2015-06-11T16:17:54Z</cp:lastPrinted>
  <dcterms:created xsi:type="dcterms:W3CDTF">2013-02-15T23:12:42Z</dcterms:created>
  <dcterms:modified xsi:type="dcterms:W3CDTF">2015-10-21T09:52:47Z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0x010100B1C041341D24F44685D3090F22B024D1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