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1" r:id="rId12"/>
    <p:sldId id="273" r:id="rId13"/>
    <p:sldId id="274" r:id="rId14"/>
    <p:sldId id="275" r:id="rId15"/>
    <p:sldId id="276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B49607-65D0-4E4D-B5BD-72B81207D5F0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71"/>
            <p14:sldId id="273"/>
            <p14:sldId id="274"/>
            <p14:sldId id="275"/>
            <p14:sldId id="276"/>
            <p14:sldId id="26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15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9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343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0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8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4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victorzhou.com/blog/keras-neural-network-tutorial/" TargetMode="External"/><Relationship Id="rId3" Type="http://schemas.openxmlformats.org/officeDocument/2006/relationships/hyperlink" Target="https://keras.io/" TargetMode="External"/><Relationship Id="rId7" Type="http://schemas.openxmlformats.org/officeDocument/2006/relationships/hyperlink" Target="https://en.wikipedia.org/wiki/Artificial_neural_network" TargetMode="External"/><Relationship Id="rId2" Type="http://schemas.openxmlformats.org/officeDocument/2006/relationships/hyperlink" Target="https://pandas.pydata.org/pandas-docs/stable/reference/api/pandas.get_dumm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building-our-first-neural-network-in-keras-bdc8abbc17f5" TargetMode="External"/><Relationship Id="rId5" Type="http://schemas.openxmlformats.org/officeDocument/2006/relationships/hyperlink" Target="https://machinelearningmastery.com/tutorial-first-neural-network-python-keras/" TargetMode="External"/><Relationship Id="rId4" Type="http://schemas.openxmlformats.org/officeDocument/2006/relationships/hyperlink" Target="https://www.kaggle.com/" TargetMode="External"/><Relationship Id="rId9" Type="http://schemas.openxmlformats.org/officeDocument/2006/relationships/hyperlink" Target="https://www.tensorflow.org/tutorials/keras/classifica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8ECE98E-0FD7-4FC6-8F74-8FE3BC856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1221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45DD2-EB9C-41B1-B8F4-2A9A0A7CA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048" y="1678665"/>
            <a:ext cx="5347955" cy="2369131"/>
          </a:xfrm>
        </p:spPr>
        <p:txBody>
          <a:bodyPr>
            <a:normAutofit/>
          </a:bodyPr>
          <a:lstStyle/>
          <a:p>
            <a:r>
              <a:rPr lang="sk-SK" dirty="0"/>
              <a:t>Klasifikácia húb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879DD-D5E1-4EDA-A2E1-AC72F3B8D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504" y="3877181"/>
            <a:ext cx="4573037" cy="1096899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>
                    <a:lumMod val="75000"/>
                  </a:schemeClr>
                </a:solidFill>
              </a:rPr>
              <a:t>Semestrálny projekt z Neurónových sieti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0424D-22DD-486E-900B-D28D5CAB5F45}"/>
              </a:ext>
            </a:extLst>
          </p:cNvPr>
          <p:cNvSpPr txBox="1"/>
          <p:nvPr/>
        </p:nvSpPr>
        <p:spPr>
          <a:xfrm>
            <a:off x="64778" y="6098794"/>
            <a:ext cx="3074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Filip Zigo</a:t>
            </a:r>
          </a:p>
          <a:p>
            <a:r>
              <a:rPr lang="sk-SK" sz="1400" dirty="0">
                <a:solidFill>
                  <a:schemeClr val="bg1">
                    <a:lumMod val="65000"/>
                  </a:schemeClr>
                </a:solidFill>
              </a:rPr>
              <a:t>Aplikovaná informatika</a:t>
            </a:r>
          </a:p>
        </p:txBody>
      </p:sp>
    </p:spTree>
    <p:extLst>
      <p:ext uri="{BB962C8B-B14F-4D97-AF65-F5344CB8AC3E}">
        <p14:creationId xmlns:p14="http://schemas.microsoft.com/office/powerpoint/2010/main" val="275346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65D0-63AD-4F39-BFBD-5B26AFBB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38B9-BF0F-4940-BFB0-3D7749A8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2147"/>
            <a:ext cx="8596668" cy="4259215"/>
          </a:xfrm>
        </p:spPr>
        <p:txBody>
          <a:bodyPr>
            <a:normAutofit/>
          </a:bodyPr>
          <a:lstStyle/>
          <a:p>
            <a:r>
              <a:rPr lang="sk-SK" sz="2400" dirty="0"/>
              <a:t>Počet neurónov je polovičný oproti predošlému príkladu (25), model rovnaký Sequntial</a:t>
            </a:r>
          </a:p>
          <a:p>
            <a:r>
              <a:rPr lang="sk-SK" sz="2400" dirty="0"/>
              <a:t>Aktivačná funkcia je už hard_sigmoid - funkcia aktivácie tvrdého sigmoidu, ktorá je rýchlejšia na výpočet ako sigmoid</a:t>
            </a:r>
          </a:p>
          <a:p>
            <a:r>
              <a:rPr lang="sk-SK" sz="2400" dirty="0"/>
              <a:t>Optimizer Adagrad - je optimalizátor so špecifickými parametrami učenia, ktoré sa prispôsobujú podľa toho ako často sa parameter aktualizuje podľa treningu. Čím viac aktualizácií dostava tým je menšia miera učenia.</a:t>
            </a:r>
          </a:p>
        </p:txBody>
      </p:sp>
    </p:spTree>
    <p:extLst>
      <p:ext uri="{BB962C8B-B14F-4D97-AF65-F5344CB8AC3E}">
        <p14:creationId xmlns:p14="http://schemas.microsoft.com/office/powerpoint/2010/main" val="20269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F245-A84D-49BB-BD93-B9E8F01F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3813"/>
            <a:ext cx="8596668" cy="5397550"/>
          </a:xfrm>
        </p:spPr>
        <p:txBody>
          <a:bodyPr/>
          <a:lstStyle/>
          <a:p>
            <a:r>
              <a:rPr lang="sk-SK" dirty="0"/>
              <a:t>Epoch v 10 kroku- p</a:t>
            </a:r>
            <a:r>
              <a:rPr lang="it-IT" dirty="0"/>
              <a:t>resnosť trénovania: 93.39% / Validácia trénovania presnosti : 92.75%</a:t>
            </a:r>
            <a:r>
              <a:rPr lang="sk-SK" dirty="0"/>
              <a:t>.</a:t>
            </a:r>
          </a:p>
          <a:p>
            <a:r>
              <a:rPr lang="sk-SK" dirty="0"/>
              <a:t>Presnosť trénovania je už očosi menšia ako pri predchádzajúcom modely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D3856-B8BA-4777-8ADB-FE54DD24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0" y="2555213"/>
            <a:ext cx="9877425" cy="3486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C0E568-159F-4582-834E-BC02D3A08F01}"/>
              </a:ext>
            </a:extLst>
          </p:cNvPr>
          <p:cNvSpPr/>
          <p:nvPr/>
        </p:nvSpPr>
        <p:spPr>
          <a:xfrm>
            <a:off x="5796793" y="5754848"/>
            <a:ext cx="1208014" cy="1845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5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A197E0-3B6B-44BF-AE40-A13EAC182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7" y="633443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F15504-8F28-44D6-86ED-2CACE7CB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32" y="633443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D73B4A-E08D-4F70-A443-CE36FE07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" y="3576607"/>
            <a:ext cx="3867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F5E232-C0A8-41E6-9F3D-F13A9D21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32" y="3576607"/>
            <a:ext cx="37433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2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2289-ACBB-4409-A4C7-7A7E2A7E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BCAB-FB55-4B6C-945C-AE431276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07"/>
            <a:ext cx="8596668" cy="4598456"/>
          </a:xfrm>
        </p:spPr>
        <p:txBody>
          <a:bodyPr/>
          <a:lstStyle/>
          <a:p>
            <a:r>
              <a:rPr lang="sk-SK" sz="2000" dirty="0"/>
              <a:t>Pri modely 3 sme použili väčšiu vzorku dát. </a:t>
            </a:r>
            <a:r>
              <a:rPr lang="pl-PL" sz="2000" dirty="0"/>
              <a:t>Konkrétne 80% dát použitých na testovanie.</a:t>
            </a:r>
          </a:p>
          <a:p>
            <a:r>
              <a:rPr lang="sk-SK" sz="2000" dirty="0"/>
              <a:t>Model opäť rovnaký Sequential, aktivačná funcia Relu a Optimizer bol použitý Adam</a:t>
            </a:r>
          </a:p>
          <a:p>
            <a:r>
              <a:rPr lang="sk-SK" sz="2000" dirty="0"/>
              <a:t>Epoch bol nastavený na 100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0CA24B-FDF7-49B1-A3D5-DF2A9F484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" y="4406348"/>
            <a:ext cx="9935962" cy="13051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9348C8-4C74-4433-9637-F98FDBD0EF6A}"/>
              </a:ext>
            </a:extLst>
          </p:cNvPr>
          <p:cNvSpPr/>
          <p:nvPr/>
        </p:nvSpPr>
        <p:spPr>
          <a:xfrm>
            <a:off x="5612235" y="5485599"/>
            <a:ext cx="1208014" cy="1845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22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F6D6-F440-427B-944D-6870E625D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9451"/>
            <a:ext cx="8596668" cy="5621912"/>
          </a:xfrm>
        </p:spPr>
        <p:txBody>
          <a:bodyPr/>
          <a:lstStyle/>
          <a:p>
            <a:r>
              <a:rPr lang="sk-SK" sz="2400" dirty="0"/>
              <a:t>Pri epochu 100 (poslednom) sa presnosť trénovania zvýšila na </a:t>
            </a:r>
            <a:r>
              <a:rPr lang="it-IT" sz="2400" dirty="0"/>
              <a:t>9</a:t>
            </a:r>
            <a:r>
              <a:rPr lang="sk-SK" sz="2400" dirty="0"/>
              <a:t>8</a:t>
            </a:r>
            <a:r>
              <a:rPr lang="it-IT" sz="2400" dirty="0"/>
              <a:t>.</a:t>
            </a:r>
            <a:r>
              <a:rPr lang="sk-SK" sz="2400" dirty="0"/>
              <a:t>08</a:t>
            </a:r>
            <a:r>
              <a:rPr lang="it-IT" sz="2400" dirty="0"/>
              <a:t>%</a:t>
            </a:r>
            <a:r>
              <a:rPr lang="sk-SK" sz="2400" dirty="0"/>
              <a:t> a v</a:t>
            </a:r>
            <a:r>
              <a:rPr lang="it-IT" sz="2400" dirty="0"/>
              <a:t>alidácia trénovania presnosti: 98.</a:t>
            </a:r>
            <a:r>
              <a:rPr lang="sk-SK" sz="2400" dirty="0"/>
              <a:t>46</a:t>
            </a:r>
            <a:r>
              <a:rPr lang="it-IT" sz="2400" dirty="0"/>
              <a:t>%</a:t>
            </a:r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BA57E-2996-4063-BC83-FF264343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2" y="1239405"/>
            <a:ext cx="9878804" cy="3524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8333AC-A37B-437E-B9DD-D73B70C6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0" y="2105025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4DFFA3-100D-486A-8091-211284E2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066" y="392543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589AF-E252-412F-93D3-5879681B021D}"/>
              </a:ext>
            </a:extLst>
          </p:cNvPr>
          <p:cNvSpPr/>
          <p:nvPr/>
        </p:nvSpPr>
        <p:spPr>
          <a:xfrm>
            <a:off x="5662569" y="1415642"/>
            <a:ext cx="1208014" cy="1845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403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7296-B744-4A8C-90D7-8C1EDF32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97CF-8965-4590-A0BF-FC39FDD4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131"/>
            <a:ext cx="8596668" cy="4464232"/>
          </a:xfrm>
        </p:spPr>
        <p:txBody>
          <a:bodyPr/>
          <a:lstStyle/>
          <a:p>
            <a:r>
              <a:rPr lang="sk-SK" sz="2400" dirty="0"/>
              <a:t>Pri použití posledného modelu 3 sme dosiahli presnosť trénovania </a:t>
            </a:r>
            <a:r>
              <a:rPr lang="it-IT" sz="2400" dirty="0"/>
              <a:t>9</a:t>
            </a:r>
            <a:r>
              <a:rPr lang="sk-SK" sz="2400" dirty="0"/>
              <a:t>8</a:t>
            </a:r>
            <a:r>
              <a:rPr lang="it-IT" sz="2400" dirty="0"/>
              <a:t>.</a:t>
            </a:r>
            <a:r>
              <a:rPr lang="sk-SK" sz="2400" dirty="0"/>
              <a:t>08</a:t>
            </a:r>
            <a:r>
              <a:rPr lang="it-IT" sz="2400" dirty="0"/>
              <a:t>%</a:t>
            </a:r>
            <a:r>
              <a:rPr lang="sk-SK" sz="2400" dirty="0"/>
              <a:t> a v</a:t>
            </a:r>
            <a:r>
              <a:rPr lang="it-IT" sz="2400" dirty="0"/>
              <a:t>alidácia trénovania presnosti: 98.</a:t>
            </a:r>
            <a:r>
              <a:rPr lang="sk-SK" sz="2400" dirty="0"/>
              <a:t>46</a:t>
            </a:r>
            <a:r>
              <a:rPr lang="it-IT" sz="2400" dirty="0"/>
              <a:t>%</a:t>
            </a:r>
            <a:endParaRPr lang="sk-SK" sz="2400" dirty="0"/>
          </a:p>
          <a:p>
            <a:r>
              <a:rPr lang="sk-SK" sz="2400" dirty="0"/>
              <a:t>Najúspešnejším modelom</a:t>
            </a:r>
          </a:p>
          <a:p>
            <a:endParaRPr lang="sk-SK" sz="2400" dirty="0"/>
          </a:p>
          <a:p>
            <a:r>
              <a:rPr lang="sk-SK" sz="2400" dirty="0"/>
              <a:t>Model: Sequential</a:t>
            </a:r>
          </a:p>
          <a:p>
            <a:r>
              <a:rPr lang="sk-SK" sz="2400" dirty="0"/>
              <a:t>Aktivačná funkcia: Relu</a:t>
            </a:r>
          </a:p>
          <a:p>
            <a:r>
              <a:rPr lang="sk-SK" sz="2400" dirty="0"/>
              <a:t>Optimizer: Adam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721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E669-E5D4-45BB-907B-15E11BE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212A-C477-40CF-BBFF-8EB0A930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>
            <a:normAutofit/>
          </a:bodyPr>
          <a:lstStyle/>
          <a:p>
            <a:r>
              <a:rPr lang="sk-SK" dirty="0">
                <a:hlinkClick r:id="rId2"/>
              </a:rPr>
              <a:t>https://pandas.pydata.org/pandas-docs/stable/reference/api/pandas.get_dummies.html</a:t>
            </a:r>
            <a:endParaRPr lang="sk-SK" dirty="0"/>
          </a:p>
          <a:p>
            <a:r>
              <a:rPr lang="sk-SK" dirty="0">
                <a:hlinkClick r:id="rId3"/>
              </a:rPr>
              <a:t>https://keras.io/</a:t>
            </a:r>
            <a:endParaRPr lang="sk-SK" dirty="0"/>
          </a:p>
          <a:p>
            <a:r>
              <a:rPr lang="sk-SK" dirty="0">
                <a:hlinkClick r:id="rId4"/>
              </a:rPr>
              <a:t>https://www.kaggle.com/</a:t>
            </a:r>
            <a:endParaRPr lang="sk-SK" dirty="0"/>
          </a:p>
          <a:p>
            <a:r>
              <a:rPr lang="sk-SK" dirty="0">
                <a:hlinkClick r:id="rId5"/>
              </a:rPr>
              <a:t>https://machinelearningmastery.com/tutorial-first-neural-network-python-keras/</a:t>
            </a:r>
            <a:endParaRPr lang="sk-SK" dirty="0"/>
          </a:p>
          <a:p>
            <a:r>
              <a:rPr lang="sk-SK" dirty="0">
                <a:hlinkClick r:id="rId6"/>
              </a:rPr>
              <a:t>https://towardsdatascience.com/building-our-first-neural-network-in-keras-bdc8abbc17f5</a:t>
            </a:r>
            <a:endParaRPr lang="sk-SK" dirty="0"/>
          </a:p>
          <a:p>
            <a:r>
              <a:rPr lang="sk-SK" dirty="0">
                <a:hlinkClick r:id="rId7"/>
              </a:rPr>
              <a:t>https://en.wikipedia.org/wiki/Artificial_neural_network</a:t>
            </a:r>
            <a:endParaRPr lang="sk-SK" dirty="0"/>
          </a:p>
          <a:p>
            <a:r>
              <a:rPr lang="sk-SK" dirty="0">
                <a:hlinkClick r:id="rId8"/>
              </a:rPr>
              <a:t>https://victorzhou.com/blog/keras-neural-network-tutorial/</a:t>
            </a:r>
            <a:endParaRPr lang="sk-SK" dirty="0"/>
          </a:p>
          <a:p>
            <a:r>
              <a:rPr lang="sk-SK" dirty="0">
                <a:hlinkClick r:id="rId9"/>
              </a:rPr>
              <a:t>https://www.tensorflow.org/tutorials/keras/classification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190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36C96-66B4-4AC2-9121-8D97133E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 err="1"/>
              <a:t>Ďakujem</a:t>
            </a:r>
            <a:r>
              <a:rPr lang="en-US" sz="6000" dirty="0"/>
              <a:t> za </a:t>
            </a:r>
            <a:r>
              <a:rPr lang="en-US" sz="6000" dirty="0" err="1"/>
              <a:t>pozornosť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4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815D-DE6C-4F93-AD6E-E1B6390A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dirty="0"/>
              <a:t>Výber datasetu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887D-089C-4133-AC13-C20E2DAE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/>
          <a:lstStyle/>
          <a:p>
            <a:r>
              <a:rPr lang="sk-SK"/>
              <a:t>Kaggle.com</a:t>
            </a:r>
          </a:p>
          <a:p>
            <a:r>
              <a:rPr lang="sk-SK"/>
              <a:t>Dataset - klasifikácia húb </a:t>
            </a:r>
          </a:p>
          <a:p>
            <a:r>
              <a:rPr lang="sk-SK"/>
              <a:t>Analýza a pochopenie datasetu</a:t>
            </a:r>
            <a:endParaRPr lang="sk-SK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3928AE-A9BE-4761-89A2-24BD2D0E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47597"/>
            <a:ext cx="5939235" cy="342712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F03ADFF-66FD-4B28-97FF-BC697332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041" y="3586673"/>
            <a:ext cx="3333750" cy="2943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715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59CAC-7C39-4AA6-865D-D79D2367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sk-SK">
                <a:solidFill>
                  <a:schemeClr val="bg1"/>
                </a:solidFill>
              </a:rPr>
              <a:t>Výber Neurónovej siete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E771-E25C-4873-B5A8-CA13CAF3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>
                <a:solidFill>
                  <a:schemeClr val="bg1"/>
                </a:solidFill>
              </a:rPr>
              <a:t>Keras - je knižnica pre neurónové siete napísaná v Pythone</a:t>
            </a:r>
          </a:p>
          <a:p>
            <a:pPr>
              <a:lnSpc>
                <a:spcPct val="90000"/>
              </a:lnSpc>
            </a:pPr>
            <a:r>
              <a:rPr lang="sk-SK">
                <a:solidFill>
                  <a:schemeClr val="bg1"/>
                </a:solidFill>
              </a:rPr>
              <a:t>Jej modulárny návrh dovoľuje veľmi ľahké rozšírenie o nové prvky, operácie a vrstvy</a:t>
            </a:r>
          </a:p>
          <a:p>
            <a:pPr>
              <a:lnSpc>
                <a:spcPct val="90000"/>
              </a:lnSpc>
            </a:pPr>
            <a:r>
              <a:rPr lang="sk-SK">
                <a:solidFill>
                  <a:schemeClr val="bg1"/>
                </a:solidFill>
              </a:rPr>
              <a:t>Nechýba opäť podpora výpočtov na grafickej karte a tak masívne urýchlenie trénovania modelov a inferencie</a:t>
            </a:r>
          </a:p>
          <a:p>
            <a:pPr>
              <a:lnSpc>
                <a:spcPct val="90000"/>
              </a:lnSpc>
            </a:pPr>
            <a:r>
              <a:rPr lang="sk-SK">
                <a:solidFill>
                  <a:schemeClr val="bg1"/>
                </a:solidFill>
              </a:rPr>
              <a:t>Pre vytvorenie modelov sa využívajú dve triedy a to Sequential a Graph</a:t>
            </a:r>
          </a:p>
        </p:txBody>
      </p:sp>
      <p:pic>
        <p:nvPicPr>
          <p:cNvPr id="4" name="Picture 2" descr="Neurónová sieť – Wikipédia">
            <a:extLst>
              <a:ext uri="{FF2B5EF4-FFF2-40B4-BE49-F238E27FC236}">
                <a16:creationId xmlns:a16="http://schemas.microsoft.com/office/drawing/2014/main" id="{64847DE8-DD9E-4D42-BA86-F73E0DCE4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84" y="1823033"/>
            <a:ext cx="5143500" cy="32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9640-890F-4A30-A1AA-BD50350F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sk-SK" dirty="0"/>
              <a:t>Pythone notebook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154C3-B233-47D6-A47C-DA44564ED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57" y="804672"/>
            <a:ext cx="3349947" cy="5085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D223-FF38-455E-AB9D-0436C570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r>
              <a:rPr lang="sk-SK" sz="2400" dirty="0"/>
              <a:t>Importy</a:t>
            </a:r>
          </a:p>
          <a:p>
            <a:r>
              <a:rPr lang="sk-SK" sz="2400" dirty="0"/>
              <a:t>Načítanie datasetu v pythone</a:t>
            </a:r>
          </a:p>
          <a:p>
            <a:r>
              <a:rPr lang="sk-SK" sz="2400" dirty="0"/>
              <a:t>Overenie </a:t>
            </a:r>
          </a:p>
        </p:txBody>
      </p:sp>
    </p:spTree>
    <p:extLst>
      <p:ext uri="{BB962C8B-B14F-4D97-AF65-F5344CB8AC3E}">
        <p14:creationId xmlns:p14="http://schemas.microsoft.com/office/powerpoint/2010/main" val="39144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143C-9845-4629-A547-68BD5291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sk-SK" sz="2400" dirty="0"/>
              <a:t>Počet riadkov datasetu</a:t>
            </a:r>
          </a:p>
          <a:p>
            <a:r>
              <a:rPr lang="sk-SK" sz="2400" dirty="0"/>
              <a:t>Výpis prvého riadku spolu s hlavičkou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7ED5B6-7961-44A3-A6A0-B8A5E5250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17" y="632145"/>
            <a:ext cx="2604783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3930-FD81-4205-A022-502DFB91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77" y="727788"/>
            <a:ext cx="4660126" cy="57756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bg1"/>
                </a:solidFill>
              </a:rPr>
              <a:t>Rozdelenie datasetu na 2 kategórie – závislé[druh - class] a nezávislé dáta[data - ostatné data]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bg1"/>
                </a:solidFill>
              </a:rPr>
              <a:t>Pri pozorovaní datasetu, môžeme vyvodiť záver, že dataset ma kategorické údaje a preto je potrebné previesť ich na numerický formát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bg1"/>
                </a:solidFill>
              </a:rPr>
              <a:t>Kategória druh – class odzrkadluje či je huba jedlá (e-edible) alebo jedovatá (p-poisonous). Jedlú hubu sme nahradili 0 a jedovatú 1.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bg1"/>
                </a:solidFill>
              </a:rPr>
              <a:t>Ketegóriu data – ostatné dáta prevedieme pomocou funkcie get_dummies na numerické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bg1"/>
                </a:solidFill>
              </a:rPr>
              <a:t>Vytvoril som si tak nový dátový rámec zložený z 1 a 0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F6EAA0C-89AB-4C53-99EA-CB5647FE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13" y="895739"/>
            <a:ext cx="6506192" cy="5337110"/>
          </a:xfrm>
          <a:prstGeom prst="rect">
            <a:avLst/>
          </a:prstGeom>
        </p:spPr>
      </p:pic>
      <p:sp>
        <p:nvSpPr>
          <p:cNvPr id="33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B6C0-08F3-486D-B0C6-6946F23B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3"/>
            <a:ext cx="8596668" cy="5873959"/>
          </a:xfrm>
        </p:spPr>
        <p:txBody>
          <a:bodyPr/>
          <a:lstStyle/>
          <a:p>
            <a:r>
              <a:rPr lang="sk-SK" dirty="0"/>
              <a:t>Pre porovnanie jedlých / jedovatých húb sme si vytvorili graf</a:t>
            </a:r>
          </a:p>
          <a:p>
            <a:r>
              <a:rPr lang="sk-SK" dirty="0"/>
              <a:t>Vytvorenie korelácie matricu premenných druh / dáta a následné získanie stĺpcov ktorých korelácia je väčšia ako 0.5 a uloženie do premennej</a:t>
            </a:r>
          </a:p>
          <a:p>
            <a:r>
              <a:rPr lang="sk-SK" dirty="0"/>
              <a:t>Získanie údajov X a y potrebné na vykonanie testu</a:t>
            </a:r>
          </a:p>
          <a:p>
            <a:r>
              <a:rPr lang="sk-SK" dirty="0"/>
              <a:t>33 % dát – použitých na testovanie</a:t>
            </a:r>
          </a:p>
          <a:p>
            <a:endParaRPr lang="sk-SK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DAE0B-3FED-4734-B7FC-6FB1AEC2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0" y="2040733"/>
            <a:ext cx="7973538" cy="143847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A80AF7-B059-44E2-9FD2-A4FC4947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7" y="3800763"/>
            <a:ext cx="3886742" cy="2514951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B510FAD-8FED-4B7D-A5F2-EEB70B8AE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93" y="3171311"/>
            <a:ext cx="486795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84D63A-D70B-4BB5-A604-E83A32C99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" y="3090815"/>
            <a:ext cx="9878804" cy="6763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C41C-0D41-485D-9852-626B912E7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7505"/>
            <a:ext cx="8596668" cy="5663857"/>
          </a:xfrm>
        </p:spPr>
        <p:txBody>
          <a:bodyPr/>
          <a:lstStyle/>
          <a:p>
            <a:r>
              <a:rPr lang="sk-SK" dirty="0"/>
              <a:t>Vytvorenie neurónovej siete Keras s 2 vrstvami a 50 neuronmi použitím modelu Sequential </a:t>
            </a:r>
          </a:p>
          <a:p>
            <a:r>
              <a:rPr lang="sk-SK" dirty="0"/>
              <a:t>Aktivačnú funkciu som si zvolil Relu - je menej náročná na výpočty a účinejšia na medzivrstvy</a:t>
            </a:r>
          </a:p>
          <a:p>
            <a:r>
              <a:rPr lang="sk-SK" dirty="0"/>
              <a:t>Sigmoid je použitý na výstup, pretože klasifikuje dáta na základe suvislých hodnôt 0 a 1</a:t>
            </a:r>
          </a:p>
          <a:p>
            <a:r>
              <a:rPr lang="sk-SK" dirty="0"/>
              <a:t>Optimizer bol použitý Adam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Pri epochu alebo „bežiacom čase“ vidíme acurracy: 0.9515 čo predstavuje 95.15% presnosti trénovania a validácia predstavuje 98.07%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7FC83-6530-4D75-B610-210EAC5D58F1}"/>
              </a:ext>
            </a:extLst>
          </p:cNvPr>
          <p:cNvSpPr/>
          <p:nvPr/>
        </p:nvSpPr>
        <p:spPr>
          <a:xfrm>
            <a:off x="5491993" y="3582627"/>
            <a:ext cx="1208014" cy="1845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205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1B54-BCBA-49A8-B392-30D0FAAC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6229"/>
            <a:ext cx="8596668" cy="5605134"/>
          </a:xfrm>
        </p:spPr>
        <p:txBody>
          <a:bodyPr/>
          <a:lstStyle/>
          <a:p>
            <a:r>
              <a:rPr lang="sk-SK" dirty="0"/>
              <a:t>Pri epochu 10 (poslednom) sa presnosť trénovania zvýšila na </a:t>
            </a:r>
            <a:r>
              <a:rPr lang="it-IT" dirty="0"/>
              <a:t>97.75%</a:t>
            </a:r>
            <a:r>
              <a:rPr lang="sk-SK" dirty="0"/>
              <a:t> a v</a:t>
            </a:r>
            <a:r>
              <a:rPr lang="it-IT" dirty="0"/>
              <a:t>alidácia trénovania presnosti: 98.07%</a:t>
            </a:r>
            <a:endParaRPr lang="sk-SK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324D4C-D9CA-4902-81F8-CC2FF9C5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0" y="1182511"/>
            <a:ext cx="3214838" cy="226259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D0E321-1FB2-4A4F-9DDC-B0A875B7B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8" y="1166404"/>
            <a:ext cx="3214838" cy="2262596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5053377-8E48-4E86-8194-46EC25D7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36" y="3603054"/>
            <a:ext cx="3281096" cy="22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295719C-EDDC-42FC-9AB6-16C0EE24B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68" y="3603054"/>
            <a:ext cx="3281096" cy="232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4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616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Klasifikácia húb</vt:lpstr>
      <vt:lpstr>Výber datasetu</vt:lpstr>
      <vt:lpstr>Výber Neurónovej siete</vt:lpstr>
      <vt:lpstr>Pythone notebook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2</vt:lpstr>
      <vt:lpstr>PowerPoint Presentation</vt:lpstr>
      <vt:lpstr>PowerPoint Presentation</vt:lpstr>
      <vt:lpstr>Model 3</vt:lpstr>
      <vt:lpstr>PowerPoint Presentation</vt:lpstr>
      <vt:lpstr>Zhrnutie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húb</dc:title>
  <dc:creator>Filip Zigo</dc:creator>
  <cp:lastModifiedBy>Filip Zigo</cp:lastModifiedBy>
  <cp:revision>7</cp:revision>
  <dcterms:created xsi:type="dcterms:W3CDTF">2020-04-29T06:38:48Z</dcterms:created>
  <dcterms:modified xsi:type="dcterms:W3CDTF">2020-05-05T06:08:31Z</dcterms:modified>
</cp:coreProperties>
</file>