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3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1" r:id="rId16"/>
    <p:sldId id="270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sem Título" id="{C49AC9D6-93E9-4EC6-9D15-1CBC531AD4FE}">
          <p14:sldIdLst>
            <p14:sldId id="256"/>
            <p14:sldId id="257"/>
            <p14:sldId id="259"/>
            <p14:sldId id="258"/>
            <p14:sldId id="260"/>
            <p14:sldId id="261"/>
            <p14:sldId id="262"/>
            <p14:sldId id="263"/>
            <p14:sldId id="264"/>
            <p14:sldId id="265"/>
            <p14:sldId id="267"/>
            <p14:sldId id="266"/>
            <p14:sldId id="268"/>
            <p14:sldId id="269"/>
            <p14:sldId id="271"/>
            <p14:sldId id="270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1C2F9D8F-1C23-41D0-8943-647BAEDF74E8}" type="datetimeFigureOut">
              <a:rPr lang="pt-BR" smtClean="0"/>
              <a:t>06/08/2025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1AFB7C45-6228-47DE-ACEA-4E547E0FAFBE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19600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F9D8F-1C23-41D0-8943-647BAEDF74E8}" type="datetimeFigureOut">
              <a:rPr lang="pt-BR" smtClean="0"/>
              <a:t>06/08/2025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B7C45-6228-47DE-ACEA-4E547E0FAF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2736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F9D8F-1C23-41D0-8943-647BAEDF74E8}" type="datetimeFigureOut">
              <a:rPr lang="pt-BR" smtClean="0"/>
              <a:t>06/08/2025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B7C45-6228-47DE-ACEA-4E547E0FAF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14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F9D8F-1C23-41D0-8943-647BAEDF74E8}" type="datetimeFigureOut">
              <a:rPr lang="pt-BR" smtClean="0"/>
              <a:t>06/08/2025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B7C45-6228-47DE-ACEA-4E547E0FAF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3973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F9D8F-1C23-41D0-8943-647BAEDF74E8}" type="datetimeFigureOut">
              <a:rPr lang="pt-BR" smtClean="0"/>
              <a:t>06/08/2025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B7C45-6228-47DE-ACEA-4E547E0FAFBE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57920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F9D8F-1C23-41D0-8943-647BAEDF74E8}" type="datetimeFigureOut">
              <a:rPr lang="pt-BR" smtClean="0"/>
              <a:t>06/08/2025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B7C45-6228-47DE-ACEA-4E547E0FAF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0675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F9D8F-1C23-41D0-8943-647BAEDF74E8}" type="datetimeFigureOut">
              <a:rPr lang="pt-BR" smtClean="0"/>
              <a:t>06/08/2025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B7C45-6228-47DE-ACEA-4E547E0FAF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2368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F9D8F-1C23-41D0-8943-647BAEDF74E8}" type="datetimeFigureOut">
              <a:rPr lang="pt-BR" smtClean="0"/>
              <a:t>06/08/2025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B7C45-6228-47DE-ACEA-4E547E0FAF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1563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F9D8F-1C23-41D0-8943-647BAEDF74E8}" type="datetimeFigureOut">
              <a:rPr lang="pt-BR" smtClean="0"/>
              <a:t>06/08/2025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B7C45-6228-47DE-ACEA-4E547E0FAF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8888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F9D8F-1C23-41D0-8943-647BAEDF74E8}" type="datetimeFigureOut">
              <a:rPr lang="pt-BR" smtClean="0"/>
              <a:t>06/08/2025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B7C45-6228-47DE-ACEA-4E547E0FAF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3873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F9D8F-1C23-41D0-8943-647BAEDF74E8}" type="datetimeFigureOut">
              <a:rPr lang="pt-BR" smtClean="0"/>
              <a:t>06/08/2025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B7C45-6228-47DE-ACEA-4E547E0FAF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2911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1C2F9D8F-1C23-41D0-8943-647BAEDF74E8}" type="datetimeFigureOut">
              <a:rPr lang="pt-BR" smtClean="0"/>
              <a:t>06/08/2025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1AFB7C45-6228-47DE-ACEA-4E547E0FAF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18068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B504329-8C2D-475E-C95B-D8E3A71D29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/>
          <a:lstStyle/>
          <a:p>
            <a:r>
              <a:rPr lang="pt-BR" dirty="0"/>
              <a:t>Projeto do 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ZeroFlow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211DF8E0-A42E-1786-7240-5DA464FE77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Documentação </a:t>
            </a:r>
            <a:r>
              <a:rPr lang="pt-B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MVC</a:t>
            </a:r>
          </a:p>
        </p:txBody>
      </p:sp>
    </p:spTree>
    <p:extLst>
      <p:ext uri="{BB962C8B-B14F-4D97-AF65-F5344CB8AC3E}">
        <p14:creationId xmlns:p14="http://schemas.microsoft.com/office/powerpoint/2010/main" val="2371087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882AEF-7E7F-1218-3939-CB6963E4C3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40BB2B-D546-888B-31A7-23CB3431D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Modelos/ Models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58AB1EF6-A221-008E-7E1E-235B800CE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Data </a:t>
            </a:r>
            <a:r>
              <a:rPr lang="pt-BR" dirty="0" err="1"/>
              <a:t>notation</a:t>
            </a:r>
            <a:r>
              <a:rPr lang="pt-BR" dirty="0"/>
              <a:t> são as notações em cima das propriedades</a:t>
            </a:r>
          </a:p>
          <a:p>
            <a:r>
              <a:rPr lang="pt-BR" dirty="0"/>
              <a:t>Criação das tabelas do banco de dados</a:t>
            </a:r>
          </a:p>
          <a:p>
            <a:endParaRPr lang="pt-BR" dirty="0"/>
          </a:p>
          <a:p>
            <a:r>
              <a:rPr lang="pt-BR" dirty="0"/>
              <a:t>{</a:t>
            </a:r>
            <a:r>
              <a:rPr lang="pt-BR" dirty="0" err="1"/>
              <a:t>get</a:t>
            </a:r>
            <a:r>
              <a:rPr lang="pt-BR" dirty="0"/>
              <a:t>; set;} recebe e passa a informação</a:t>
            </a:r>
          </a:p>
          <a:p>
            <a:endParaRPr lang="pt-BR" dirty="0"/>
          </a:p>
          <a:p>
            <a:r>
              <a:rPr lang="pt-BR" dirty="0"/>
              <a:t>[</a:t>
            </a:r>
            <a:r>
              <a:rPr lang="pt-BR" dirty="0" err="1"/>
              <a:t>key</a:t>
            </a:r>
            <a:r>
              <a:rPr lang="pt-BR" dirty="0"/>
              <a:t>] PK</a:t>
            </a:r>
          </a:p>
          <a:p>
            <a:r>
              <a:rPr lang="pt-BR" dirty="0"/>
              <a:t>[</a:t>
            </a:r>
            <a:r>
              <a:rPr lang="pt-BR" dirty="0" err="1"/>
              <a:t>required</a:t>
            </a:r>
            <a:r>
              <a:rPr lang="pt-BR" dirty="0"/>
              <a:t>] </a:t>
            </a:r>
            <a:r>
              <a:rPr lang="pt-BR" dirty="0" err="1"/>
              <a:t>Not</a:t>
            </a:r>
            <a:r>
              <a:rPr lang="pt-BR" dirty="0"/>
              <a:t> </a:t>
            </a:r>
            <a:r>
              <a:rPr lang="pt-BR" dirty="0" err="1"/>
              <a:t>null</a:t>
            </a:r>
            <a:endParaRPr lang="pt-BR" dirty="0"/>
          </a:p>
          <a:p>
            <a:r>
              <a:rPr lang="pt-BR" dirty="0"/>
              <a:t>[display] alias</a:t>
            </a:r>
          </a:p>
          <a:p>
            <a:r>
              <a:rPr lang="pt-BR" dirty="0"/>
              <a:t>[</a:t>
            </a:r>
            <a:r>
              <a:rPr lang="pt-BR" dirty="0" err="1"/>
              <a:t>stringLenght</a:t>
            </a:r>
            <a:r>
              <a:rPr lang="pt-BR" dirty="0"/>
              <a:t>] </a:t>
            </a:r>
            <a:r>
              <a:rPr lang="pt-BR" dirty="0" err="1"/>
              <a:t>varchar</a:t>
            </a:r>
            <a:r>
              <a:rPr lang="pt-BR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551653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76E7DA-E133-92AA-C990-65A9A1CBD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Modelos/ Models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C143608B-7C1B-4E60-924A-D48575572C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1872" y="2651831"/>
            <a:ext cx="3270304" cy="2539294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618E3352-7F43-AF78-CF57-038D8074540D}"/>
              </a:ext>
            </a:extLst>
          </p:cNvPr>
          <p:cNvSpPr txBox="1"/>
          <p:nvPr/>
        </p:nvSpPr>
        <p:spPr>
          <a:xfrm>
            <a:off x="4608576" y="2651831"/>
            <a:ext cx="411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Modelos criados</a:t>
            </a:r>
          </a:p>
          <a:p>
            <a:endParaRPr lang="pt-BR" dirty="0"/>
          </a:p>
          <a:p>
            <a:r>
              <a:rPr lang="pt-BR" dirty="0"/>
              <a:t>Onde vão ficar cada tabela separada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7B2EB858-2888-8108-E884-79DAA0451A7D}"/>
              </a:ext>
            </a:extLst>
          </p:cNvPr>
          <p:cNvCxnSpPr/>
          <p:nvPr/>
        </p:nvCxnSpPr>
        <p:spPr>
          <a:xfrm>
            <a:off x="2505456" y="3556730"/>
            <a:ext cx="193852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9567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667D3E-E195-0141-F657-93F1D753F2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BCCD49-235C-0165-5DE1-18400A984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91440"/>
            <a:ext cx="9692640" cy="1641313"/>
          </a:xfrm>
        </p:spPr>
        <p:txBody>
          <a:bodyPr/>
          <a:lstStyle/>
          <a:p>
            <a:r>
              <a:rPr lang="pt-BR" dirty="0"/>
              <a:t>Modelos/ Models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4314D1B-6FA1-B512-E0F7-09EF089E3C9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38154"/>
          <a:stretch>
            <a:fillRect/>
          </a:stretch>
        </p:blipFill>
        <p:spPr>
          <a:xfrm>
            <a:off x="504099" y="1764616"/>
            <a:ext cx="4934639" cy="3246296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B8224ACC-4AA0-D226-F9AD-9F204244FC94}"/>
              </a:ext>
            </a:extLst>
          </p:cNvPr>
          <p:cNvSpPr txBox="1"/>
          <p:nvPr/>
        </p:nvSpPr>
        <p:spPr>
          <a:xfrm>
            <a:off x="5438733" y="2560870"/>
            <a:ext cx="58449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FF0000"/>
                </a:solidFill>
              </a:rPr>
              <a:t>[</a:t>
            </a:r>
            <a:r>
              <a:rPr lang="pt-BR" sz="1400" dirty="0" err="1">
                <a:solidFill>
                  <a:srgbClr val="FF0000"/>
                </a:solidFill>
              </a:rPr>
              <a:t>table</a:t>
            </a:r>
            <a:r>
              <a:rPr lang="pt-BR" sz="1400" dirty="0">
                <a:solidFill>
                  <a:srgbClr val="FF0000"/>
                </a:solidFill>
              </a:rPr>
              <a:t>] recebe o nome da tabela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AD5144C7-AD9B-DC74-9719-ACE4E5B36232}"/>
              </a:ext>
            </a:extLst>
          </p:cNvPr>
          <p:cNvSpPr txBox="1"/>
          <p:nvPr/>
        </p:nvSpPr>
        <p:spPr>
          <a:xfrm>
            <a:off x="5438736" y="2936289"/>
            <a:ext cx="5844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FF0000"/>
                </a:solidFill>
              </a:rPr>
              <a:t>Tabela publica para acesso de outro canto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AC32588-DA67-21F8-1392-A77905CC3DF7}"/>
              </a:ext>
            </a:extLst>
          </p:cNvPr>
          <p:cNvSpPr txBox="1"/>
          <p:nvPr/>
        </p:nvSpPr>
        <p:spPr>
          <a:xfrm>
            <a:off x="5438737" y="3275519"/>
            <a:ext cx="5844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FF0000"/>
                </a:solidFill>
              </a:rPr>
              <a:t>[</a:t>
            </a:r>
            <a:r>
              <a:rPr lang="pt-BR" sz="1400" dirty="0" err="1">
                <a:solidFill>
                  <a:srgbClr val="FF0000"/>
                </a:solidFill>
              </a:rPr>
              <a:t>key</a:t>
            </a:r>
            <a:r>
              <a:rPr lang="pt-BR" sz="1400" dirty="0">
                <a:solidFill>
                  <a:srgbClr val="FF0000"/>
                </a:solidFill>
              </a:rPr>
              <a:t>] indica a PK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6839552-92D0-181C-374F-B6C4E9450FA5}"/>
              </a:ext>
            </a:extLst>
          </p:cNvPr>
          <p:cNvSpPr txBox="1"/>
          <p:nvPr/>
        </p:nvSpPr>
        <p:spPr>
          <a:xfrm>
            <a:off x="5438738" y="3478071"/>
            <a:ext cx="58449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FF0000"/>
                </a:solidFill>
              </a:rPr>
              <a:t>Mesmo com [</a:t>
            </a:r>
            <a:r>
              <a:rPr lang="pt-BR" sz="1400" dirty="0" err="1">
                <a:solidFill>
                  <a:srgbClr val="FF0000"/>
                </a:solidFill>
              </a:rPr>
              <a:t>key</a:t>
            </a:r>
            <a:r>
              <a:rPr lang="pt-BR" sz="1400" dirty="0">
                <a:solidFill>
                  <a:srgbClr val="FF0000"/>
                </a:solidFill>
              </a:rPr>
              <a:t>] precisa ter “Id” antes do nome (para garantir </a:t>
            </a:r>
            <a:r>
              <a:rPr lang="pt-BR" sz="1400" dirty="0" err="1">
                <a:solidFill>
                  <a:srgbClr val="FF0000"/>
                </a:solidFill>
              </a:rPr>
              <a:t>pk</a:t>
            </a:r>
            <a:r>
              <a:rPr lang="pt-BR" sz="14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F6B7F301-E602-F827-A21D-7BE450336C7B}"/>
              </a:ext>
            </a:extLst>
          </p:cNvPr>
          <p:cNvSpPr txBox="1"/>
          <p:nvPr/>
        </p:nvSpPr>
        <p:spPr>
          <a:xfrm>
            <a:off x="5438738" y="3876596"/>
            <a:ext cx="5844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FF0000"/>
                </a:solidFill>
              </a:rPr>
              <a:t>[</a:t>
            </a:r>
            <a:r>
              <a:rPr lang="pt-BR" sz="1400" dirty="0" err="1">
                <a:solidFill>
                  <a:srgbClr val="FF0000"/>
                </a:solidFill>
              </a:rPr>
              <a:t>required</a:t>
            </a:r>
            <a:r>
              <a:rPr lang="pt-BR" sz="1400" dirty="0">
                <a:solidFill>
                  <a:srgbClr val="FF0000"/>
                </a:solidFill>
              </a:rPr>
              <a:t>] </a:t>
            </a:r>
            <a:r>
              <a:rPr lang="pt-BR" sz="1400" dirty="0" err="1">
                <a:solidFill>
                  <a:srgbClr val="FF0000"/>
                </a:solidFill>
              </a:rPr>
              <a:t>Not</a:t>
            </a:r>
            <a:r>
              <a:rPr lang="pt-BR" sz="1400" dirty="0">
                <a:solidFill>
                  <a:srgbClr val="FF0000"/>
                </a:solidFill>
              </a:rPr>
              <a:t> </a:t>
            </a:r>
            <a:r>
              <a:rPr lang="pt-BR" sz="1400" dirty="0" err="1">
                <a:solidFill>
                  <a:srgbClr val="FF0000"/>
                </a:solidFill>
              </a:rPr>
              <a:t>null</a:t>
            </a:r>
            <a:r>
              <a:rPr lang="pt-BR" sz="1400" dirty="0">
                <a:solidFill>
                  <a:srgbClr val="FF0000"/>
                </a:solidFill>
              </a:rPr>
              <a:t> com mensagem de erro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8C663733-9A62-6AC9-1034-1C521BED332A}"/>
              </a:ext>
            </a:extLst>
          </p:cNvPr>
          <p:cNvSpPr txBox="1"/>
          <p:nvPr/>
        </p:nvSpPr>
        <p:spPr>
          <a:xfrm>
            <a:off x="5438738" y="4103636"/>
            <a:ext cx="5844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FF0000"/>
                </a:solidFill>
              </a:rPr>
              <a:t>[display] nome da coluna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4B4EB8D-AFCB-7375-93B6-8E7A446A2D96}"/>
              </a:ext>
            </a:extLst>
          </p:cNvPr>
          <p:cNvSpPr txBox="1"/>
          <p:nvPr/>
        </p:nvSpPr>
        <p:spPr>
          <a:xfrm>
            <a:off x="5438738" y="4330897"/>
            <a:ext cx="5844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FF0000"/>
                </a:solidFill>
              </a:rPr>
              <a:t>[</a:t>
            </a:r>
            <a:r>
              <a:rPr lang="pt-BR" sz="1400" dirty="0" err="1">
                <a:solidFill>
                  <a:srgbClr val="FF0000"/>
                </a:solidFill>
              </a:rPr>
              <a:t>StringLength</a:t>
            </a:r>
            <a:r>
              <a:rPr lang="pt-BR" sz="1400" dirty="0">
                <a:solidFill>
                  <a:srgbClr val="FF0000"/>
                </a:solidFill>
              </a:rPr>
              <a:t>] </a:t>
            </a:r>
            <a:r>
              <a:rPr lang="pt-BR" sz="1400" dirty="0" err="1">
                <a:solidFill>
                  <a:srgbClr val="FF0000"/>
                </a:solidFill>
              </a:rPr>
              <a:t>varchar</a:t>
            </a:r>
            <a:r>
              <a:rPr lang="pt-BR" sz="1400" dirty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4D416AAB-CAE7-4895-86D2-9A7E488602B2}"/>
              </a:ext>
            </a:extLst>
          </p:cNvPr>
          <p:cNvSpPr txBox="1"/>
          <p:nvPr/>
        </p:nvSpPr>
        <p:spPr>
          <a:xfrm>
            <a:off x="5438738" y="4605688"/>
            <a:ext cx="5844958" cy="523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FF0000"/>
                </a:solidFill>
              </a:rPr>
              <a:t>Em cima eram as propriedades, aqui é a coluna de fato, onde recebemos e passamos os dados</a:t>
            </a:r>
          </a:p>
        </p:txBody>
      </p: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4B6241E1-0816-18F8-08FE-FE9BFD646038}"/>
              </a:ext>
            </a:extLst>
          </p:cNvPr>
          <p:cNvCxnSpPr/>
          <p:nvPr/>
        </p:nvCxnSpPr>
        <p:spPr>
          <a:xfrm flipH="1">
            <a:off x="2112264" y="2651442"/>
            <a:ext cx="3326472" cy="1191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AFCA77D6-67C3-FC96-3C42-13253631FEAC}"/>
              </a:ext>
            </a:extLst>
          </p:cNvPr>
          <p:cNvCxnSpPr/>
          <p:nvPr/>
        </p:nvCxnSpPr>
        <p:spPr>
          <a:xfrm flipH="1">
            <a:off x="2340864" y="3090672"/>
            <a:ext cx="309786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E3B6F58B-54B4-4043-4F34-2B40B44806B4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1417320" y="3410670"/>
            <a:ext cx="4021417" cy="187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30B98A2A-9C5C-3A73-93A3-70F4D7FE3E60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3813048" y="3631960"/>
            <a:ext cx="1625690" cy="896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ipse 28">
            <a:extLst>
              <a:ext uri="{FF2B5EF4-FFF2-40B4-BE49-F238E27FC236}">
                <a16:creationId xmlns:a16="http://schemas.microsoft.com/office/drawing/2014/main" id="{2A47B685-8500-D7F1-1BE9-758AB82C6EF8}"/>
              </a:ext>
            </a:extLst>
          </p:cNvPr>
          <p:cNvSpPr/>
          <p:nvPr/>
        </p:nvSpPr>
        <p:spPr>
          <a:xfrm>
            <a:off x="1810512" y="3601584"/>
            <a:ext cx="288000" cy="288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1C60D2B8-52A4-119A-A94B-AD203A4D9414}"/>
              </a:ext>
            </a:extLst>
          </p:cNvPr>
          <p:cNvCxnSpPr>
            <a:stCxn id="14" idx="1"/>
          </p:cNvCxnSpPr>
          <p:nvPr/>
        </p:nvCxnSpPr>
        <p:spPr>
          <a:xfrm flipH="1">
            <a:off x="4873752" y="4030485"/>
            <a:ext cx="564986" cy="733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ACDD4AD4-839E-9DC9-B75F-39394B39D06A}"/>
              </a:ext>
            </a:extLst>
          </p:cNvPr>
          <p:cNvCxnSpPr>
            <a:stCxn id="15" idx="1"/>
          </p:cNvCxnSpPr>
          <p:nvPr/>
        </p:nvCxnSpPr>
        <p:spPr>
          <a:xfrm flipH="1">
            <a:off x="3008376" y="4257525"/>
            <a:ext cx="2430362" cy="35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1B85685E-CBA5-FF2D-10EF-35302287F47F}"/>
              </a:ext>
            </a:extLst>
          </p:cNvPr>
          <p:cNvCxnSpPr>
            <a:cxnSpLocks/>
            <a:stCxn id="16" idx="1"/>
          </p:cNvCxnSpPr>
          <p:nvPr/>
        </p:nvCxnSpPr>
        <p:spPr>
          <a:xfrm flipH="1" flipV="1">
            <a:off x="2569464" y="4437249"/>
            <a:ext cx="2869274" cy="475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FE1CBF8E-B612-6C24-3118-125AD66A2EAE}"/>
              </a:ext>
            </a:extLst>
          </p:cNvPr>
          <p:cNvCxnSpPr>
            <a:stCxn id="17" idx="1"/>
          </p:cNvCxnSpPr>
          <p:nvPr/>
        </p:nvCxnSpPr>
        <p:spPr>
          <a:xfrm flipH="1" flipV="1">
            <a:off x="3813048" y="4791284"/>
            <a:ext cx="1625690" cy="760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tângulo 38">
            <a:extLst>
              <a:ext uri="{FF2B5EF4-FFF2-40B4-BE49-F238E27FC236}">
                <a16:creationId xmlns:a16="http://schemas.microsoft.com/office/drawing/2014/main" id="{797EC7D3-623F-E8F9-0A4C-F43D488E7FF2}"/>
              </a:ext>
            </a:extLst>
          </p:cNvPr>
          <p:cNvSpPr/>
          <p:nvPr/>
        </p:nvSpPr>
        <p:spPr>
          <a:xfrm>
            <a:off x="896112" y="4679736"/>
            <a:ext cx="2743200" cy="2089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2" name="Imagem 41">
            <a:extLst>
              <a:ext uri="{FF2B5EF4-FFF2-40B4-BE49-F238E27FC236}">
                <a16:creationId xmlns:a16="http://schemas.microsoft.com/office/drawing/2014/main" id="{A47AB873-6B24-6F81-A69F-2B42FC5D06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095" y="4931920"/>
            <a:ext cx="4934639" cy="1876687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43" name="CaixaDeTexto 42">
            <a:extLst>
              <a:ext uri="{FF2B5EF4-FFF2-40B4-BE49-F238E27FC236}">
                <a16:creationId xmlns:a16="http://schemas.microsoft.com/office/drawing/2014/main" id="{CA5E1A15-88DB-2A62-D884-AB5C72E2B514}"/>
              </a:ext>
            </a:extLst>
          </p:cNvPr>
          <p:cNvSpPr txBox="1"/>
          <p:nvPr/>
        </p:nvSpPr>
        <p:spPr>
          <a:xfrm>
            <a:off x="5563706" y="5707147"/>
            <a:ext cx="5844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FF0000"/>
                </a:solidFill>
              </a:rPr>
              <a:t>FK/ relações</a:t>
            </a:r>
          </a:p>
        </p:txBody>
      </p:sp>
    </p:spTree>
    <p:extLst>
      <p:ext uri="{BB962C8B-B14F-4D97-AF65-F5344CB8AC3E}">
        <p14:creationId xmlns:p14="http://schemas.microsoft.com/office/powerpoint/2010/main" val="3980851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1789B6-352C-F9CF-7778-EBA98E5EC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7D563B8-F7C9-BEF0-DEBC-6014CAF7C390}"/>
              </a:ext>
            </a:extLst>
          </p:cNvPr>
          <p:cNvSpPr txBox="1"/>
          <p:nvPr/>
        </p:nvSpPr>
        <p:spPr>
          <a:xfrm>
            <a:off x="1261872" y="4343400"/>
            <a:ext cx="55389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Herdamos do </a:t>
            </a:r>
            <a:r>
              <a:rPr lang="pt-BR" dirty="0" err="1">
                <a:solidFill>
                  <a:srgbClr val="FF0000"/>
                </a:solidFill>
              </a:rPr>
              <a:t>DbContext</a:t>
            </a:r>
            <a:r>
              <a:rPr lang="pt-BR" dirty="0">
                <a:solidFill>
                  <a:srgbClr val="FF0000"/>
                </a:solidFill>
              </a:rPr>
              <a:t> (que vem direto do </a:t>
            </a:r>
            <a:r>
              <a:rPr lang="pt-BR" dirty="0" err="1">
                <a:solidFill>
                  <a:srgbClr val="FF0000"/>
                </a:solidFill>
              </a:rPr>
              <a:t>EntitFramework</a:t>
            </a:r>
            <a:r>
              <a:rPr lang="pt-BR" dirty="0">
                <a:solidFill>
                  <a:srgbClr val="FF0000"/>
                </a:solidFill>
              </a:rPr>
              <a:t>)</a:t>
            </a:r>
          </a:p>
          <a:p>
            <a:endParaRPr lang="pt-BR" dirty="0">
              <a:solidFill>
                <a:srgbClr val="FF0000"/>
              </a:solidFill>
            </a:endParaRPr>
          </a:p>
          <a:p>
            <a:r>
              <a:rPr lang="pt-BR" dirty="0">
                <a:solidFill>
                  <a:srgbClr val="FF0000"/>
                </a:solidFill>
              </a:rPr>
              <a:t>Transforma objetos em tabelas</a:t>
            </a:r>
          </a:p>
        </p:txBody>
      </p:sp>
      <p:pic>
        <p:nvPicPr>
          <p:cNvPr id="10" name="Espaço Reservado para Conteúdo 9">
            <a:extLst>
              <a:ext uri="{FF2B5EF4-FFF2-40B4-BE49-F238E27FC236}">
                <a16:creationId xmlns:a16="http://schemas.microsoft.com/office/drawing/2014/main" id="{92BF1729-AA9F-78C6-6704-84559D71C9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1872" y="1837975"/>
            <a:ext cx="8507012" cy="2505425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D69029BB-8D6C-581D-4C04-0F455AF7CB8B}"/>
              </a:ext>
            </a:extLst>
          </p:cNvPr>
          <p:cNvSpPr txBox="1"/>
          <p:nvPr/>
        </p:nvSpPr>
        <p:spPr>
          <a:xfrm>
            <a:off x="3182112" y="3310128"/>
            <a:ext cx="6501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rgbClr val="FF0000"/>
                </a:solidFill>
              </a:rPr>
              <a:t>Ctor</a:t>
            </a:r>
            <a:r>
              <a:rPr lang="pt-BR" dirty="0">
                <a:solidFill>
                  <a:srgbClr val="FF0000"/>
                </a:solidFill>
              </a:rPr>
              <a:t> fica vazio mesmo</a:t>
            </a:r>
          </a:p>
        </p:txBody>
      </p:sp>
    </p:spTree>
    <p:extLst>
      <p:ext uri="{BB962C8B-B14F-4D97-AF65-F5344CB8AC3E}">
        <p14:creationId xmlns:p14="http://schemas.microsoft.com/office/powerpoint/2010/main" val="819756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6DD5FD-1310-B154-3C94-2190D0307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Data\</a:t>
            </a:r>
            <a:r>
              <a:rPr lang="pt-BR" dirty="0" err="1"/>
              <a:t>DbContext</a:t>
            </a:r>
            <a:r>
              <a:rPr lang="pt-BR" dirty="0"/>
              <a:t> (</a:t>
            </a:r>
            <a:r>
              <a:rPr lang="pt-BR" dirty="0" err="1"/>
              <a:t>DbSets</a:t>
            </a:r>
            <a:r>
              <a:rPr lang="pt-BR" dirty="0"/>
              <a:t>)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B7A75946-7ACB-3EB9-AF2D-26F529281A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1872" y="1880560"/>
            <a:ext cx="1971950" cy="35247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97AC2D7-A9B1-A213-72B8-1A3C1C62AD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4992" y="1871098"/>
            <a:ext cx="7328725" cy="4986902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F59804B5-680E-B3E4-7EF8-3BF0371840D6}"/>
              </a:ext>
            </a:extLst>
          </p:cNvPr>
          <p:cNvSpPr txBox="1"/>
          <p:nvPr/>
        </p:nvSpPr>
        <p:spPr>
          <a:xfrm>
            <a:off x="1039177" y="3764384"/>
            <a:ext cx="16550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São propriedades que vão virar tabelas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D4224AF-2283-8948-8241-4EA77EF9EE9B}"/>
              </a:ext>
            </a:extLst>
          </p:cNvPr>
          <p:cNvSpPr txBox="1"/>
          <p:nvPr/>
        </p:nvSpPr>
        <p:spPr>
          <a:xfrm>
            <a:off x="9966960" y="5980176"/>
            <a:ext cx="2225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rgbClr val="FF0000"/>
                </a:solidFill>
              </a:rPr>
              <a:t>Garantir que os usuários iniciais serão criados com o ativo = </a:t>
            </a:r>
            <a:r>
              <a:rPr lang="pt-BR" sz="1200" dirty="0" err="1">
                <a:solidFill>
                  <a:srgbClr val="FF0000"/>
                </a:solidFill>
              </a:rPr>
              <a:t>true</a:t>
            </a:r>
            <a:endParaRPr lang="pt-BR" sz="1200" dirty="0">
              <a:solidFill>
                <a:srgbClr val="FF0000"/>
              </a:solidFill>
            </a:endParaRP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5205F2B6-A13D-91CA-EBC3-8CCE9B294213}"/>
              </a:ext>
            </a:extLst>
          </p:cNvPr>
          <p:cNvCxnSpPr>
            <a:stCxn id="8" idx="3"/>
          </p:cNvCxnSpPr>
          <p:nvPr/>
        </p:nvCxnSpPr>
        <p:spPr>
          <a:xfrm>
            <a:off x="2694241" y="4364549"/>
            <a:ext cx="1713167" cy="7943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1ACC6881-474B-E4A7-D405-51CDE8E19EE2}"/>
              </a:ext>
            </a:extLst>
          </p:cNvPr>
          <p:cNvCxnSpPr/>
          <p:nvPr/>
        </p:nvCxnSpPr>
        <p:spPr>
          <a:xfrm>
            <a:off x="2487168" y="3429000"/>
            <a:ext cx="2020824" cy="1828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160323DE-5137-56D4-829E-76BA8A7F3A42}"/>
              </a:ext>
            </a:extLst>
          </p:cNvPr>
          <p:cNvSpPr txBox="1"/>
          <p:nvPr/>
        </p:nvSpPr>
        <p:spPr>
          <a:xfrm>
            <a:off x="-12384" y="2829528"/>
            <a:ext cx="3377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FF0000"/>
                </a:solidFill>
              </a:rPr>
              <a:t>Serve para implementar as configurações do </a:t>
            </a:r>
            <a:r>
              <a:rPr lang="pt-BR" sz="1400" dirty="0" err="1">
                <a:solidFill>
                  <a:srgbClr val="FF0000"/>
                </a:solidFill>
              </a:rPr>
              <a:t>Ms.EFCore</a:t>
            </a:r>
            <a:r>
              <a:rPr lang="pt-BR" sz="1400" dirty="0">
                <a:solidFill>
                  <a:srgbClr val="FF0000"/>
                </a:solidFill>
              </a:rPr>
              <a:t> no DB </a:t>
            </a:r>
          </a:p>
        </p:txBody>
      </p:sp>
    </p:spTree>
    <p:extLst>
      <p:ext uri="{BB962C8B-B14F-4D97-AF65-F5344CB8AC3E}">
        <p14:creationId xmlns:p14="http://schemas.microsoft.com/office/powerpoint/2010/main" val="40582223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2A76F4-CDEE-986F-F600-6E55DEE44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appsettings.json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B8F4950-6CEA-DFF5-E336-EE579A367F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" name="Espaço Reservado para Conteúdo 9">
            <a:extLst>
              <a:ext uri="{FF2B5EF4-FFF2-40B4-BE49-F238E27FC236}">
                <a16:creationId xmlns:a16="http://schemas.microsoft.com/office/drawing/2014/main" id="{F2E92276-F1C8-EDCD-31C8-D28016B9D05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62063" y="3380781"/>
            <a:ext cx="4479925" cy="1918888"/>
          </a:xfrm>
          <a:prstGeom prst="rect">
            <a:avLst/>
          </a:prstGeom>
        </p:spPr>
      </p:pic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0807F45-9231-A29B-93E0-CE3ECD5255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678E3BF-8D4F-0DB5-E0E7-A54EB39F1FE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pt-BR" dirty="0"/>
              <a:t>Server=(</a:t>
            </a:r>
            <a:r>
              <a:rPr lang="pt-BR" dirty="0" err="1"/>
              <a:t>localdb</a:t>
            </a:r>
            <a:r>
              <a:rPr lang="pt-BR" dirty="0"/>
              <a:t>\\</a:t>
            </a:r>
            <a:r>
              <a:rPr lang="pt-BR" dirty="0" err="1"/>
              <a:t>mssqllocaldb</a:t>
            </a:r>
            <a:r>
              <a:rPr lang="pt-BR" dirty="0"/>
              <a:t>)</a:t>
            </a:r>
          </a:p>
          <a:p>
            <a:pPr lvl="1"/>
            <a:r>
              <a:rPr lang="pt-BR" dirty="0"/>
              <a:t>Caminho</a:t>
            </a:r>
          </a:p>
          <a:p>
            <a:r>
              <a:rPr lang="pt-BR" dirty="0" err="1"/>
              <a:t>Database</a:t>
            </a:r>
            <a:r>
              <a:rPr lang="pt-BR" dirty="0"/>
              <a:t>=</a:t>
            </a:r>
            <a:r>
              <a:rPr lang="pt-BR" dirty="0" err="1"/>
              <a:t>zeroflowDB</a:t>
            </a:r>
            <a:endParaRPr lang="pt-BR" dirty="0"/>
          </a:p>
          <a:p>
            <a:pPr lvl="1"/>
            <a:r>
              <a:rPr lang="pt-BR" dirty="0"/>
              <a:t>Nome do banco</a:t>
            </a:r>
          </a:p>
          <a:p>
            <a:r>
              <a:rPr lang="pt-BR" dirty="0" err="1"/>
              <a:t>Trusted_connection</a:t>
            </a:r>
            <a:r>
              <a:rPr lang="pt-BR" dirty="0"/>
              <a:t>=</a:t>
            </a:r>
            <a:r>
              <a:rPr lang="pt-BR" dirty="0" err="1"/>
              <a:t>true</a:t>
            </a:r>
            <a:endParaRPr lang="pt-BR" dirty="0"/>
          </a:p>
          <a:p>
            <a:pPr lvl="1"/>
            <a:r>
              <a:rPr lang="pt-BR" dirty="0"/>
              <a:t>Conexão confiável</a:t>
            </a:r>
          </a:p>
          <a:p>
            <a:r>
              <a:rPr lang="pt-BR" dirty="0"/>
              <a:t>Mars=</a:t>
            </a:r>
            <a:r>
              <a:rPr lang="pt-BR" dirty="0" err="1"/>
              <a:t>true</a:t>
            </a:r>
            <a:endParaRPr lang="pt-BR" dirty="0"/>
          </a:p>
          <a:p>
            <a:pPr lvl="1"/>
            <a:r>
              <a:rPr lang="pt-BR" dirty="0"/>
              <a:t>Varias requisições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369EA85-52E5-66ED-D5F4-EE3979C53307}"/>
              </a:ext>
            </a:extLst>
          </p:cNvPr>
          <p:cNvSpPr txBox="1"/>
          <p:nvPr/>
        </p:nvSpPr>
        <p:spPr>
          <a:xfrm>
            <a:off x="6016752" y="365760"/>
            <a:ext cx="525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MARS vai servir para que consigamos fazer uma requisição sem que tenhamos que cumprir todas requisições de segurança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BE64AEE5-4814-FF00-E5C6-ADFABAEE93D9}"/>
              </a:ext>
            </a:extLst>
          </p:cNvPr>
          <p:cNvSpPr/>
          <p:nvPr/>
        </p:nvSpPr>
        <p:spPr>
          <a:xfrm>
            <a:off x="1609344" y="3493008"/>
            <a:ext cx="4133088" cy="7315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29172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82E335F-A695-106D-3E4B-23F93147E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Program.cs</a:t>
            </a:r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24D76F4-941A-224B-04B7-3830A43838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Alterações no </a:t>
            </a:r>
            <a:r>
              <a:rPr lang="pt-BR" dirty="0" err="1"/>
              <a:t>program.cs</a:t>
            </a:r>
            <a:endParaRPr lang="pt-BR" dirty="0"/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D2610140-1234-E605-0B87-4698DAEDE8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Registro do serviço no container (com ordem correta)</a:t>
            </a:r>
          </a:p>
        </p:txBody>
      </p:sp>
      <p:pic>
        <p:nvPicPr>
          <p:cNvPr id="24" name="Espaço Reservado para Conteúdo 23">
            <a:extLst>
              <a:ext uri="{FF2B5EF4-FFF2-40B4-BE49-F238E27FC236}">
                <a16:creationId xmlns:a16="http://schemas.microsoft.com/office/drawing/2014/main" id="{68EDF299-F506-B961-3D7D-FAF35AED776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61872" y="2724927"/>
            <a:ext cx="2800672" cy="73152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28" name="Espaço Reservado para Conteúdo 27">
            <a:extLst>
              <a:ext uri="{FF2B5EF4-FFF2-40B4-BE49-F238E27FC236}">
                <a16:creationId xmlns:a16="http://schemas.microsoft.com/office/drawing/2014/main" id="{C1EE5C11-85E0-FAF8-F84D-CEBF97FE6E8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096000" y="2724927"/>
            <a:ext cx="4481512" cy="1320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1426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711507-79F9-1C1E-6644-F5CF42AF1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Migration</a:t>
            </a:r>
            <a:br>
              <a:rPr lang="pt-BR" dirty="0"/>
            </a:br>
            <a:r>
              <a:rPr lang="pt-BR" sz="3200" dirty="0"/>
              <a:t>inicial </a:t>
            </a:r>
            <a:r>
              <a:rPr lang="pt-BR" sz="3200" dirty="0" err="1"/>
              <a:t>entities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905B3B1-09B8-1D3F-F601-C7B9F33ECE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673" y="1726110"/>
            <a:ext cx="4480560" cy="731520"/>
          </a:xfrm>
        </p:spPr>
        <p:txBody>
          <a:bodyPr/>
          <a:lstStyle/>
          <a:p>
            <a:r>
              <a:rPr lang="pt-BR" dirty="0"/>
              <a:t>Caminho para o terminal </a:t>
            </a:r>
          </a:p>
          <a:p>
            <a:r>
              <a:rPr lang="pt-BR" dirty="0"/>
              <a:t>(ou Ctrl+’)</a:t>
            </a:r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EB82533A-4BF1-EF65-AD82-305B30DCDD0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07673" y="2586145"/>
            <a:ext cx="2772163" cy="2064218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34BB7CF-9169-5D51-3249-C5F8C20E9D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56892" y="2121419"/>
            <a:ext cx="4481512" cy="586274"/>
          </a:xfrm>
        </p:spPr>
        <p:txBody>
          <a:bodyPr>
            <a:normAutofit/>
          </a:bodyPr>
          <a:lstStyle/>
          <a:p>
            <a:r>
              <a:rPr lang="pt-BR" sz="1400" dirty="0"/>
              <a:t>Adicionando uma migração</a:t>
            </a:r>
          </a:p>
        </p:txBody>
      </p:sp>
      <p:pic>
        <p:nvPicPr>
          <p:cNvPr id="10" name="Espaço Reservado para Conteúdo 9">
            <a:extLst>
              <a:ext uri="{FF2B5EF4-FFF2-40B4-BE49-F238E27FC236}">
                <a16:creationId xmlns:a16="http://schemas.microsoft.com/office/drawing/2014/main" id="{85B7A12D-4531-A000-0EAA-822A3B67919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3553968" y="2800521"/>
            <a:ext cx="2878851" cy="839412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F77F2C62-86B8-7E41-E9F8-89085E94A9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2383" y="4696950"/>
            <a:ext cx="2880436" cy="978681"/>
          </a:xfrm>
          <a:prstGeom prst="rect">
            <a:avLst/>
          </a:prstGeom>
        </p:spPr>
      </p:pic>
      <p:sp>
        <p:nvSpPr>
          <p:cNvPr id="13" name="Espaço Reservado para Texto 4">
            <a:extLst>
              <a:ext uri="{FF2B5EF4-FFF2-40B4-BE49-F238E27FC236}">
                <a16:creationId xmlns:a16="http://schemas.microsoft.com/office/drawing/2014/main" id="{BB0F696E-B98B-7744-62D4-9638BBA2DF01}"/>
              </a:ext>
            </a:extLst>
          </p:cNvPr>
          <p:cNvSpPr txBox="1">
            <a:spLocks/>
          </p:cNvSpPr>
          <p:nvPr/>
        </p:nvSpPr>
        <p:spPr>
          <a:xfrm>
            <a:off x="3550796" y="4107234"/>
            <a:ext cx="4479925" cy="5862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dirty="0"/>
              <a:t>Criando o banco de dados de fato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402ED3D8-EEE3-27D0-7916-97BF046D04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759" y="3639933"/>
            <a:ext cx="2772162" cy="543001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96507651-F8B1-744C-3747-2CBBF3F10614}"/>
              </a:ext>
            </a:extLst>
          </p:cNvPr>
          <p:cNvSpPr txBox="1"/>
          <p:nvPr/>
        </p:nvSpPr>
        <p:spPr>
          <a:xfrm>
            <a:off x="7242048" y="4107234"/>
            <a:ext cx="2029968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dirty="0"/>
              <a:t>Snapshot: manter o banco sincronizado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300D2CE4-F5F5-33FC-0528-50B2A01A6EC5}"/>
              </a:ext>
            </a:extLst>
          </p:cNvPr>
          <p:cNvSpPr txBox="1"/>
          <p:nvPr/>
        </p:nvSpPr>
        <p:spPr>
          <a:xfrm>
            <a:off x="6909816" y="3227252"/>
            <a:ext cx="2029968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dirty="0" err="1"/>
              <a:t>initialEntities</a:t>
            </a:r>
            <a:r>
              <a:rPr lang="pt-BR" sz="1200" dirty="0"/>
              <a:t>: </a:t>
            </a:r>
            <a:r>
              <a:rPr lang="pt-BR" sz="1200" dirty="0" err="1"/>
              <a:t>iniserir</a:t>
            </a:r>
            <a:r>
              <a:rPr lang="pt-BR" sz="1200" dirty="0"/>
              <a:t> dados iniciais para iniciar a aplicação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917017F7-93C4-6738-938A-390EC9DDEE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58796" y="1385946"/>
            <a:ext cx="1672713" cy="3026664"/>
          </a:xfrm>
          <a:prstGeom prst="rect">
            <a:avLst/>
          </a:prstGeom>
        </p:spPr>
      </p:pic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8A7DB38B-94B3-078B-9564-C84F0ED79836}"/>
              </a:ext>
            </a:extLst>
          </p:cNvPr>
          <p:cNvCxnSpPr>
            <a:stCxn id="19" idx="2"/>
          </p:cNvCxnSpPr>
          <p:nvPr/>
        </p:nvCxnSpPr>
        <p:spPr>
          <a:xfrm flipH="1">
            <a:off x="10314432" y="4412610"/>
            <a:ext cx="280721" cy="11743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79F72C48-27CB-56EF-6F2D-4E17073139F9}"/>
              </a:ext>
            </a:extLst>
          </p:cNvPr>
          <p:cNvSpPr txBox="1"/>
          <p:nvPr/>
        </p:nvSpPr>
        <p:spPr>
          <a:xfrm>
            <a:off x="9478075" y="5611623"/>
            <a:ext cx="167271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Banco criado</a:t>
            </a:r>
          </a:p>
        </p:txBody>
      </p:sp>
    </p:spTree>
    <p:extLst>
      <p:ext uri="{BB962C8B-B14F-4D97-AF65-F5344CB8AC3E}">
        <p14:creationId xmlns:p14="http://schemas.microsoft.com/office/powerpoint/2010/main" val="1146671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622F2D2-F5C9-4D84-F414-6BA4BF235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Criar Projeto</a:t>
            </a:r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E8689CA0-CD8A-B18E-5EA6-9962E48E84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2063" y="3572972"/>
            <a:ext cx="8594725" cy="86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999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51E3E9-C827-7EAB-289B-C2813C04A4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994AD6B-0A76-C3ED-1FC5-A5341D34B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Criar Projeto</a:t>
            </a:r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CA92CBE5-3AF3-3D2C-67BD-FEE227FE4F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1872" y="1853900"/>
            <a:ext cx="8594725" cy="86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816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327921-1273-6DC3-E1D0-90D3C3ADE8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981FF77-6F02-D3B7-19BC-777FC3D99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633751"/>
            <a:ext cx="9692640" cy="1458567"/>
          </a:xfrm>
        </p:spPr>
        <p:txBody>
          <a:bodyPr>
            <a:normAutofit fontScale="90000"/>
          </a:bodyPr>
          <a:lstStyle/>
          <a:p>
            <a:br>
              <a:rPr lang="pt-BR" dirty="0"/>
            </a:br>
            <a:br>
              <a:rPr lang="pt-BR" dirty="0"/>
            </a:br>
            <a:r>
              <a:rPr lang="pt-BR" dirty="0"/>
              <a:t>Criar Estrutura </a:t>
            </a:r>
            <a:br>
              <a:rPr lang="pt-BR" dirty="0"/>
            </a:br>
            <a:r>
              <a:rPr lang="pt-BR" sz="2200" dirty="0"/>
              <a:t>Gerenciador de soluções (Ctrl + Shift + E)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FE735D-88C6-D488-349D-9DCC2B0E3FD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>
                <a:solidFill>
                  <a:srgbClr val="FF0000"/>
                </a:solidFill>
              </a:rPr>
              <a:t>Template</a:t>
            </a:r>
            <a:endParaRPr lang="pt-BR" dirty="0"/>
          </a:p>
        </p:txBody>
      </p:sp>
      <p:sp>
        <p:nvSpPr>
          <p:cNvPr id="19" name="Espaço Reservado para Conteúdo 18">
            <a:extLst>
              <a:ext uri="{FF2B5EF4-FFF2-40B4-BE49-F238E27FC236}">
                <a16:creationId xmlns:a16="http://schemas.microsoft.com/office/drawing/2014/main" id="{27759E4D-17E9-BB7F-8E8E-5FD70A18271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>
                <a:solidFill>
                  <a:srgbClr val="FF0000"/>
                </a:solidFill>
              </a:rPr>
              <a:t>Atualizado</a:t>
            </a:r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E0070602-5C54-FE29-B567-196DAA76138D}"/>
              </a:ext>
            </a:extLst>
          </p:cNvPr>
          <p:cNvGrpSpPr/>
          <p:nvPr/>
        </p:nvGrpSpPr>
        <p:grpSpPr>
          <a:xfrm>
            <a:off x="1330401" y="2442282"/>
            <a:ext cx="3267531" cy="2781300"/>
            <a:chOff x="1178268" y="2132508"/>
            <a:chExt cx="3267531" cy="2781300"/>
          </a:xfrm>
        </p:grpSpPr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33B574CF-B4F8-B0A8-3999-25C1D53422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b="43962"/>
            <a:stretch>
              <a:fillRect/>
            </a:stretch>
          </p:blipFill>
          <p:spPr>
            <a:xfrm>
              <a:off x="1178268" y="2132508"/>
              <a:ext cx="3267531" cy="2781300"/>
            </a:xfrm>
            <a:prstGeom prst="rect">
              <a:avLst/>
            </a:prstGeom>
          </p:spPr>
        </p:pic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7B4BE810-C027-BB42-3EB1-84F1404E775E}"/>
                </a:ext>
              </a:extLst>
            </p:cNvPr>
            <p:cNvSpPr txBox="1"/>
            <p:nvPr/>
          </p:nvSpPr>
          <p:spPr>
            <a:xfrm>
              <a:off x="2334768" y="3290500"/>
              <a:ext cx="67360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200" dirty="0">
                  <a:solidFill>
                    <a:srgbClr val="FF0000"/>
                  </a:solidFill>
                </a:rPr>
                <a:t>projeto</a:t>
              </a:r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2BA048E3-B8DD-878E-9FC9-7C2E103F192F}"/>
                </a:ext>
              </a:extLst>
            </p:cNvPr>
            <p:cNvSpPr txBox="1"/>
            <p:nvPr/>
          </p:nvSpPr>
          <p:spPr>
            <a:xfrm>
              <a:off x="3380232" y="3013501"/>
              <a:ext cx="890016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200" dirty="0">
                  <a:solidFill>
                    <a:srgbClr val="FF0000"/>
                  </a:solidFill>
                </a:rPr>
                <a:t>solução</a:t>
              </a:r>
            </a:p>
          </p:txBody>
        </p:sp>
      </p:grp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0DE6FDCB-6CCC-1DED-7BB0-C69D0717F5F7}"/>
              </a:ext>
            </a:extLst>
          </p:cNvPr>
          <p:cNvGrpSpPr/>
          <p:nvPr/>
        </p:nvGrpSpPr>
        <p:grpSpPr>
          <a:xfrm>
            <a:off x="6126480" y="2354698"/>
            <a:ext cx="3315163" cy="3705742"/>
            <a:chOff x="5352818" y="2428875"/>
            <a:chExt cx="3315163" cy="3705742"/>
          </a:xfrm>
        </p:grpSpPr>
        <p:pic>
          <p:nvPicPr>
            <p:cNvPr id="11" name="Imagem 10">
              <a:extLst>
                <a:ext uri="{FF2B5EF4-FFF2-40B4-BE49-F238E27FC236}">
                  <a16:creationId xmlns:a16="http://schemas.microsoft.com/office/drawing/2014/main" id="{A0483549-A23A-94A5-9641-9D39F1AAC7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52818" y="2428875"/>
              <a:ext cx="3315163" cy="3705742"/>
            </a:xfrm>
            <a:prstGeom prst="rect">
              <a:avLst/>
            </a:prstGeom>
          </p:spPr>
        </p:pic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FD12C7CD-EC8C-47C7-5179-434ED0ADB09A}"/>
                </a:ext>
              </a:extLst>
            </p:cNvPr>
            <p:cNvSpPr txBox="1"/>
            <p:nvPr/>
          </p:nvSpPr>
          <p:spPr>
            <a:xfrm>
              <a:off x="6351632" y="3649934"/>
              <a:ext cx="890016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200" dirty="0">
                  <a:solidFill>
                    <a:srgbClr val="FF0000"/>
                  </a:solidFill>
                </a:rPr>
                <a:t>criado</a:t>
              </a:r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377A1FBD-FDFE-06F3-7700-E0B69974B6A7}"/>
                </a:ext>
              </a:extLst>
            </p:cNvPr>
            <p:cNvSpPr txBox="1"/>
            <p:nvPr/>
          </p:nvSpPr>
          <p:spPr>
            <a:xfrm>
              <a:off x="6208203" y="4570495"/>
              <a:ext cx="890016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200" dirty="0">
                  <a:solidFill>
                    <a:srgbClr val="FF0000"/>
                  </a:solidFill>
                </a:rPr>
                <a:t>criado</a:t>
              </a:r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7866DD90-1997-C499-32D7-4942DB7EAEB5}"/>
                </a:ext>
              </a:extLst>
            </p:cNvPr>
            <p:cNvSpPr txBox="1"/>
            <p:nvPr/>
          </p:nvSpPr>
          <p:spPr>
            <a:xfrm>
              <a:off x="6463275" y="4738364"/>
              <a:ext cx="890016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200" dirty="0">
                  <a:solidFill>
                    <a:srgbClr val="FF0000"/>
                  </a:solidFill>
                </a:rPr>
                <a:t>criado</a:t>
              </a: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6DD2978D-5045-5208-0A0F-511356F95231}"/>
                </a:ext>
              </a:extLst>
            </p:cNvPr>
            <p:cNvSpPr txBox="1"/>
            <p:nvPr/>
          </p:nvSpPr>
          <p:spPr>
            <a:xfrm>
              <a:off x="6561194" y="5268621"/>
              <a:ext cx="890016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200" dirty="0">
                  <a:solidFill>
                    <a:srgbClr val="FF0000"/>
                  </a:solidFill>
                </a:rPr>
                <a:t>criado</a:t>
              </a:r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5D2B93BF-2272-61B6-B217-B08EF482A843}"/>
                </a:ext>
              </a:extLst>
            </p:cNvPr>
            <p:cNvSpPr txBox="1"/>
            <p:nvPr/>
          </p:nvSpPr>
          <p:spPr>
            <a:xfrm>
              <a:off x="6580232" y="5075557"/>
              <a:ext cx="890016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200" dirty="0">
                  <a:solidFill>
                    <a:srgbClr val="FF0000"/>
                  </a:solidFill>
                </a:rPr>
                <a:t>criado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4471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1A8258-3451-7A8A-460C-BCF02131F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17AAEBF-F76F-FCBB-81E9-34F311E27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pt-BR" dirty="0"/>
            </a:br>
            <a:br>
              <a:rPr lang="pt-BR" dirty="0"/>
            </a:br>
            <a:r>
              <a:rPr lang="pt-BR" dirty="0"/>
              <a:t>Definição dos espaços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519681-959E-5411-7C55-ECEE130A0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rgbClr val="FF0000"/>
                </a:solidFill>
              </a:rPr>
              <a:t>Template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C028D79-12BA-F74C-B63E-F927577185A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43962"/>
          <a:stretch>
            <a:fillRect/>
          </a:stretch>
        </p:blipFill>
        <p:spPr>
          <a:xfrm>
            <a:off x="1330401" y="2442282"/>
            <a:ext cx="3267531" cy="2781300"/>
          </a:xfrm>
          <a:prstGeom prst="rect">
            <a:avLst/>
          </a:prstGeom>
        </p:spPr>
      </p:pic>
      <p:grpSp>
        <p:nvGrpSpPr>
          <p:cNvPr id="10" name="Agrupar 9">
            <a:extLst>
              <a:ext uri="{FF2B5EF4-FFF2-40B4-BE49-F238E27FC236}">
                <a16:creationId xmlns:a16="http://schemas.microsoft.com/office/drawing/2014/main" id="{F999E2C7-9E12-EAF0-C407-5E7FAAF50438}"/>
              </a:ext>
            </a:extLst>
          </p:cNvPr>
          <p:cNvGrpSpPr/>
          <p:nvPr/>
        </p:nvGrpSpPr>
        <p:grpSpPr>
          <a:xfrm>
            <a:off x="2600324" y="4013993"/>
            <a:ext cx="8708188" cy="276999"/>
            <a:chOff x="2693237" y="3987284"/>
            <a:chExt cx="8708188" cy="276999"/>
          </a:xfrm>
        </p:grpSpPr>
        <p:cxnSp>
          <p:nvCxnSpPr>
            <p:cNvPr id="5" name="Conector de Seta Reta 4">
              <a:extLst>
                <a:ext uri="{FF2B5EF4-FFF2-40B4-BE49-F238E27FC236}">
                  <a16:creationId xmlns:a16="http://schemas.microsoft.com/office/drawing/2014/main" id="{237C6CAD-B83F-182B-4B0D-07E6E297657A}"/>
                </a:ext>
              </a:extLst>
            </p:cNvPr>
            <p:cNvCxnSpPr>
              <a:cxnSpLocks/>
            </p:cNvCxnSpPr>
            <p:nvPr/>
          </p:nvCxnSpPr>
          <p:spPr>
            <a:xfrm>
              <a:off x="2693237" y="4125784"/>
              <a:ext cx="2583614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A47E4A13-F0A1-76E2-5925-A4DFB05FBA33}"/>
                </a:ext>
              </a:extLst>
            </p:cNvPr>
            <p:cNvSpPr txBox="1"/>
            <p:nvPr/>
          </p:nvSpPr>
          <p:spPr>
            <a:xfrm>
              <a:off x="5276851" y="3987284"/>
              <a:ext cx="61245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Contém arquivos estáticos </a:t>
              </a:r>
              <a:r>
                <a:rPr lang="pt-BR" sz="1200" dirty="0" err="1"/>
                <a:t>Lib</a:t>
              </a:r>
              <a:r>
                <a:rPr lang="pt-BR" sz="1200" dirty="0"/>
                <a:t>, </a:t>
              </a:r>
              <a:r>
                <a:rPr lang="pt-BR" sz="1200" dirty="0" err="1"/>
                <a:t>Bootstrap</a:t>
              </a:r>
              <a:r>
                <a:rPr lang="pt-BR" sz="1200" dirty="0"/>
                <a:t> (Front do projeto)</a:t>
              </a:r>
            </a:p>
          </p:txBody>
        </p:sp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C83DF4ED-9BA9-8357-3006-66758DBCC9B3}"/>
              </a:ext>
            </a:extLst>
          </p:cNvPr>
          <p:cNvGrpSpPr/>
          <p:nvPr/>
        </p:nvGrpSpPr>
        <p:grpSpPr>
          <a:xfrm>
            <a:off x="2600324" y="4217709"/>
            <a:ext cx="8708188" cy="261610"/>
            <a:chOff x="2693237" y="3987284"/>
            <a:chExt cx="8708188" cy="261610"/>
          </a:xfrm>
        </p:grpSpPr>
        <p:cxnSp>
          <p:nvCxnSpPr>
            <p:cNvPr id="21" name="Conector de Seta Reta 20">
              <a:extLst>
                <a:ext uri="{FF2B5EF4-FFF2-40B4-BE49-F238E27FC236}">
                  <a16:creationId xmlns:a16="http://schemas.microsoft.com/office/drawing/2014/main" id="{42E6976D-960A-2E67-ECDF-555A91B7B9AF}"/>
                </a:ext>
              </a:extLst>
            </p:cNvPr>
            <p:cNvCxnSpPr>
              <a:cxnSpLocks/>
            </p:cNvCxnSpPr>
            <p:nvPr/>
          </p:nvCxnSpPr>
          <p:spPr>
            <a:xfrm>
              <a:off x="2693237" y="4124439"/>
              <a:ext cx="2577263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0A6DC36F-00AD-2D81-E049-B2F9BD7D66EA}"/>
                </a:ext>
              </a:extLst>
            </p:cNvPr>
            <p:cNvSpPr txBox="1"/>
            <p:nvPr/>
          </p:nvSpPr>
          <p:spPr>
            <a:xfrm>
              <a:off x="5276850" y="3987284"/>
              <a:ext cx="612457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dirty="0"/>
                <a:t>Responsável pelo código de acesso aos dados e toda lógica de persistência na base de dados</a:t>
              </a:r>
            </a:p>
          </p:txBody>
        </p:sp>
      </p:grp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D40E22C4-2071-5C5E-F792-09EA2AC04AB1}"/>
              </a:ext>
            </a:extLst>
          </p:cNvPr>
          <p:cNvGrpSpPr/>
          <p:nvPr/>
        </p:nvGrpSpPr>
        <p:grpSpPr>
          <a:xfrm>
            <a:off x="2419350" y="4390562"/>
            <a:ext cx="8889162" cy="276999"/>
            <a:chOff x="2595651" y="3972044"/>
            <a:chExt cx="8889162" cy="276999"/>
          </a:xfrm>
        </p:grpSpPr>
        <p:cxnSp>
          <p:nvCxnSpPr>
            <p:cNvPr id="25" name="Conector de Seta Reta 24">
              <a:extLst>
                <a:ext uri="{FF2B5EF4-FFF2-40B4-BE49-F238E27FC236}">
                  <a16:creationId xmlns:a16="http://schemas.microsoft.com/office/drawing/2014/main" id="{911180B0-89D7-28A0-04B8-E72D182FDE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95651" y="4109909"/>
              <a:ext cx="2764586" cy="2087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F638CD47-B7E4-C3DC-04B3-0E7361169C96}"/>
                </a:ext>
              </a:extLst>
            </p:cNvPr>
            <p:cNvSpPr txBox="1"/>
            <p:nvPr/>
          </p:nvSpPr>
          <p:spPr>
            <a:xfrm>
              <a:off x="5360237" y="3972044"/>
              <a:ext cx="61245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Responsável pelo nossos modelos de domínio do negócio (entidades/tabelas)</a:t>
              </a:r>
            </a:p>
          </p:txBody>
        </p:sp>
      </p:grp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13780770-4796-9F56-284F-E6C7773EED5D}"/>
              </a:ext>
            </a:extLst>
          </p:cNvPr>
          <p:cNvGrpSpPr/>
          <p:nvPr/>
        </p:nvGrpSpPr>
        <p:grpSpPr>
          <a:xfrm>
            <a:off x="2334768" y="4575271"/>
            <a:ext cx="8973744" cy="276999"/>
            <a:chOff x="2511069" y="3987284"/>
            <a:chExt cx="8973744" cy="276999"/>
          </a:xfrm>
        </p:grpSpPr>
        <p:cxnSp>
          <p:nvCxnSpPr>
            <p:cNvPr id="35" name="Conector de Seta Reta 34">
              <a:extLst>
                <a:ext uri="{FF2B5EF4-FFF2-40B4-BE49-F238E27FC236}">
                  <a16:creationId xmlns:a16="http://schemas.microsoft.com/office/drawing/2014/main" id="{F4D03D0A-BED9-6687-4EAE-FCE2FED1F003}"/>
                </a:ext>
              </a:extLst>
            </p:cNvPr>
            <p:cNvCxnSpPr>
              <a:cxnSpLocks/>
            </p:cNvCxnSpPr>
            <p:nvPr/>
          </p:nvCxnSpPr>
          <p:spPr>
            <a:xfrm>
              <a:off x="2511069" y="4125784"/>
              <a:ext cx="2849168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AA7C623C-4006-9F65-B398-56CFC04436CA}"/>
                </a:ext>
              </a:extLst>
            </p:cNvPr>
            <p:cNvSpPr txBox="1"/>
            <p:nvPr/>
          </p:nvSpPr>
          <p:spPr>
            <a:xfrm>
              <a:off x="5360237" y="3987284"/>
              <a:ext cx="61245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Responsável pela exibição dos dados para interação do usuário</a:t>
              </a:r>
            </a:p>
          </p:txBody>
        </p:sp>
      </p:grp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DF4BD5F8-8DCA-C4F3-B13E-C61E3E153666}"/>
              </a:ext>
            </a:extLst>
          </p:cNvPr>
          <p:cNvGrpSpPr/>
          <p:nvPr/>
        </p:nvGrpSpPr>
        <p:grpSpPr>
          <a:xfrm>
            <a:off x="2849880" y="4765976"/>
            <a:ext cx="8458632" cy="230832"/>
            <a:chOff x="3026181" y="3987284"/>
            <a:chExt cx="8458632" cy="230832"/>
          </a:xfrm>
        </p:grpSpPr>
        <p:cxnSp>
          <p:nvCxnSpPr>
            <p:cNvPr id="44" name="Conector de Seta Reta 43">
              <a:extLst>
                <a:ext uri="{FF2B5EF4-FFF2-40B4-BE49-F238E27FC236}">
                  <a16:creationId xmlns:a16="http://schemas.microsoft.com/office/drawing/2014/main" id="{9C9CF827-1114-2B74-2CD9-E34C9B04BDB2}"/>
                </a:ext>
              </a:extLst>
            </p:cNvPr>
            <p:cNvCxnSpPr>
              <a:cxnSpLocks/>
            </p:cNvCxnSpPr>
            <p:nvPr/>
          </p:nvCxnSpPr>
          <p:spPr>
            <a:xfrm>
              <a:off x="3026181" y="4125784"/>
              <a:ext cx="2334056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CaixaDeTexto 44">
              <a:extLst>
                <a:ext uri="{FF2B5EF4-FFF2-40B4-BE49-F238E27FC236}">
                  <a16:creationId xmlns:a16="http://schemas.microsoft.com/office/drawing/2014/main" id="{16592142-CE08-4B43-F294-0653F891ED6F}"/>
                </a:ext>
              </a:extLst>
            </p:cNvPr>
            <p:cNvSpPr txBox="1"/>
            <p:nvPr/>
          </p:nvSpPr>
          <p:spPr>
            <a:xfrm>
              <a:off x="5360237" y="3987284"/>
              <a:ext cx="612457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dirty="0"/>
                <a:t>Responsável pela </a:t>
              </a:r>
              <a:r>
                <a:rPr lang="pt-BR" sz="900" dirty="0" err="1"/>
                <a:t>string</a:t>
              </a:r>
              <a:r>
                <a:rPr lang="pt-BR" sz="900" dirty="0"/>
                <a:t> de conexão com a base de dados (um arquivo JSON) ambiente de desenvolvimento</a:t>
              </a:r>
            </a:p>
          </p:txBody>
        </p:sp>
      </p:grpSp>
      <p:grpSp>
        <p:nvGrpSpPr>
          <p:cNvPr id="47" name="Agrupar 46">
            <a:extLst>
              <a:ext uri="{FF2B5EF4-FFF2-40B4-BE49-F238E27FC236}">
                <a16:creationId xmlns:a16="http://schemas.microsoft.com/office/drawing/2014/main" id="{AF565788-4FE1-3546-F344-DC6B447DD54F}"/>
              </a:ext>
            </a:extLst>
          </p:cNvPr>
          <p:cNvGrpSpPr/>
          <p:nvPr/>
        </p:nvGrpSpPr>
        <p:grpSpPr>
          <a:xfrm>
            <a:off x="2674620" y="4948277"/>
            <a:ext cx="8633892" cy="276999"/>
            <a:chOff x="2850921" y="3987284"/>
            <a:chExt cx="8633892" cy="276999"/>
          </a:xfrm>
        </p:grpSpPr>
        <p:cxnSp>
          <p:nvCxnSpPr>
            <p:cNvPr id="48" name="Conector de Seta Reta 47">
              <a:extLst>
                <a:ext uri="{FF2B5EF4-FFF2-40B4-BE49-F238E27FC236}">
                  <a16:creationId xmlns:a16="http://schemas.microsoft.com/office/drawing/2014/main" id="{B6F1DD4A-5FEA-F06D-B05B-1D2E45BF8188}"/>
                </a:ext>
              </a:extLst>
            </p:cNvPr>
            <p:cNvCxnSpPr>
              <a:cxnSpLocks/>
            </p:cNvCxnSpPr>
            <p:nvPr/>
          </p:nvCxnSpPr>
          <p:spPr>
            <a:xfrm>
              <a:off x="2850921" y="4125783"/>
              <a:ext cx="2509316" cy="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CaixaDeTexto 48">
              <a:extLst>
                <a:ext uri="{FF2B5EF4-FFF2-40B4-BE49-F238E27FC236}">
                  <a16:creationId xmlns:a16="http://schemas.microsoft.com/office/drawing/2014/main" id="{434466F0-784F-6C94-8665-E242224751D4}"/>
                </a:ext>
              </a:extLst>
            </p:cNvPr>
            <p:cNvSpPr txBox="1"/>
            <p:nvPr/>
          </p:nvSpPr>
          <p:spPr>
            <a:xfrm>
              <a:off x="5360237" y="3987284"/>
              <a:ext cx="61245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Responsável pela configuração do projeto		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07372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D16E58-A0CC-A2FC-FE43-3B5C5447BE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E037123-9551-28D3-731D-A636273DE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633751"/>
            <a:ext cx="9692640" cy="1458567"/>
          </a:xfrm>
        </p:spPr>
        <p:txBody>
          <a:bodyPr>
            <a:normAutofit fontScale="90000"/>
          </a:bodyPr>
          <a:lstStyle/>
          <a:p>
            <a:br>
              <a:rPr lang="pt-BR" dirty="0"/>
            </a:br>
            <a:br>
              <a:rPr lang="pt-BR" dirty="0"/>
            </a:br>
            <a:r>
              <a:rPr lang="pt-BR" dirty="0"/>
              <a:t>Criar Estrutura </a:t>
            </a:r>
            <a:br>
              <a:rPr lang="pt-BR" dirty="0"/>
            </a:br>
            <a:r>
              <a:rPr lang="pt-BR" sz="2200" dirty="0"/>
              <a:t>Gerenciador de soluções (Ctrl + Shift + E)</a:t>
            </a:r>
            <a:br>
              <a:rPr lang="pt-BR" dirty="0"/>
            </a:br>
            <a:endParaRPr lang="pt-BR" dirty="0"/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F63F7AA8-DF94-2D09-3B6D-C730AE61F4A8}"/>
              </a:ext>
            </a:extLst>
          </p:cNvPr>
          <p:cNvGrpSpPr/>
          <p:nvPr/>
        </p:nvGrpSpPr>
        <p:grpSpPr>
          <a:xfrm>
            <a:off x="1261872" y="2613778"/>
            <a:ext cx="3315163" cy="3705742"/>
            <a:chOff x="5352818" y="2428875"/>
            <a:chExt cx="3315163" cy="3705742"/>
          </a:xfrm>
        </p:grpSpPr>
        <p:pic>
          <p:nvPicPr>
            <p:cNvPr id="11" name="Imagem 10">
              <a:extLst>
                <a:ext uri="{FF2B5EF4-FFF2-40B4-BE49-F238E27FC236}">
                  <a16:creationId xmlns:a16="http://schemas.microsoft.com/office/drawing/2014/main" id="{6355F0C7-E93B-F2ED-DB83-DC3D9285F7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52818" y="2428875"/>
              <a:ext cx="3315163" cy="3705742"/>
            </a:xfrm>
            <a:prstGeom prst="rect">
              <a:avLst/>
            </a:prstGeom>
          </p:spPr>
        </p:pic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2382C911-3770-1033-995D-0A4FB3AC1F6B}"/>
                </a:ext>
              </a:extLst>
            </p:cNvPr>
            <p:cNvSpPr txBox="1"/>
            <p:nvPr/>
          </p:nvSpPr>
          <p:spPr>
            <a:xfrm>
              <a:off x="6351632" y="3649934"/>
              <a:ext cx="890016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200" dirty="0">
                  <a:solidFill>
                    <a:srgbClr val="FF0000"/>
                  </a:solidFill>
                </a:rPr>
                <a:t>criado</a:t>
              </a:r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7C02C2D3-4F47-C10D-71EF-2127790DE032}"/>
                </a:ext>
              </a:extLst>
            </p:cNvPr>
            <p:cNvSpPr txBox="1"/>
            <p:nvPr/>
          </p:nvSpPr>
          <p:spPr>
            <a:xfrm>
              <a:off x="6208203" y="4570495"/>
              <a:ext cx="890016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200" dirty="0">
                  <a:solidFill>
                    <a:srgbClr val="FF0000"/>
                  </a:solidFill>
                </a:rPr>
                <a:t>criado</a:t>
              </a:r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F92FF9D7-104A-DE6E-C2C9-0BF77505AD5C}"/>
                </a:ext>
              </a:extLst>
            </p:cNvPr>
            <p:cNvSpPr txBox="1"/>
            <p:nvPr/>
          </p:nvSpPr>
          <p:spPr>
            <a:xfrm>
              <a:off x="6463275" y="4738364"/>
              <a:ext cx="890016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200" dirty="0">
                  <a:solidFill>
                    <a:srgbClr val="FF0000"/>
                  </a:solidFill>
                </a:rPr>
                <a:t>criado</a:t>
              </a: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F072D4D9-9E9A-7DB2-6516-F2C7A1280851}"/>
                </a:ext>
              </a:extLst>
            </p:cNvPr>
            <p:cNvSpPr txBox="1"/>
            <p:nvPr/>
          </p:nvSpPr>
          <p:spPr>
            <a:xfrm>
              <a:off x="6561194" y="5268621"/>
              <a:ext cx="890016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200" dirty="0">
                  <a:solidFill>
                    <a:srgbClr val="FF0000"/>
                  </a:solidFill>
                </a:rPr>
                <a:t>criado</a:t>
              </a:r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265B231B-CA0C-665E-05BA-1424F23E096B}"/>
                </a:ext>
              </a:extLst>
            </p:cNvPr>
            <p:cNvSpPr txBox="1"/>
            <p:nvPr/>
          </p:nvSpPr>
          <p:spPr>
            <a:xfrm>
              <a:off x="6580232" y="5075557"/>
              <a:ext cx="890016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200" dirty="0">
                  <a:solidFill>
                    <a:srgbClr val="FF0000"/>
                  </a:solidFill>
                </a:rPr>
                <a:t>criado</a:t>
              </a:r>
            </a:p>
          </p:txBody>
        </p:sp>
      </p:grp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543BCC3A-4230-952F-A1AB-00F6FB3C59D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>
                <a:solidFill>
                  <a:srgbClr val="FF0000"/>
                </a:solidFill>
              </a:rPr>
              <a:t>Atualizado</a:t>
            </a:r>
          </a:p>
          <a:p>
            <a:endParaRPr lang="pt-BR" dirty="0"/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D2837475-9DC2-0E6B-A501-6F6D54887ACA}"/>
              </a:ext>
            </a:extLst>
          </p:cNvPr>
          <p:cNvGrpSpPr/>
          <p:nvPr/>
        </p:nvGrpSpPr>
        <p:grpSpPr>
          <a:xfrm>
            <a:off x="2817337" y="3850077"/>
            <a:ext cx="8708188" cy="276999"/>
            <a:chOff x="2693237" y="3987284"/>
            <a:chExt cx="8708188" cy="276999"/>
          </a:xfrm>
        </p:grpSpPr>
        <p:cxnSp>
          <p:nvCxnSpPr>
            <p:cNvPr id="10" name="Conector de Seta Reta 9">
              <a:extLst>
                <a:ext uri="{FF2B5EF4-FFF2-40B4-BE49-F238E27FC236}">
                  <a16:creationId xmlns:a16="http://schemas.microsoft.com/office/drawing/2014/main" id="{D1EE7A08-448A-8C0A-DCC0-9085120D1AAE}"/>
                </a:ext>
              </a:extLst>
            </p:cNvPr>
            <p:cNvCxnSpPr>
              <a:cxnSpLocks/>
            </p:cNvCxnSpPr>
            <p:nvPr/>
          </p:nvCxnSpPr>
          <p:spPr>
            <a:xfrm>
              <a:off x="2693237" y="4125784"/>
              <a:ext cx="2583614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9B70618B-5487-020A-707B-7499EA20A774}"/>
                </a:ext>
              </a:extLst>
            </p:cNvPr>
            <p:cNvSpPr txBox="1"/>
            <p:nvPr/>
          </p:nvSpPr>
          <p:spPr>
            <a:xfrm>
              <a:off x="5276851" y="3987284"/>
              <a:ext cx="61245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Contém imagens que tem sua URL cadastradas na base de dados</a:t>
              </a:r>
            </a:p>
          </p:txBody>
        </p:sp>
      </p:grp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B1E827FC-62C1-3A6A-B25B-E817E29A31B5}"/>
              </a:ext>
            </a:extLst>
          </p:cNvPr>
          <p:cNvGrpSpPr/>
          <p:nvPr/>
        </p:nvGrpSpPr>
        <p:grpSpPr>
          <a:xfrm>
            <a:off x="2705694" y="4770638"/>
            <a:ext cx="8819831" cy="261610"/>
            <a:chOff x="2581594" y="3987284"/>
            <a:chExt cx="8819831" cy="261610"/>
          </a:xfrm>
        </p:grpSpPr>
        <p:cxnSp>
          <p:nvCxnSpPr>
            <p:cNvPr id="22" name="Conector de Seta Reta 21">
              <a:extLst>
                <a:ext uri="{FF2B5EF4-FFF2-40B4-BE49-F238E27FC236}">
                  <a16:creationId xmlns:a16="http://schemas.microsoft.com/office/drawing/2014/main" id="{CA9A9366-112F-D4AD-A448-CA9C1761C0A6}"/>
                </a:ext>
              </a:extLst>
            </p:cNvPr>
            <p:cNvCxnSpPr>
              <a:cxnSpLocks/>
            </p:cNvCxnSpPr>
            <p:nvPr/>
          </p:nvCxnSpPr>
          <p:spPr>
            <a:xfrm>
              <a:off x="2581594" y="4125784"/>
              <a:ext cx="2695257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971A2CF5-46FC-9D46-3AC2-8620B67633C8}"/>
                </a:ext>
              </a:extLst>
            </p:cNvPr>
            <p:cNvSpPr txBox="1"/>
            <p:nvPr/>
          </p:nvSpPr>
          <p:spPr>
            <a:xfrm>
              <a:off x="5276851" y="3987284"/>
              <a:ext cx="61245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dirty="0"/>
                <a:t>Contém nosso arquivo de contexto, responsável por gerar estruturas de tabelas (</a:t>
              </a:r>
              <a:r>
                <a:rPr lang="pt-BR" sz="1100" dirty="0" err="1"/>
                <a:t>DbSet</a:t>
              </a:r>
              <a:r>
                <a:rPr lang="pt-BR" sz="1100" dirty="0"/>
                <a:t>)</a:t>
              </a: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00803DC3-B717-D5C2-19C3-D107598954F5}"/>
              </a:ext>
            </a:extLst>
          </p:cNvPr>
          <p:cNvGrpSpPr/>
          <p:nvPr/>
        </p:nvGrpSpPr>
        <p:grpSpPr>
          <a:xfrm>
            <a:off x="2934294" y="4947427"/>
            <a:ext cx="8574362" cy="430887"/>
            <a:chOff x="2827063" y="3987284"/>
            <a:chExt cx="8574362" cy="430887"/>
          </a:xfrm>
        </p:grpSpPr>
        <p:cxnSp>
          <p:nvCxnSpPr>
            <p:cNvPr id="26" name="Conector de Seta Reta 25">
              <a:extLst>
                <a:ext uri="{FF2B5EF4-FFF2-40B4-BE49-F238E27FC236}">
                  <a16:creationId xmlns:a16="http://schemas.microsoft.com/office/drawing/2014/main" id="{44F78B0F-3EF7-B896-78AB-036EC94FF617}"/>
                </a:ext>
              </a:extLst>
            </p:cNvPr>
            <p:cNvCxnSpPr>
              <a:cxnSpLocks/>
            </p:cNvCxnSpPr>
            <p:nvPr/>
          </p:nvCxnSpPr>
          <p:spPr>
            <a:xfrm>
              <a:off x="2827063" y="4125784"/>
              <a:ext cx="2449788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7BE6F2CD-7958-DC4B-18BD-70E42CF58026}"/>
                </a:ext>
              </a:extLst>
            </p:cNvPr>
            <p:cNvSpPr txBox="1"/>
            <p:nvPr/>
          </p:nvSpPr>
          <p:spPr>
            <a:xfrm>
              <a:off x="5276851" y="3987284"/>
              <a:ext cx="612457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dirty="0"/>
                <a:t>Contém nossos arquivos de interfaces, responsáveis por gerar contratos e implementações aos nossos </a:t>
              </a:r>
              <a:r>
                <a:rPr lang="pt-BR" sz="1100" dirty="0" err="1"/>
                <a:t>repositories</a:t>
              </a:r>
              <a:r>
                <a:rPr lang="pt-BR" sz="1100" dirty="0"/>
                <a:t> (classe base) (cria as regras aqui e depois implementa no </a:t>
              </a:r>
              <a:r>
                <a:rPr lang="pt-BR" sz="1100" dirty="0" err="1"/>
                <a:t>repositorio</a:t>
              </a:r>
              <a:r>
                <a:rPr lang="pt-BR" sz="1100" dirty="0"/>
                <a:t>)</a:t>
              </a:r>
            </a:p>
          </p:txBody>
        </p:sp>
      </p:grp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F25F1896-2848-6C46-1640-EFCD2D58E5CA}"/>
              </a:ext>
            </a:extLst>
          </p:cNvPr>
          <p:cNvGrpSpPr/>
          <p:nvPr/>
        </p:nvGrpSpPr>
        <p:grpSpPr>
          <a:xfrm>
            <a:off x="3063240" y="5283219"/>
            <a:ext cx="8426378" cy="261610"/>
            <a:chOff x="2975047" y="3987284"/>
            <a:chExt cx="8426378" cy="261610"/>
          </a:xfrm>
        </p:grpSpPr>
        <p:cxnSp>
          <p:nvCxnSpPr>
            <p:cNvPr id="30" name="Conector de Seta Reta 29">
              <a:extLst>
                <a:ext uri="{FF2B5EF4-FFF2-40B4-BE49-F238E27FC236}">
                  <a16:creationId xmlns:a16="http://schemas.microsoft.com/office/drawing/2014/main" id="{536AE62B-025F-0F0D-5616-39641A970525}"/>
                </a:ext>
              </a:extLst>
            </p:cNvPr>
            <p:cNvCxnSpPr>
              <a:cxnSpLocks/>
            </p:cNvCxnSpPr>
            <p:nvPr/>
          </p:nvCxnSpPr>
          <p:spPr>
            <a:xfrm>
              <a:off x="2975047" y="4125784"/>
              <a:ext cx="2301804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3C5AFFBE-15A6-8024-F892-9B1D232D90AD}"/>
                </a:ext>
              </a:extLst>
            </p:cNvPr>
            <p:cNvSpPr txBox="1"/>
            <p:nvPr/>
          </p:nvSpPr>
          <p:spPr>
            <a:xfrm>
              <a:off x="5276851" y="3987284"/>
              <a:ext cx="61245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dirty="0"/>
                <a:t>Contém nossas classes bases com implementações de nossas interfaces</a:t>
              </a:r>
            </a:p>
          </p:txBody>
        </p:sp>
      </p:grp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ED59A902-4734-FCF9-E578-D13AF2CB2011}"/>
              </a:ext>
            </a:extLst>
          </p:cNvPr>
          <p:cNvGrpSpPr/>
          <p:nvPr/>
        </p:nvGrpSpPr>
        <p:grpSpPr>
          <a:xfrm>
            <a:off x="3063240" y="5485525"/>
            <a:ext cx="8426378" cy="430887"/>
            <a:chOff x="2975047" y="3987284"/>
            <a:chExt cx="8426378" cy="430887"/>
          </a:xfrm>
        </p:grpSpPr>
        <p:cxnSp>
          <p:nvCxnSpPr>
            <p:cNvPr id="35" name="Conector de Seta Reta 34">
              <a:extLst>
                <a:ext uri="{FF2B5EF4-FFF2-40B4-BE49-F238E27FC236}">
                  <a16:creationId xmlns:a16="http://schemas.microsoft.com/office/drawing/2014/main" id="{22098CA1-F53B-8EE6-2533-78B1087C6C9B}"/>
                </a:ext>
              </a:extLst>
            </p:cNvPr>
            <p:cNvCxnSpPr>
              <a:cxnSpLocks/>
            </p:cNvCxnSpPr>
            <p:nvPr/>
          </p:nvCxnSpPr>
          <p:spPr>
            <a:xfrm>
              <a:off x="2975047" y="4125784"/>
              <a:ext cx="2301804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91651B96-4DA3-9A65-85B0-C47EAC4DDFF0}"/>
                </a:ext>
              </a:extLst>
            </p:cNvPr>
            <p:cNvSpPr txBox="1"/>
            <p:nvPr/>
          </p:nvSpPr>
          <p:spPr>
            <a:xfrm>
              <a:off x="5276851" y="3987284"/>
              <a:ext cx="612457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dirty="0"/>
                <a:t>Contém classes que irão atender a uma necessidade especifica de modelo para exibição. Modelo que adequamos para o usuário ver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6362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0C9F18-D001-7FB2-5BFB-B04B8B975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Pacotes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1248EE75-285C-D1FB-CD8E-1B7346D0004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42938" y="1691322"/>
            <a:ext cx="6445320" cy="4869797"/>
          </a:xfrm>
          <a:prstGeom prst="rect">
            <a:avLst/>
          </a:prstGeom>
        </p:spPr>
      </p:pic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438960A-C029-930A-9B9E-8D9410136D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88258" y="1691322"/>
            <a:ext cx="3518782" cy="4869797"/>
          </a:xfrm>
        </p:spPr>
        <p:txBody>
          <a:bodyPr/>
          <a:lstStyle/>
          <a:p>
            <a:r>
              <a:rPr lang="pt-BR" dirty="0"/>
              <a:t>Caminho para pesquisa e instalação de pacotes</a:t>
            </a:r>
          </a:p>
        </p:txBody>
      </p:sp>
    </p:spTree>
    <p:extLst>
      <p:ext uri="{BB962C8B-B14F-4D97-AF65-F5344CB8AC3E}">
        <p14:creationId xmlns:p14="http://schemas.microsoft.com/office/powerpoint/2010/main" val="3140101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6A070E-3D12-7688-6AD5-34186DAA9E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37AA7A-B92C-CDAC-4D4A-828C63731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Instalando pacotes</a:t>
            </a:r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8E1FE82A-41C4-FA30-BD67-B8D92D3210A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90347" y="1588088"/>
            <a:ext cx="10560417" cy="3210701"/>
          </a:xfrm>
          <a:prstGeom prst="rect">
            <a:avLst/>
          </a:prstGeom>
        </p:spPr>
      </p:pic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DECEDC3D-A41E-E1D6-3B9B-C8B79898E154}"/>
              </a:ext>
            </a:extLst>
          </p:cNvPr>
          <p:cNvCxnSpPr>
            <a:cxnSpLocks/>
          </p:cNvCxnSpPr>
          <p:nvPr/>
        </p:nvCxnSpPr>
        <p:spPr>
          <a:xfrm flipH="1" flipV="1">
            <a:off x="2743200" y="2419350"/>
            <a:ext cx="896112" cy="25984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430DE950-3566-81D0-5F08-3A23115B1994}"/>
              </a:ext>
            </a:extLst>
          </p:cNvPr>
          <p:cNvCxnSpPr>
            <a:cxnSpLocks/>
          </p:cNvCxnSpPr>
          <p:nvPr/>
        </p:nvCxnSpPr>
        <p:spPr>
          <a:xfrm>
            <a:off x="6574536" y="3016884"/>
            <a:ext cx="1024128" cy="22604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BE2808B1-925E-D213-C046-4C7304AD76F4}"/>
              </a:ext>
            </a:extLst>
          </p:cNvPr>
          <p:cNvCxnSpPr>
            <a:cxnSpLocks/>
          </p:cNvCxnSpPr>
          <p:nvPr/>
        </p:nvCxnSpPr>
        <p:spPr>
          <a:xfrm>
            <a:off x="10094976" y="3615074"/>
            <a:ext cx="282702" cy="91944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DA626559-C22F-1E35-0E61-7CA45323A1ED}"/>
              </a:ext>
            </a:extLst>
          </p:cNvPr>
          <p:cNvCxnSpPr>
            <a:cxnSpLocks/>
          </p:cNvCxnSpPr>
          <p:nvPr/>
        </p:nvCxnSpPr>
        <p:spPr>
          <a:xfrm>
            <a:off x="6912864" y="4074795"/>
            <a:ext cx="1132709" cy="53542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C5CB7740-5CC6-7D5D-8B62-D9CF2C13C94D}"/>
              </a:ext>
            </a:extLst>
          </p:cNvPr>
          <p:cNvCxnSpPr>
            <a:cxnSpLocks/>
          </p:cNvCxnSpPr>
          <p:nvPr/>
        </p:nvCxnSpPr>
        <p:spPr>
          <a:xfrm flipH="1" flipV="1">
            <a:off x="2895600" y="2907338"/>
            <a:ext cx="1036320" cy="29527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E86B2DA0-FA11-14B6-FCB7-1F1B369D67C0}"/>
              </a:ext>
            </a:extLst>
          </p:cNvPr>
          <p:cNvCxnSpPr>
            <a:cxnSpLocks/>
          </p:cNvCxnSpPr>
          <p:nvPr/>
        </p:nvCxnSpPr>
        <p:spPr>
          <a:xfrm flipH="1" flipV="1">
            <a:off x="1011936" y="2131107"/>
            <a:ext cx="896112" cy="25984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F6FA5F8-B1B7-41CD-1C6E-9C5E6FBE2F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0347" y="4798789"/>
            <a:ext cx="6660261" cy="1762330"/>
          </a:xfrm>
        </p:spPr>
        <p:txBody>
          <a:bodyPr>
            <a:normAutofit fontScale="77500" lnSpcReduction="20000"/>
          </a:bodyPr>
          <a:lstStyle/>
          <a:p>
            <a:r>
              <a:rPr lang="pt-BR" dirty="0" err="1"/>
              <a:t>Microsoft.aspnetcore.authentication.cookies</a:t>
            </a:r>
            <a:endParaRPr lang="pt-BR" dirty="0"/>
          </a:p>
          <a:p>
            <a:r>
              <a:rPr lang="pt-BR" dirty="0" err="1"/>
              <a:t>Microsoft.EntityFrameworkCore</a:t>
            </a:r>
            <a:endParaRPr lang="pt-BR" dirty="0"/>
          </a:p>
          <a:p>
            <a:r>
              <a:rPr lang="pt-BR" dirty="0" err="1"/>
              <a:t>Microsoft.EntityFrameworkCore.Design</a:t>
            </a:r>
            <a:endParaRPr lang="pt-BR" dirty="0"/>
          </a:p>
          <a:p>
            <a:r>
              <a:rPr lang="pt-BR" dirty="0" err="1"/>
              <a:t>Microsoft.EntityFrameworkCore.SQLServer</a:t>
            </a:r>
            <a:endParaRPr lang="pt-BR" dirty="0"/>
          </a:p>
          <a:p>
            <a:r>
              <a:rPr lang="pt-BR" dirty="0" err="1"/>
              <a:t>Microsoft.EntityFrameworkCore.Tools</a:t>
            </a:r>
            <a:endParaRPr lang="pt-BR" dirty="0"/>
          </a:p>
          <a:p>
            <a:endParaRPr lang="pt-BR" dirty="0"/>
          </a:p>
        </p:txBody>
      </p:sp>
      <p:sp>
        <p:nvSpPr>
          <p:cNvPr id="22" name="Espaço Reservado para Conteúdo 3">
            <a:extLst>
              <a:ext uri="{FF2B5EF4-FFF2-40B4-BE49-F238E27FC236}">
                <a16:creationId xmlns:a16="http://schemas.microsoft.com/office/drawing/2014/main" id="{8BB39229-148C-A9B3-4E07-F7BAE7623212}"/>
              </a:ext>
            </a:extLst>
          </p:cNvPr>
          <p:cNvSpPr txBox="1">
            <a:spLocks/>
          </p:cNvSpPr>
          <p:nvPr/>
        </p:nvSpPr>
        <p:spPr>
          <a:xfrm>
            <a:off x="6536676" y="5088195"/>
            <a:ext cx="4514088" cy="1370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/>
              <a:t>Fica na solução, então se eu levar para outra maquina os pacotes irão juntos</a:t>
            </a:r>
            <a:endParaRPr lang="pt-BR" sz="1050" dirty="0"/>
          </a:p>
        </p:txBody>
      </p:sp>
      <p:pic>
        <p:nvPicPr>
          <p:cNvPr id="24" name="Imagem 23">
            <a:extLst>
              <a:ext uri="{FF2B5EF4-FFF2-40B4-BE49-F238E27FC236}">
                <a16:creationId xmlns:a16="http://schemas.microsoft.com/office/drawing/2014/main" id="{4CB5BDF8-9CA2-E177-4598-EBF8ABD72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6706" y="1092551"/>
            <a:ext cx="3105583" cy="392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317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78392F-A353-E0AE-1C8C-50378D020C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AE568-CE81-78E2-B5B8-834559A42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Instalando pacotes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437B216-4054-3037-FFE7-8690253AE2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80597" y="3756116"/>
            <a:ext cx="4227957" cy="1762330"/>
          </a:xfrm>
        </p:spPr>
        <p:txBody>
          <a:bodyPr>
            <a:normAutofit fontScale="77500" lnSpcReduction="20000"/>
          </a:bodyPr>
          <a:lstStyle/>
          <a:p>
            <a:r>
              <a:rPr lang="pt-BR" dirty="0" err="1"/>
              <a:t>Microsoft.aspnetcore.authentication.cookies</a:t>
            </a:r>
            <a:endParaRPr lang="pt-BR" dirty="0"/>
          </a:p>
          <a:p>
            <a:r>
              <a:rPr lang="pt-BR" dirty="0" err="1"/>
              <a:t>Microsoft.EntityFrameworkCore</a:t>
            </a:r>
            <a:endParaRPr lang="pt-BR" dirty="0"/>
          </a:p>
          <a:p>
            <a:r>
              <a:rPr lang="pt-BR" dirty="0" err="1"/>
              <a:t>Microsoft.EntityFrameworkCore.Design</a:t>
            </a:r>
            <a:endParaRPr lang="pt-BR" dirty="0"/>
          </a:p>
          <a:p>
            <a:r>
              <a:rPr lang="pt-BR" dirty="0" err="1"/>
              <a:t>Microsoft.EntityFrameworkCore.SQLServer</a:t>
            </a:r>
            <a:endParaRPr lang="pt-BR" dirty="0"/>
          </a:p>
          <a:p>
            <a:r>
              <a:rPr lang="pt-BR" dirty="0" err="1"/>
              <a:t>Microsoft.EntityFrameworkCore.Tools</a:t>
            </a:r>
            <a:endParaRPr lang="pt-BR" dirty="0"/>
          </a:p>
          <a:p>
            <a:endParaRPr lang="pt-BR" dirty="0"/>
          </a:p>
        </p:txBody>
      </p:sp>
      <p:sp>
        <p:nvSpPr>
          <p:cNvPr id="22" name="Espaço Reservado para Conteúdo 3">
            <a:extLst>
              <a:ext uri="{FF2B5EF4-FFF2-40B4-BE49-F238E27FC236}">
                <a16:creationId xmlns:a16="http://schemas.microsoft.com/office/drawing/2014/main" id="{5C401C82-56C7-55D3-AFFB-B295BB944F9A}"/>
              </a:ext>
            </a:extLst>
          </p:cNvPr>
          <p:cNvSpPr txBox="1">
            <a:spLocks/>
          </p:cNvSpPr>
          <p:nvPr/>
        </p:nvSpPr>
        <p:spPr>
          <a:xfrm>
            <a:off x="4780597" y="2386042"/>
            <a:ext cx="4514088" cy="1370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/>
              <a:t>Fica na solução, então se eu levar para outra maquina os pacotes irão juntos</a:t>
            </a:r>
            <a:endParaRPr lang="pt-BR" sz="1050" dirty="0"/>
          </a:p>
        </p:txBody>
      </p:sp>
      <p:pic>
        <p:nvPicPr>
          <p:cNvPr id="24" name="Imagem 23">
            <a:extLst>
              <a:ext uri="{FF2B5EF4-FFF2-40B4-BE49-F238E27FC236}">
                <a16:creationId xmlns:a16="http://schemas.microsoft.com/office/drawing/2014/main" id="{59F77C7E-87E7-10C5-2CA3-21E9A2433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1992" y="2386042"/>
            <a:ext cx="2408351" cy="3043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427701"/>
      </p:ext>
    </p:extLst>
  </p:cSld>
  <p:clrMapOvr>
    <a:masterClrMapping/>
  </p:clrMapOvr>
</p:sld>
</file>

<file path=ppt/theme/theme1.xml><?xml version="1.0" encoding="utf-8"?>
<a:theme xmlns:a="http://schemas.openxmlformats.org/drawingml/2006/main" name="Exibir">
  <a:themeElements>
    <a:clrScheme name="Exibir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Exibir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xibir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TM03457515[[fn=Exibir]]</Template>
  <TotalTime>294</TotalTime>
  <Words>612</Words>
  <Application>Microsoft Office PowerPoint</Application>
  <PresentationFormat>Widescreen</PresentationFormat>
  <Paragraphs>103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1" baseType="lpstr">
      <vt:lpstr>Arial</vt:lpstr>
      <vt:lpstr>Century Schoolbook</vt:lpstr>
      <vt:lpstr>Wingdings 2</vt:lpstr>
      <vt:lpstr>Exibir</vt:lpstr>
      <vt:lpstr>Projeto do ZeroFlow</vt:lpstr>
      <vt:lpstr>Criar Projeto</vt:lpstr>
      <vt:lpstr>Criar Projeto</vt:lpstr>
      <vt:lpstr>  Criar Estrutura  Gerenciador de soluções (Ctrl + Shift + E) </vt:lpstr>
      <vt:lpstr>  Definição dos espaços</vt:lpstr>
      <vt:lpstr>  Criar Estrutura  Gerenciador de soluções (Ctrl + Shift + E) </vt:lpstr>
      <vt:lpstr>Pacotes</vt:lpstr>
      <vt:lpstr>Instalando pacotes</vt:lpstr>
      <vt:lpstr>Instalando pacotes</vt:lpstr>
      <vt:lpstr>Modelos/ Models</vt:lpstr>
      <vt:lpstr>Modelos/ Models</vt:lpstr>
      <vt:lpstr>Modelos/ Models</vt:lpstr>
      <vt:lpstr>Apresentação do PowerPoint</vt:lpstr>
      <vt:lpstr>Data\DbContext (DbSets)</vt:lpstr>
      <vt:lpstr>appsettings.json</vt:lpstr>
      <vt:lpstr>Program.cs</vt:lpstr>
      <vt:lpstr>Migration inicial entities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FILIPE ALEXANDRE DA SILVA</dc:creator>
  <cp:lastModifiedBy>FILIPE ALEXANDRE DA SILVA</cp:lastModifiedBy>
  <cp:revision>6</cp:revision>
  <dcterms:created xsi:type="dcterms:W3CDTF">2025-08-04T23:23:55Z</dcterms:created>
  <dcterms:modified xsi:type="dcterms:W3CDTF">2025-08-07T01:18:40Z</dcterms:modified>
</cp:coreProperties>
</file>