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1" r:id="rId16"/>
    <p:sldId id="270" r:id="rId17"/>
    <p:sldId id="272" r:id="rId18"/>
    <p:sldId id="273" r:id="rId19"/>
    <p:sldId id="276" r:id="rId20"/>
    <p:sldId id="274" r:id="rId21"/>
    <p:sldId id="275" r:id="rId22"/>
    <p:sldId id="277" r:id="rId23"/>
    <p:sldId id="278" r:id="rId24"/>
    <p:sldId id="279" r:id="rId25"/>
    <p:sldId id="280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C49AC9D6-93E9-4EC6-9D15-1CBC531AD4FE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3"/>
            <p14:sldId id="264"/>
            <p14:sldId id="265"/>
            <p14:sldId id="267"/>
            <p14:sldId id="266"/>
            <p14:sldId id="268"/>
            <p14:sldId id="269"/>
            <p14:sldId id="271"/>
            <p14:sldId id="270"/>
            <p14:sldId id="272"/>
            <p14:sldId id="273"/>
            <p14:sldId id="276"/>
            <p14:sldId id="274"/>
            <p14:sldId id="275"/>
            <p14:sldId id="277"/>
            <p14:sldId id="278"/>
            <p14:sldId id="279"/>
            <p14:sldId id="280"/>
            <p14:sldId id="283"/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C2F9D8F-1C23-41D0-8943-647BAEDF74E8}" type="datetimeFigureOut">
              <a:rPr lang="pt-BR" smtClean="0"/>
              <a:t>08/08/2025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1AFB7C45-6228-47DE-ACEA-4E547E0FAFB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960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9D8F-1C23-41D0-8943-647BAEDF74E8}" type="datetimeFigureOut">
              <a:rPr lang="pt-BR" smtClean="0"/>
              <a:t>08/08/2025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7C45-6228-47DE-ACEA-4E547E0FAF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73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9D8F-1C23-41D0-8943-647BAEDF74E8}" type="datetimeFigureOut">
              <a:rPr lang="pt-BR" smtClean="0"/>
              <a:t>08/08/2025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7C45-6228-47DE-ACEA-4E547E0FAF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9D8F-1C23-41D0-8943-647BAEDF74E8}" type="datetimeFigureOut">
              <a:rPr lang="pt-BR" smtClean="0"/>
              <a:t>08/08/2025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7C45-6228-47DE-ACEA-4E547E0FAF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97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9D8F-1C23-41D0-8943-647BAEDF74E8}" type="datetimeFigureOut">
              <a:rPr lang="pt-BR" smtClean="0"/>
              <a:t>08/08/2025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7C45-6228-47DE-ACEA-4E547E0FAFB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792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9D8F-1C23-41D0-8943-647BAEDF74E8}" type="datetimeFigureOut">
              <a:rPr lang="pt-BR" smtClean="0"/>
              <a:t>08/08/2025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7C45-6228-47DE-ACEA-4E547E0FAF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675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9D8F-1C23-41D0-8943-647BAEDF74E8}" type="datetimeFigureOut">
              <a:rPr lang="pt-BR" smtClean="0"/>
              <a:t>08/08/2025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7C45-6228-47DE-ACEA-4E547E0FAF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36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9D8F-1C23-41D0-8943-647BAEDF74E8}" type="datetimeFigureOut">
              <a:rPr lang="pt-BR" smtClean="0"/>
              <a:t>08/08/2025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7C45-6228-47DE-ACEA-4E547E0FAF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56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9D8F-1C23-41D0-8943-647BAEDF74E8}" type="datetimeFigureOut">
              <a:rPr lang="pt-BR" smtClean="0"/>
              <a:t>08/08/2025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7C45-6228-47DE-ACEA-4E547E0FAF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88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9D8F-1C23-41D0-8943-647BAEDF74E8}" type="datetimeFigureOut">
              <a:rPr lang="pt-BR" smtClean="0"/>
              <a:t>08/08/2025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7C45-6228-47DE-ACEA-4E547E0FAF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87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9D8F-1C23-41D0-8943-647BAEDF74E8}" type="datetimeFigureOut">
              <a:rPr lang="pt-BR" smtClean="0"/>
              <a:t>08/08/2025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7C45-6228-47DE-ACEA-4E547E0FAF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91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C2F9D8F-1C23-41D0-8943-647BAEDF74E8}" type="datetimeFigureOut">
              <a:rPr lang="pt-BR" smtClean="0"/>
              <a:t>08/08/2025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1AFB7C45-6228-47DE-ACEA-4E547E0FAF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806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B504329-8C2D-475E-C95B-D8E3A71D2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/>
          <a:lstStyle/>
          <a:p>
            <a:r>
              <a:rPr lang="pt-BR" dirty="0"/>
              <a:t>Projeto do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ZeroFlow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211DF8E0-A42E-1786-7240-5DA464FE7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Documentação </a:t>
            </a: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2371087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82AEF-7E7F-1218-3939-CB6963E4C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0BB2B-D546-888B-31A7-23CB3431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Modelos/ Models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8AB1EF6-A221-008E-7E1E-235B800CE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Data </a:t>
            </a:r>
            <a:r>
              <a:rPr lang="pt-BR" dirty="0" err="1"/>
              <a:t>notation</a:t>
            </a:r>
            <a:r>
              <a:rPr lang="pt-BR" dirty="0"/>
              <a:t> são as notações em cima das propriedades</a:t>
            </a:r>
          </a:p>
          <a:p>
            <a:r>
              <a:rPr lang="pt-BR" dirty="0"/>
              <a:t>Criação das tabelas do banco de dados</a:t>
            </a:r>
          </a:p>
          <a:p>
            <a:endParaRPr lang="pt-BR" dirty="0"/>
          </a:p>
          <a:p>
            <a:r>
              <a:rPr lang="pt-BR" dirty="0"/>
              <a:t>{</a:t>
            </a:r>
            <a:r>
              <a:rPr lang="pt-BR" dirty="0" err="1"/>
              <a:t>get</a:t>
            </a:r>
            <a:r>
              <a:rPr lang="pt-BR" dirty="0"/>
              <a:t>; set;} recebe e passa a informação</a:t>
            </a:r>
          </a:p>
          <a:p>
            <a:endParaRPr lang="pt-BR" dirty="0"/>
          </a:p>
          <a:p>
            <a:r>
              <a:rPr lang="pt-BR" dirty="0"/>
              <a:t>[</a:t>
            </a:r>
            <a:r>
              <a:rPr lang="pt-BR" dirty="0" err="1"/>
              <a:t>key</a:t>
            </a:r>
            <a:r>
              <a:rPr lang="pt-BR" dirty="0"/>
              <a:t>] PK</a:t>
            </a:r>
          </a:p>
          <a:p>
            <a:r>
              <a:rPr lang="pt-BR" dirty="0"/>
              <a:t>[</a:t>
            </a:r>
            <a:r>
              <a:rPr lang="pt-BR" dirty="0" err="1"/>
              <a:t>required</a:t>
            </a:r>
            <a:r>
              <a:rPr lang="pt-BR" dirty="0"/>
              <a:t>]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endParaRPr lang="pt-BR" dirty="0"/>
          </a:p>
          <a:p>
            <a:r>
              <a:rPr lang="pt-BR" dirty="0"/>
              <a:t>[display] alias</a:t>
            </a:r>
          </a:p>
          <a:p>
            <a:r>
              <a:rPr lang="pt-BR" dirty="0"/>
              <a:t>[</a:t>
            </a:r>
            <a:r>
              <a:rPr lang="pt-BR" dirty="0" err="1"/>
              <a:t>stringLenght</a:t>
            </a:r>
            <a:r>
              <a:rPr lang="pt-BR" dirty="0"/>
              <a:t>] </a:t>
            </a:r>
            <a:r>
              <a:rPr lang="pt-BR" dirty="0" err="1"/>
              <a:t>varchar</a:t>
            </a:r>
            <a:r>
              <a:rPr lang="pt-B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51653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6E7DA-E133-92AA-C990-65A9A1CBD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Modelos/ Models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143608B-7C1B-4E60-924A-D48575572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2651831"/>
            <a:ext cx="3270304" cy="253929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18E3352-7F43-AF78-CF57-038D8074540D}"/>
              </a:ext>
            </a:extLst>
          </p:cNvPr>
          <p:cNvSpPr txBox="1"/>
          <p:nvPr/>
        </p:nvSpPr>
        <p:spPr>
          <a:xfrm>
            <a:off x="4608576" y="2651831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Modelos criados</a:t>
            </a:r>
          </a:p>
          <a:p>
            <a:endParaRPr lang="pt-BR" dirty="0"/>
          </a:p>
          <a:p>
            <a:r>
              <a:rPr lang="pt-BR" dirty="0"/>
              <a:t>Onde vão ficar cada tabela separada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B2EB858-2888-8108-E884-79DAA0451A7D}"/>
              </a:ext>
            </a:extLst>
          </p:cNvPr>
          <p:cNvCxnSpPr/>
          <p:nvPr/>
        </p:nvCxnSpPr>
        <p:spPr>
          <a:xfrm>
            <a:off x="2505456" y="3556730"/>
            <a:ext cx="193852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567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67D3E-E195-0141-F657-93F1D753F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CCD49-235C-0165-5DE1-18400A98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91440"/>
            <a:ext cx="9692640" cy="1641313"/>
          </a:xfrm>
        </p:spPr>
        <p:txBody>
          <a:bodyPr/>
          <a:lstStyle/>
          <a:p>
            <a:r>
              <a:rPr lang="pt-BR" dirty="0"/>
              <a:t>Modelos/ Models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314D1B-6FA1-B512-E0F7-09EF089E3C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8154"/>
          <a:stretch>
            <a:fillRect/>
          </a:stretch>
        </p:blipFill>
        <p:spPr>
          <a:xfrm>
            <a:off x="504099" y="1764616"/>
            <a:ext cx="4934639" cy="324629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8224ACC-4AA0-D226-F9AD-9F204244FC94}"/>
              </a:ext>
            </a:extLst>
          </p:cNvPr>
          <p:cNvSpPr txBox="1"/>
          <p:nvPr/>
        </p:nvSpPr>
        <p:spPr>
          <a:xfrm>
            <a:off x="5438733" y="2560870"/>
            <a:ext cx="5844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[</a:t>
            </a:r>
            <a:r>
              <a:rPr lang="pt-BR" sz="1400" dirty="0" err="1">
                <a:solidFill>
                  <a:srgbClr val="FF0000"/>
                </a:solidFill>
              </a:rPr>
              <a:t>table</a:t>
            </a:r>
            <a:r>
              <a:rPr lang="pt-BR" sz="1400" dirty="0">
                <a:solidFill>
                  <a:srgbClr val="FF0000"/>
                </a:solidFill>
              </a:rPr>
              <a:t>] recebe o nome da tabela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D5144C7-AD9B-DC74-9719-ACE4E5B36232}"/>
              </a:ext>
            </a:extLst>
          </p:cNvPr>
          <p:cNvSpPr txBox="1"/>
          <p:nvPr/>
        </p:nvSpPr>
        <p:spPr>
          <a:xfrm>
            <a:off x="5438736" y="2936289"/>
            <a:ext cx="5844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Tabela publica para acesso de outro canto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AC32588-DA67-21F8-1392-A77905CC3DF7}"/>
              </a:ext>
            </a:extLst>
          </p:cNvPr>
          <p:cNvSpPr txBox="1"/>
          <p:nvPr/>
        </p:nvSpPr>
        <p:spPr>
          <a:xfrm>
            <a:off x="5438737" y="3275519"/>
            <a:ext cx="584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[</a:t>
            </a:r>
            <a:r>
              <a:rPr lang="pt-BR" sz="1400" dirty="0" err="1">
                <a:solidFill>
                  <a:srgbClr val="FF0000"/>
                </a:solidFill>
              </a:rPr>
              <a:t>key</a:t>
            </a:r>
            <a:r>
              <a:rPr lang="pt-BR" sz="1400" dirty="0">
                <a:solidFill>
                  <a:srgbClr val="FF0000"/>
                </a:solidFill>
              </a:rPr>
              <a:t>] indica a PK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6839552-92D0-181C-374F-B6C4E9450FA5}"/>
              </a:ext>
            </a:extLst>
          </p:cNvPr>
          <p:cNvSpPr txBox="1"/>
          <p:nvPr/>
        </p:nvSpPr>
        <p:spPr>
          <a:xfrm>
            <a:off x="5438738" y="3478071"/>
            <a:ext cx="5844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Mesmo com [</a:t>
            </a:r>
            <a:r>
              <a:rPr lang="pt-BR" sz="1400" dirty="0" err="1">
                <a:solidFill>
                  <a:srgbClr val="FF0000"/>
                </a:solidFill>
              </a:rPr>
              <a:t>key</a:t>
            </a:r>
            <a:r>
              <a:rPr lang="pt-BR" sz="1400" dirty="0">
                <a:solidFill>
                  <a:srgbClr val="FF0000"/>
                </a:solidFill>
              </a:rPr>
              <a:t>] precisa ter “Id” antes do nome (para garantir </a:t>
            </a:r>
            <a:r>
              <a:rPr lang="pt-BR" sz="1400" dirty="0" err="1">
                <a:solidFill>
                  <a:srgbClr val="FF0000"/>
                </a:solidFill>
              </a:rPr>
              <a:t>pk</a:t>
            </a:r>
            <a:r>
              <a:rPr lang="pt-BR" sz="1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6B7F301-E602-F827-A21D-7BE450336C7B}"/>
              </a:ext>
            </a:extLst>
          </p:cNvPr>
          <p:cNvSpPr txBox="1"/>
          <p:nvPr/>
        </p:nvSpPr>
        <p:spPr>
          <a:xfrm>
            <a:off x="5438738" y="3876596"/>
            <a:ext cx="584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[</a:t>
            </a:r>
            <a:r>
              <a:rPr lang="pt-BR" sz="1400" dirty="0" err="1">
                <a:solidFill>
                  <a:srgbClr val="FF0000"/>
                </a:solidFill>
              </a:rPr>
              <a:t>required</a:t>
            </a:r>
            <a:r>
              <a:rPr lang="pt-BR" sz="1400" dirty="0">
                <a:solidFill>
                  <a:srgbClr val="FF0000"/>
                </a:solidFill>
              </a:rPr>
              <a:t>] </a:t>
            </a:r>
            <a:r>
              <a:rPr lang="pt-BR" sz="1400" dirty="0" err="1">
                <a:solidFill>
                  <a:srgbClr val="FF0000"/>
                </a:solidFill>
              </a:rPr>
              <a:t>Not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null</a:t>
            </a:r>
            <a:r>
              <a:rPr lang="pt-BR" sz="1400" dirty="0">
                <a:solidFill>
                  <a:srgbClr val="FF0000"/>
                </a:solidFill>
              </a:rPr>
              <a:t> com mensagem de erro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C663733-9A62-6AC9-1034-1C521BED332A}"/>
              </a:ext>
            </a:extLst>
          </p:cNvPr>
          <p:cNvSpPr txBox="1"/>
          <p:nvPr/>
        </p:nvSpPr>
        <p:spPr>
          <a:xfrm>
            <a:off x="5438738" y="4103636"/>
            <a:ext cx="584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[display] nome da coluna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4B4EB8D-AFCB-7375-93B6-8E7A446A2D96}"/>
              </a:ext>
            </a:extLst>
          </p:cNvPr>
          <p:cNvSpPr txBox="1"/>
          <p:nvPr/>
        </p:nvSpPr>
        <p:spPr>
          <a:xfrm>
            <a:off x="5438738" y="4330897"/>
            <a:ext cx="584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[</a:t>
            </a:r>
            <a:r>
              <a:rPr lang="pt-BR" sz="1400" dirty="0" err="1">
                <a:solidFill>
                  <a:srgbClr val="FF0000"/>
                </a:solidFill>
              </a:rPr>
              <a:t>StringLength</a:t>
            </a:r>
            <a:r>
              <a:rPr lang="pt-BR" sz="1400" dirty="0">
                <a:solidFill>
                  <a:srgbClr val="FF0000"/>
                </a:solidFill>
              </a:rPr>
              <a:t>] </a:t>
            </a:r>
            <a:r>
              <a:rPr lang="pt-BR" sz="1400" dirty="0" err="1">
                <a:solidFill>
                  <a:srgbClr val="FF0000"/>
                </a:solidFill>
              </a:rPr>
              <a:t>varchar</a:t>
            </a:r>
            <a:r>
              <a:rPr lang="pt-BR" sz="14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D416AAB-CAE7-4895-86D2-9A7E488602B2}"/>
              </a:ext>
            </a:extLst>
          </p:cNvPr>
          <p:cNvSpPr txBox="1"/>
          <p:nvPr/>
        </p:nvSpPr>
        <p:spPr>
          <a:xfrm>
            <a:off x="5438738" y="4605688"/>
            <a:ext cx="5844958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Em cima eram as propriedades, aqui é a coluna de fato, onde recebemos e passamos os dados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4B6241E1-0816-18F8-08FE-FE9BFD646038}"/>
              </a:ext>
            </a:extLst>
          </p:cNvPr>
          <p:cNvCxnSpPr/>
          <p:nvPr/>
        </p:nvCxnSpPr>
        <p:spPr>
          <a:xfrm flipH="1">
            <a:off x="2112264" y="2651442"/>
            <a:ext cx="3326472" cy="1191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AFCA77D6-67C3-FC96-3C42-13253631FEAC}"/>
              </a:ext>
            </a:extLst>
          </p:cNvPr>
          <p:cNvCxnSpPr/>
          <p:nvPr/>
        </p:nvCxnSpPr>
        <p:spPr>
          <a:xfrm flipH="1">
            <a:off x="2340864" y="3090672"/>
            <a:ext cx="30978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E3B6F58B-54B4-4043-4F34-2B40B44806B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1417320" y="3410670"/>
            <a:ext cx="4021417" cy="187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30B98A2A-9C5C-3A73-93A3-70F4D7FE3E60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813048" y="3631960"/>
            <a:ext cx="1625690" cy="89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A47B685-8500-D7F1-1BE9-758AB82C6EF8}"/>
              </a:ext>
            </a:extLst>
          </p:cNvPr>
          <p:cNvSpPr/>
          <p:nvPr/>
        </p:nvSpPr>
        <p:spPr>
          <a:xfrm>
            <a:off x="1810512" y="3601584"/>
            <a:ext cx="288000" cy="28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1C60D2B8-52A4-119A-A94B-AD203A4D9414}"/>
              </a:ext>
            </a:extLst>
          </p:cNvPr>
          <p:cNvCxnSpPr>
            <a:stCxn id="14" idx="1"/>
          </p:cNvCxnSpPr>
          <p:nvPr/>
        </p:nvCxnSpPr>
        <p:spPr>
          <a:xfrm flipH="1">
            <a:off x="4873752" y="4030485"/>
            <a:ext cx="564986" cy="73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ACDD4AD4-839E-9DC9-B75F-39394B39D06A}"/>
              </a:ext>
            </a:extLst>
          </p:cNvPr>
          <p:cNvCxnSpPr>
            <a:stCxn id="15" idx="1"/>
          </p:cNvCxnSpPr>
          <p:nvPr/>
        </p:nvCxnSpPr>
        <p:spPr>
          <a:xfrm flipH="1">
            <a:off x="3008376" y="4257525"/>
            <a:ext cx="2430362" cy="35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1B85685E-CBA5-FF2D-10EF-35302287F47F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2569464" y="4437249"/>
            <a:ext cx="2869274" cy="47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FE1CBF8E-B612-6C24-3118-125AD66A2EAE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3813048" y="4791284"/>
            <a:ext cx="1625690" cy="760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797EC7D3-623F-E8F9-0A4C-F43D488E7FF2}"/>
              </a:ext>
            </a:extLst>
          </p:cNvPr>
          <p:cNvSpPr/>
          <p:nvPr/>
        </p:nvSpPr>
        <p:spPr>
          <a:xfrm>
            <a:off x="896112" y="4679736"/>
            <a:ext cx="2743200" cy="208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A47AB873-6B24-6F81-A69F-2B42FC5D0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95" y="4931920"/>
            <a:ext cx="4934639" cy="187668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CA5E1A15-88DB-2A62-D884-AB5C72E2B514}"/>
              </a:ext>
            </a:extLst>
          </p:cNvPr>
          <p:cNvSpPr txBox="1"/>
          <p:nvPr/>
        </p:nvSpPr>
        <p:spPr>
          <a:xfrm>
            <a:off x="5563706" y="5707147"/>
            <a:ext cx="584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FK/ relações</a:t>
            </a:r>
          </a:p>
        </p:txBody>
      </p:sp>
    </p:spTree>
    <p:extLst>
      <p:ext uri="{BB962C8B-B14F-4D97-AF65-F5344CB8AC3E}">
        <p14:creationId xmlns:p14="http://schemas.microsoft.com/office/powerpoint/2010/main" val="3980851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789B6-352C-F9CF-7778-EBA98E5E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7D563B8-F7C9-BEF0-DEBC-6014CAF7C390}"/>
              </a:ext>
            </a:extLst>
          </p:cNvPr>
          <p:cNvSpPr txBox="1"/>
          <p:nvPr/>
        </p:nvSpPr>
        <p:spPr>
          <a:xfrm>
            <a:off x="1261872" y="4343400"/>
            <a:ext cx="5538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Herdamos do </a:t>
            </a:r>
            <a:r>
              <a:rPr lang="pt-BR" dirty="0" err="1">
                <a:solidFill>
                  <a:srgbClr val="FF0000"/>
                </a:solidFill>
              </a:rPr>
              <a:t>DbContext</a:t>
            </a:r>
            <a:r>
              <a:rPr lang="pt-BR" dirty="0">
                <a:solidFill>
                  <a:srgbClr val="FF0000"/>
                </a:solidFill>
              </a:rPr>
              <a:t> (que vem direto do </a:t>
            </a:r>
            <a:r>
              <a:rPr lang="pt-BR" dirty="0" err="1">
                <a:solidFill>
                  <a:srgbClr val="FF0000"/>
                </a:solidFill>
              </a:rPr>
              <a:t>EntitFramework</a:t>
            </a:r>
            <a:r>
              <a:rPr lang="pt-BR" dirty="0">
                <a:solidFill>
                  <a:srgbClr val="FF0000"/>
                </a:solidFill>
              </a:rPr>
              <a:t>)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Transforma objetos em tabelas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92BF1729-AA9F-78C6-6704-84559D71C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837975"/>
            <a:ext cx="8507012" cy="250542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69029BB-8D6C-581D-4C04-0F455AF7CB8B}"/>
              </a:ext>
            </a:extLst>
          </p:cNvPr>
          <p:cNvSpPr txBox="1"/>
          <p:nvPr/>
        </p:nvSpPr>
        <p:spPr>
          <a:xfrm>
            <a:off x="3182112" y="3310128"/>
            <a:ext cx="650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Ctor</a:t>
            </a:r>
            <a:r>
              <a:rPr lang="pt-BR" dirty="0">
                <a:solidFill>
                  <a:srgbClr val="FF0000"/>
                </a:solidFill>
              </a:rPr>
              <a:t> fica vazio mesmo</a:t>
            </a:r>
          </a:p>
        </p:txBody>
      </p:sp>
    </p:spTree>
    <p:extLst>
      <p:ext uri="{BB962C8B-B14F-4D97-AF65-F5344CB8AC3E}">
        <p14:creationId xmlns:p14="http://schemas.microsoft.com/office/powerpoint/2010/main" val="819756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DD5FD-1310-B154-3C94-2190D030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Data\</a:t>
            </a:r>
            <a:r>
              <a:rPr lang="pt-BR" dirty="0" err="1"/>
              <a:t>DbContext</a:t>
            </a:r>
            <a:r>
              <a:rPr lang="pt-BR" dirty="0"/>
              <a:t> (</a:t>
            </a:r>
            <a:r>
              <a:rPr lang="pt-BR" dirty="0" err="1"/>
              <a:t>DbSets</a:t>
            </a:r>
            <a:r>
              <a:rPr lang="pt-BR" dirty="0"/>
              <a:t>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7A75946-7ACB-3EB9-AF2D-26F529281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880560"/>
            <a:ext cx="1971950" cy="35247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97AC2D7-A9B1-A213-72B8-1A3C1C62A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992" y="1871098"/>
            <a:ext cx="7328725" cy="498690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59804B5-680E-B3E4-7EF8-3BF0371840D6}"/>
              </a:ext>
            </a:extLst>
          </p:cNvPr>
          <p:cNvSpPr txBox="1"/>
          <p:nvPr/>
        </p:nvSpPr>
        <p:spPr>
          <a:xfrm>
            <a:off x="1039177" y="3764384"/>
            <a:ext cx="1655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São propriedades que vão virar tabelas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D4224AF-2283-8948-8241-4EA77EF9EE9B}"/>
              </a:ext>
            </a:extLst>
          </p:cNvPr>
          <p:cNvSpPr txBox="1"/>
          <p:nvPr/>
        </p:nvSpPr>
        <p:spPr>
          <a:xfrm>
            <a:off x="9966960" y="5980176"/>
            <a:ext cx="222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Garantir que os usuários iniciais serão criados com o ativo = </a:t>
            </a:r>
            <a:r>
              <a:rPr lang="pt-BR" sz="1200" dirty="0" err="1">
                <a:solidFill>
                  <a:srgbClr val="FF0000"/>
                </a:solidFill>
              </a:rPr>
              <a:t>true</a:t>
            </a:r>
            <a:endParaRPr lang="pt-BR" sz="1200" dirty="0">
              <a:solidFill>
                <a:srgbClr val="FF0000"/>
              </a:solidFill>
            </a:endParaRP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205F2B6-A13D-91CA-EBC3-8CCE9B294213}"/>
              </a:ext>
            </a:extLst>
          </p:cNvPr>
          <p:cNvCxnSpPr>
            <a:stCxn id="8" idx="3"/>
          </p:cNvCxnSpPr>
          <p:nvPr/>
        </p:nvCxnSpPr>
        <p:spPr>
          <a:xfrm>
            <a:off x="2694241" y="4364549"/>
            <a:ext cx="1713167" cy="7943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1ACC6881-474B-E4A7-D405-51CDE8E19EE2}"/>
              </a:ext>
            </a:extLst>
          </p:cNvPr>
          <p:cNvCxnSpPr/>
          <p:nvPr/>
        </p:nvCxnSpPr>
        <p:spPr>
          <a:xfrm>
            <a:off x="2487168" y="3429000"/>
            <a:ext cx="2020824" cy="182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60323DE-5137-56D4-829E-76BA8A7F3A42}"/>
              </a:ext>
            </a:extLst>
          </p:cNvPr>
          <p:cNvSpPr txBox="1"/>
          <p:nvPr/>
        </p:nvSpPr>
        <p:spPr>
          <a:xfrm>
            <a:off x="-12384" y="2829528"/>
            <a:ext cx="3377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Serve para implementar as configurações do </a:t>
            </a:r>
            <a:r>
              <a:rPr lang="pt-BR" sz="1400" dirty="0" err="1">
                <a:solidFill>
                  <a:srgbClr val="FF0000"/>
                </a:solidFill>
              </a:rPr>
              <a:t>Ms.EFCore</a:t>
            </a:r>
            <a:r>
              <a:rPr lang="pt-BR" sz="1400" dirty="0">
                <a:solidFill>
                  <a:srgbClr val="FF0000"/>
                </a:solidFill>
              </a:rPr>
              <a:t> no DB </a:t>
            </a:r>
          </a:p>
        </p:txBody>
      </p:sp>
    </p:spTree>
    <p:extLst>
      <p:ext uri="{BB962C8B-B14F-4D97-AF65-F5344CB8AC3E}">
        <p14:creationId xmlns:p14="http://schemas.microsoft.com/office/powerpoint/2010/main" val="4058222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A76F4-CDEE-986F-F600-6E55DEE44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appsettings.json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8F4950-6CEA-DFF5-E336-EE579A367F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F2E92276-F1C8-EDCD-31C8-D28016B9D0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62063" y="3380781"/>
            <a:ext cx="4479925" cy="1918888"/>
          </a:xfrm>
          <a:prstGeom prst="rect">
            <a:avLst/>
          </a:prstGeo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807F45-9231-A29B-93E0-CE3ECD5255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678E3BF-8D4F-0DB5-E0E7-A54EB39F1FE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Server=(</a:t>
            </a:r>
            <a:r>
              <a:rPr lang="pt-BR" dirty="0" err="1"/>
              <a:t>localdb</a:t>
            </a:r>
            <a:r>
              <a:rPr lang="pt-BR" dirty="0"/>
              <a:t>\\</a:t>
            </a:r>
            <a:r>
              <a:rPr lang="pt-BR" dirty="0" err="1"/>
              <a:t>mssqllocaldb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Caminho</a:t>
            </a:r>
          </a:p>
          <a:p>
            <a:r>
              <a:rPr lang="pt-BR" dirty="0" err="1"/>
              <a:t>Database</a:t>
            </a:r>
            <a:r>
              <a:rPr lang="pt-BR" dirty="0"/>
              <a:t>=</a:t>
            </a:r>
            <a:r>
              <a:rPr lang="pt-BR" dirty="0" err="1"/>
              <a:t>zeroflowDB</a:t>
            </a:r>
            <a:endParaRPr lang="pt-BR" dirty="0"/>
          </a:p>
          <a:p>
            <a:pPr lvl="1"/>
            <a:r>
              <a:rPr lang="pt-BR" dirty="0"/>
              <a:t>Nome do banco</a:t>
            </a:r>
          </a:p>
          <a:p>
            <a:r>
              <a:rPr lang="pt-BR" dirty="0" err="1"/>
              <a:t>Trusted_connection</a:t>
            </a:r>
            <a:r>
              <a:rPr lang="pt-BR" dirty="0"/>
              <a:t>=</a:t>
            </a:r>
            <a:r>
              <a:rPr lang="pt-BR" dirty="0" err="1"/>
              <a:t>true</a:t>
            </a:r>
            <a:endParaRPr lang="pt-BR" dirty="0"/>
          </a:p>
          <a:p>
            <a:pPr lvl="1"/>
            <a:r>
              <a:rPr lang="pt-BR" dirty="0"/>
              <a:t>Conexão confiável</a:t>
            </a:r>
          </a:p>
          <a:p>
            <a:r>
              <a:rPr lang="pt-BR" dirty="0"/>
              <a:t>Mars=</a:t>
            </a:r>
            <a:r>
              <a:rPr lang="pt-BR" dirty="0" err="1"/>
              <a:t>true</a:t>
            </a:r>
            <a:endParaRPr lang="pt-BR" dirty="0"/>
          </a:p>
          <a:p>
            <a:pPr lvl="1"/>
            <a:r>
              <a:rPr lang="pt-BR" dirty="0"/>
              <a:t>Varias requisições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69EA85-52E5-66ED-D5F4-EE3979C53307}"/>
              </a:ext>
            </a:extLst>
          </p:cNvPr>
          <p:cNvSpPr txBox="1"/>
          <p:nvPr/>
        </p:nvSpPr>
        <p:spPr>
          <a:xfrm>
            <a:off x="6016752" y="36576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MARS vai servir para que consigamos fazer uma requisição sem que tenhamos que cumprir todas requisições de segurança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E64AEE5-4814-FF00-E5C6-ADFABAEE93D9}"/>
              </a:ext>
            </a:extLst>
          </p:cNvPr>
          <p:cNvSpPr/>
          <p:nvPr/>
        </p:nvSpPr>
        <p:spPr>
          <a:xfrm>
            <a:off x="1609344" y="3493008"/>
            <a:ext cx="4133088" cy="731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917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82E335F-A695-106D-3E4B-23F93147E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Program.cs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24D76F4-941A-224B-04B7-3830A43838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Alterações no </a:t>
            </a:r>
            <a:r>
              <a:rPr lang="pt-BR" dirty="0" err="1"/>
              <a:t>program.cs</a:t>
            </a:r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D2610140-1234-E605-0B87-4698DAEDE8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Registro do serviço no container (com ordem correta)</a:t>
            </a:r>
          </a:p>
        </p:txBody>
      </p:sp>
      <p:pic>
        <p:nvPicPr>
          <p:cNvPr id="24" name="Espaço Reservado para Conteúdo 23">
            <a:extLst>
              <a:ext uri="{FF2B5EF4-FFF2-40B4-BE49-F238E27FC236}">
                <a16:creationId xmlns:a16="http://schemas.microsoft.com/office/drawing/2014/main" id="{68EDF299-F506-B961-3D7D-FAF35AED77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61872" y="2724927"/>
            <a:ext cx="2800672" cy="73152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8" name="Espaço Reservado para Conteúdo 27">
            <a:extLst>
              <a:ext uri="{FF2B5EF4-FFF2-40B4-BE49-F238E27FC236}">
                <a16:creationId xmlns:a16="http://schemas.microsoft.com/office/drawing/2014/main" id="{C1EE5C11-85E0-FAF8-F84D-CEBF97FE6E8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0" y="2724927"/>
            <a:ext cx="4481512" cy="132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42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11507-79F9-1C1E-6644-F5CF42AF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Migration</a:t>
            </a:r>
            <a:br>
              <a:rPr lang="pt-BR" dirty="0"/>
            </a:br>
            <a:r>
              <a:rPr lang="pt-BR" sz="3200" dirty="0"/>
              <a:t>inicial </a:t>
            </a:r>
            <a:r>
              <a:rPr lang="pt-BR" sz="3200" dirty="0" err="1"/>
              <a:t>entities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05B3B1-09B8-1D3F-F601-C7B9F33EC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673" y="1726110"/>
            <a:ext cx="4480560" cy="731520"/>
          </a:xfrm>
        </p:spPr>
        <p:txBody>
          <a:bodyPr/>
          <a:lstStyle/>
          <a:p>
            <a:r>
              <a:rPr lang="pt-BR" dirty="0"/>
              <a:t>Caminho para o terminal </a:t>
            </a:r>
          </a:p>
          <a:p>
            <a:r>
              <a:rPr lang="pt-BR" dirty="0"/>
              <a:t>(ou Ctrl+’)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EB82533A-4BF1-EF65-AD82-305B30DCDD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7673" y="2586145"/>
            <a:ext cx="2772163" cy="206421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4BB7CF-9169-5D51-3249-C5F8C20E9D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56892" y="2121419"/>
            <a:ext cx="4481512" cy="586274"/>
          </a:xfrm>
        </p:spPr>
        <p:txBody>
          <a:bodyPr>
            <a:normAutofit/>
          </a:bodyPr>
          <a:lstStyle/>
          <a:p>
            <a:r>
              <a:rPr lang="pt-BR" sz="1400" dirty="0"/>
              <a:t>Adicionando uma migração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85B7A12D-4531-A000-0EAA-822A3B67919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553968" y="2800521"/>
            <a:ext cx="2878851" cy="83941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77F2C62-86B8-7E41-E9F8-89085E94A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383" y="4696950"/>
            <a:ext cx="2880436" cy="978681"/>
          </a:xfrm>
          <a:prstGeom prst="rect">
            <a:avLst/>
          </a:prstGeom>
        </p:spPr>
      </p:pic>
      <p:sp>
        <p:nvSpPr>
          <p:cNvPr id="13" name="Espaço Reservado para Texto 4">
            <a:extLst>
              <a:ext uri="{FF2B5EF4-FFF2-40B4-BE49-F238E27FC236}">
                <a16:creationId xmlns:a16="http://schemas.microsoft.com/office/drawing/2014/main" id="{BB0F696E-B98B-7744-62D4-9638BBA2DF01}"/>
              </a:ext>
            </a:extLst>
          </p:cNvPr>
          <p:cNvSpPr txBox="1">
            <a:spLocks/>
          </p:cNvSpPr>
          <p:nvPr/>
        </p:nvSpPr>
        <p:spPr>
          <a:xfrm>
            <a:off x="3550796" y="4107234"/>
            <a:ext cx="4479925" cy="5862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Criando o banco de dados de fato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402ED3D8-EEE3-27D0-7916-97BF046D04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759" y="3639933"/>
            <a:ext cx="2772162" cy="54300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6507651-F8B1-744C-3747-2CBBF3F10614}"/>
              </a:ext>
            </a:extLst>
          </p:cNvPr>
          <p:cNvSpPr txBox="1"/>
          <p:nvPr/>
        </p:nvSpPr>
        <p:spPr>
          <a:xfrm>
            <a:off x="7242048" y="4107234"/>
            <a:ext cx="202996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/>
              <a:t>Snapshot: manter o banco sincronizado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00D2CE4-F5F5-33FC-0528-50B2A01A6EC5}"/>
              </a:ext>
            </a:extLst>
          </p:cNvPr>
          <p:cNvSpPr txBox="1"/>
          <p:nvPr/>
        </p:nvSpPr>
        <p:spPr>
          <a:xfrm>
            <a:off x="6909816" y="3227252"/>
            <a:ext cx="202996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err="1"/>
              <a:t>initialEntities</a:t>
            </a:r>
            <a:r>
              <a:rPr lang="pt-BR" sz="1200" dirty="0"/>
              <a:t>: </a:t>
            </a:r>
            <a:r>
              <a:rPr lang="pt-BR" sz="1200" dirty="0" err="1"/>
              <a:t>iniserir</a:t>
            </a:r>
            <a:r>
              <a:rPr lang="pt-BR" sz="1200" dirty="0"/>
              <a:t> dados iniciais para iniciar a aplicação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917017F7-93C4-6738-938A-390EC9DDE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8796" y="1385946"/>
            <a:ext cx="1672713" cy="3026664"/>
          </a:xfrm>
          <a:prstGeom prst="rect">
            <a:avLst/>
          </a:prstGeom>
        </p:spPr>
      </p:pic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8A7DB38B-94B3-078B-9564-C84F0ED79836}"/>
              </a:ext>
            </a:extLst>
          </p:cNvPr>
          <p:cNvCxnSpPr>
            <a:stCxn id="19" idx="2"/>
          </p:cNvCxnSpPr>
          <p:nvPr/>
        </p:nvCxnSpPr>
        <p:spPr>
          <a:xfrm flipH="1">
            <a:off x="10314432" y="4412610"/>
            <a:ext cx="280721" cy="11743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9F72C48-27CB-56EF-6F2D-4E17073139F9}"/>
              </a:ext>
            </a:extLst>
          </p:cNvPr>
          <p:cNvSpPr txBox="1"/>
          <p:nvPr/>
        </p:nvSpPr>
        <p:spPr>
          <a:xfrm>
            <a:off x="9478075" y="5611623"/>
            <a:ext cx="167271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Banco criado</a:t>
            </a:r>
          </a:p>
        </p:txBody>
      </p:sp>
    </p:spTree>
    <p:extLst>
      <p:ext uri="{BB962C8B-B14F-4D97-AF65-F5344CB8AC3E}">
        <p14:creationId xmlns:p14="http://schemas.microsoft.com/office/powerpoint/2010/main" val="1146671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0F423-48CD-44A0-C09A-255D2C78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seedMigration</a:t>
            </a:r>
            <a:endParaRPr lang="pt-BR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FC25E492-2B6C-DC86-F696-4CD57F35B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844187"/>
            <a:ext cx="2856288" cy="21511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12B8BB8-6A34-E84A-6FC6-408D8989C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2396161"/>
            <a:ext cx="3548006" cy="126097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2E0AAF7-80CC-4664-D5E4-555BA2B9A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3798356"/>
            <a:ext cx="2856288" cy="39127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FA3365C-39A2-15D4-BDAC-A93E1B4C007A}"/>
              </a:ext>
            </a:extLst>
          </p:cNvPr>
          <p:cNvSpPr txBox="1"/>
          <p:nvPr/>
        </p:nvSpPr>
        <p:spPr>
          <a:xfrm>
            <a:off x="4727448" y="1767613"/>
            <a:ext cx="660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Criamos uma </a:t>
            </a:r>
            <a:r>
              <a:rPr lang="pt-BR" dirty="0" err="1"/>
              <a:t>migration</a:t>
            </a:r>
            <a:r>
              <a:rPr lang="pt-BR" dirty="0"/>
              <a:t> com a nomenclatura </a:t>
            </a:r>
            <a:r>
              <a:rPr lang="pt-BR" dirty="0" err="1"/>
              <a:t>seedNome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BB0BCB0-DF70-6678-FCAC-AF6B47F404CE}"/>
              </a:ext>
            </a:extLst>
          </p:cNvPr>
          <p:cNvSpPr txBox="1"/>
          <p:nvPr/>
        </p:nvSpPr>
        <p:spPr>
          <a:xfrm>
            <a:off x="4988119" y="2396161"/>
            <a:ext cx="4378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Colamos o código de </a:t>
            </a:r>
            <a:r>
              <a:rPr lang="pt-BR" dirty="0" err="1"/>
              <a:t>insert</a:t>
            </a:r>
            <a:r>
              <a:rPr lang="pt-BR" dirty="0"/>
              <a:t> estilo </a:t>
            </a:r>
            <a:r>
              <a:rPr lang="pt-BR" dirty="0" err="1"/>
              <a:t>sql</a:t>
            </a:r>
            <a:r>
              <a:rPr lang="pt-BR" dirty="0"/>
              <a:t> com os dados da tabela na parte de UP onde atualizamos o banco sem acessá-lo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7D2BC95-2834-4680-2C40-651F6A86C161}"/>
              </a:ext>
            </a:extLst>
          </p:cNvPr>
          <p:cNvSpPr txBox="1"/>
          <p:nvPr/>
        </p:nvSpPr>
        <p:spPr>
          <a:xfrm>
            <a:off x="4227888" y="3798356"/>
            <a:ext cx="4378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Atualizamos o banco para aparecer os dados inseridos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C9BEF426-0D6E-AAB5-B978-A594877E09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4561205"/>
            <a:ext cx="3324689" cy="151468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670F1154-1DA6-09CC-4D34-3C8E811F56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3100" y="5437572"/>
            <a:ext cx="4080877" cy="127663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CA0E394D-0A65-E3A6-3DE6-9EC13CE79A09}"/>
              </a:ext>
            </a:extLst>
          </p:cNvPr>
          <p:cNvSpPr txBox="1"/>
          <p:nvPr/>
        </p:nvSpPr>
        <p:spPr>
          <a:xfrm>
            <a:off x="8523977" y="5318548"/>
            <a:ext cx="194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Verificando se funcionou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140891A-6360-5CE0-BF1D-17D6F9EEBF08}"/>
              </a:ext>
            </a:extLst>
          </p:cNvPr>
          <p:cNvSpPr txBox="1"/>
          <p:nvPr/>
        </p:nvSpPr>
        <p:spPr>
          <a:xfrm>
            <a:off x="5104032" y="169502"/>
            <a:ext cx="5978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o nome das </a:t>
            </a:r>
            <a:r>
              <a:rPr lang="pt-BR" dirty="0" err="1">
                <a:solidFill>
                  <a:srgbClr val="FF0000"/>
                </a:solidFill>
              </a:rPr>
              <a:t>migrations</a:t>
            </a:r>
            <a:r>
              <a:rPr lang="pt-BR" dirty="0">
                <a:solidFill>
                  <a:srgbClr val="FF0000"/>
                </a:solidFill>
              </a:rPr>
              <a:t> criadas não afetam diretamente no comportamento, porém por boa pratica colocamos “</a:t>
            </a:r>
            <a:r>
              <a:rPr lang="pt-BR" dirty="0" err="1">
                <a:solidFill>
                  <a:srgbClr val="FF0000"/>
                </a:solidFill>
              </a:rPr>
              <a:t>seed</a:t>
            </a:r>
            <a:r>
              <a:rPr lang="pt-BR" dirty="0">
                <a:solidFill>
                  <a:srgbClr val="FF0000"/>
                </a:solidFill>
              </a:rPr>
              <a:t>”, pois serve para indicar um serviço (já existe “semear”). O que realmente importa e a alteração que temos no banco de dados dentro do código em si</a:t>
            </a:r>
          </a:p>
        </p:txBody>
      </p:sp>
    </p:spTree>
    <p:extLst>
      <p:ext uri="{BB962C8B-B14F-4D97-AF65-F5344CB8AC3E}">
        <p14:creationId xmlns:p14="http://schemas.microsoft.com/office/powerpoint/2010/main" val="2030819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05116-B391-F41E-C761-B02778D0F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extrutura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C9C2C9C-A3A2-B39B-DFCE-1067076BD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1896933"/>
            <a:ext cx="8594725" cy="421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7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622F2D2-F5C9-4D84-F414-6BA4BF23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Projeto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E8689CA0-CD8A-B18E-5EA6-9962E48E8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3572972"/>
            <a:ext cx="8594725" cy="8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99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815D9-FA01-6470-A6AA-C109E9184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42F1CD-C198-F550-55A0-84550B705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contratos para garantir o repositório</a:t>
            </a:r>
          </a:p>
          <a:p>
            <a:pPr lvl="1"/>
            <a:r>
              <a:rPr lang="pt-BR" dirty="0"/>
              <a:t>Para garantir as implementações corretas do repositório</a:t>
            </a:r>
          </a:p>
          <a:p>
            <a:pPr lvl="2"/>
            <a:r>
              <a:rPr lang="pt-BR" dirty="0"/>
              <a:t>Garante a logica dos métodos</a:t>
            </a:r>
          </a:p>
          <a:p>
            <a:pPr lvl="3"/>
            <a:r>
              <a:rPr lang="pt-BR" dirty="0"/>
              <a:t>Caso na interface eu tenha um método que exija </a:t>
            </a:r>
            <a:r>
              <a:rPr lang="pt-BR" dirty="0" err="1"/>
              <a:t>string</a:t>
            </a:r>
            <a:r>
              <a:rPr lang="pt-BR" dirty="0"/>
              <a:t> e </a:t>
            </a:r>
            <a:r>
              <a:rPr lang="pt-BR" dirty="0" err="1"/>
              <a:t>int</a:t>
            </a:r>
            <a:r>
              <a:rPr lang="pt-BR" dirty="0"/>
              <a:t>, na model obrigatoriamente precisamos usar </a:t>
            </a:r>
            <a:r>
              <a:rPr lang="pt-BR" dirty="0" err="1"/>
              <a:t>string</a:t>
            </a:r>
            <a:r>
              <a:rPr lang="pt-BR" dirty="0"/>
              <a:t> e </a:t>
            </a:r>
            <a:r>
              <a:rPr lang="pt-BR" dirty="0" err="1"/>
              <a:t>int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5080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BD591-FCF7-2D78-ACC2-925B5208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interface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4F0B923-501F-507D-4367-21F0B003B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899349"/>
            <a:ext cx="7582958" cy="135273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A0A1BC1-C0AC-7105-D4EB-C98CD9BCA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351980"/>
            <a:ext cx="5091303" cy="350602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3C3CD101-A481-D169-5305-77E1D1F7B8D7}"/>
              </a:ext>
            </a:extLst>
          </p:cNvPr>
          <p:cNvCxnSpPr/>
          <p:nvPr/>
        </p:nvCxnSpPr>
        <p:spPr>
          <a:xfrm>
            <a:off x="4956048" y="1984248"/>
            <a:ext cx="62179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E1659DC-4B3E-3EDF-DD69-C55D4B57493D}"/>
              </a:ext>
            </a:extLst>
          </p:cNvPr>
          <p:cNvCxnSpPr/>
          <p:nvPr/>
        </p:nvCxnSpPr>
        <p:spPr>
          <a:xfrm>
            <a:off x="4431559" y="2575718"/>
            <a:ext cx="62179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38A2E03-0E1B-189F-7FF1-ED4AF5D0D590}"/>
              </a:ext>
            </a:extLst>
          </p:cNvPr>
          <p:cNvCxnSpPr>
            <a:cxnSpLocks/>
          </p:cNvCxnSpPr>
          <p:nvPr/>
        </p:nvCxnSpPr>
        <p:spPr>
          <a:xfrm flipH="1">
            <a:off x="2206286" y="2816928"/>
            <a:ext cx="344890" cy="3234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31C42942-2C0F-0292-2C42-2FCA04D1D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505" y="3399605"/>
            <a:ext cx="4082971" cy="205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2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BA80A-4116-1D63-2A7B-F44DE7022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IClassificacaoRepository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2208DEB-E4D7-A660-9051-773D005CC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941875"/>
            <a:ext cx="5010849" cy="344853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97C6C5C-A602-7C17-0E4B-081DCD0D9837}"/>
              </a:ext>
            </a:extLst>
          </p:cNvPr>
          <p:cNvSpPr txBox="1"/>
          <p:nvPr/>
        </p:nvSpPr>
        <p:spPr>
          <a:xfrm>
            <a:off x="6812280" y="2057400"/>
            <a:ext cx="4251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Task é uma tarefa, para gerar uma lista</a:t>
            </a:r>
          </a:p>
          <a:p>
            <a:r>
              <a:rPr lang="pt-BR" dirty="0" err="1"/>
              <a:t>GetAllAsync</a:t>
            </a:r>
            <a:r>
              <a:rPr lang="pt-BR" dirty="0"/>
              <a:t>()</a:t>
            </a:r>
          </a:p>
          <a:p>
            <a:r>
              <a:rPr lang="pt-BR" dirty="0"/>
              <a:t>O </a:t>
            </a:r>
            <a:r>
              <a:rPr lang="pt-BR" dirty="0" err="1"/>
              <a:t>async</a:t>
            </a:r>
            <a:r>
              <a:rPr lang="pt-BR" dirty="0"/>
              <a:t> é para rodar diversas tarefas assíncronas, isso faz com que varias tarefas sejam executadas ao mesmo tempo para não travar o fluxo de </a:t>
            </a:r>
            <a:r>
              <a:rPr lang="pt-BR" dirty="0" err="1"/>
              <a:t>codigo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D5B683D-2292-34D4-83EB-645F98739073}"/>
              </a:ext>
            </a:extLst>
          </p:cNvPr>
          <p:cNvSpPr txBox="1"/>
          <p:nvPr/>
        </p:nvSpPr>
        <p:spPr>
          <a:xfrm>
            <a:off x="6711696" y="4654296"/>
            <a:ext cx="3767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Todas interfaces se baseiam nessa assinatura de </a:t>
            </a:r>
            <a:r>
              <a:rPr lang="pt-BR" dirty="0" err="1">
                <a:solidFill>
                  <a:srgbClr val="FF0000"/>
                </a:solidFill>
              </a:rPr>
              <a:t>crud</a:t>
            </a:r>
            <a:r>
              <a:rPr lang="pt-BR" dirty="0">
                <a:solidFill>
                  <a:srgbClr val="FF0000"/>
                </a:solidFill>
              </a:rPr>
              <a:t>, com exceção do usuário que tem o método de ativar inativar</a:t>
            </a:r>
          </a:p>
          <a:p>
            <a:r>
              <a:rPr lang="pt-BR" dirty="0">
                <a:solidFill>
                  <a:srgbClr val="FF0000"/>
                </a:solidFill>
              </a:rPr>
              <a:t>E filme que pode ter a lista para filtrar</a:t>
            </a:r>
          </a:p>
        </p:txBody>
      </p:sp>
    </p:spTree>
    <p:extLst>
      <p:ext uri="{BB962C8B-B14F-4D97-AF65-F5344CB8AC3E}">
        <p14:creationId xmlns:p14="http://schemas.microsoft.com/office/powerpoint/2010/main" val="3915567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E44F6-1E30-F5CF-05D6-6AD089FC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IUsuarioRepository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AD8E581-7679-2E2D-5757-149222388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5289" y="2103966"/>
            <a:ext cx="6068272" cy="380100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34906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F01C5-CA19-A27F-154B-B30ABA4EA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Repositories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CB53F45-AB32-4CD2-B4D1-8F5E28A5A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691322"/>
            <a:ext cx="4387675" cy="258540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114E24C-B8A4-289D-E478-647080222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984" y="3249199"/>
            <a:ext cx="4482138" cy="311034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71331E6-4E5C-AA8A-6DE9-FBBF8AC85ED8}"/>
              </a:ext>
            </a:extLst>
          </p:cNvPr>
          <p:cNvSpPr txBox="1"/>
          <p:nvPr/>
        </p:nvSpPr>
        <p:spPr>
          <a:xfrm>
            <a:off x="5934456" y="1563624"/>
            <a:ext cx="4480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Cada interface precisa ter sua classe base, que no caso são os repositor.</a:t>
            </a:r>
          </a:p>
          <a:p>
            <a:r>
              <a:rPr lang="pt-BR" dirty="0"/>
              <a:t>Esses contém o mesmo nome, porém sem o “I” no começo.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7B80463-2754-2821-525C-78A9E1062476}"/>
              </a:ext>
            </a:extLst>
          </p:cNvPr>
          <p:cNvSpPr txBox="1"/>
          <p:nvPr/>
        </p:nvSpPr>
        <p:spPr>
          <a:xfrm>
            <a:off x="1328206" y="4566513"/>
            <a:ext cx="4480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São eles que vão herdar as regras da interface, assim que forem implementados</a:t>
            </a:r>
          </a:p>
        </p:txBody>
      </p:sp>
    </p:spTree>
    <p:extLst>
      <p:ext uri="{BB962C8B-B14F-4D97-AF65-F5344CB8AC3E}">
        <p14:creationId xmlns:p14="http://schemas.microsoft.com/office/powerpoint/2010/main" val="85506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6436F-C3D1-3FA7-46D0-9FB4F5D35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ClassificacaoRepository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2EDA9FF-71C1-A454-911A-F1B0C64BD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3" y="1647576"/>
            <a:ext cx="3877056" cy="116373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5B9D0F2-A861-2E66-A9E9-C32918514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157406"/>
            <a:ext cx="3877056" cy="316106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18D23F4-A327-47DC-12D2-536C64107DB3}"/>
              </a:ext>
            </a:extLst>
          </p:cNvPr>
          <p:cNvSpPr txBox="1"/>
          <p:nvPr/>
        </p:nvSpPr>
        <p:spPr>
          <a:xfrm>
            <a:off x="5221224" y="1965960"/>
            <a:ext cx="335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herdamos da interface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B5329ED-D2E4-61C6-F16C-912F7898CCC5}"/>
              </a:ext>
            </a:extLst>
          </p:cNvPr>
          <p:cNvSpPr txBox="1"/>
          <p:nvPr/>
        </p:nvSpPr>
        <p:spPr>
          <a:xfrm>
            <a:off x="5375150" y="3429000"/>
            <a:ext cx="335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Implementamos</a:t>
            </a:r>
          </a:p>
        </p:txBody>
      </p:sp>
    </p:spTree>
    <p:extLst>
      <p:ext uri="{BB962C8B-B14F-4D97-AF65-F5344CB8AC3E}">
        <p14:creationId xmlns:p14="http://schemas.microsoft.com/office/powerpoint/2010/main" val="2323368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CD5CA-2C16-3619-6F00-A4617B57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7EBA020-38C8-5610-6555-2124FE61B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883664"/>
            <a:ext cx="6637894" cy="435133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9F692C6-0CD5-9F2B-5877-EE4C064B56E9}"/>
              </a:ext>
            </a:extLst>
          </p:cNvPr>
          <p:cNvSpPr txBox="1"/>
          <p:nvPr/>
        </p:nvSpPr>
        <p:spPr>
          <a:xfrm>
            <a:off x="7717536" y="4389120"/>
            <a:ext cx="2889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rgbClr val="FF0000"/>
                </a:solidFill>
              </a:rPr>
              <a:t>Await</a:t>
            </a:r>
            <a:r>
              <a:rPr lang="pt-BR" sz="1400" dirty="0">
                <a:solidFill>
                  <a:srgbClr val="FF0000"/>
                </a:solidFill>
              </a:rPr>
              <a:t>: deixa a tarefa esperando para ser executada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7CA72A-0134-9321-7CF3-55986A4C0773}"/>
              </a:ext>
            </a:extLst>
          </p:cNvPr>
          <p:cNvSpPr txBox="1"/>
          <p:nvPr/>
        </p:nvSpPr>
        <p:spPr>
          <a:xfrm>
            <a:off x="7495032" y="3488795"/>
            <a:ext cx="2889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Construtor - Injeção de dependência do contexto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2B9180F-7D20-5C21-AE4B-4847DFA955E9}"/>
              </a:ext>
            </a:extLst>
          </p:cNvPr>
          <p:cNvSpPr txBox="1"/>
          <p:nvPr/>
        </p:nvSpPr>
        <p:spPr>
          <a:xfrm>
            <a:off x="7345680" y="3038633"/>
            <a:ext cx="2889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Campo de apoio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BC55D0B-F37D-8CD5-20B9-2497D178B122}"/>
              </a:ext>
            </a:extLst>
          </p:cNvPr>
          <p:cNvSpPr txBox="1"/>
          <p:nvPr/>
        </p:nvSpPr>
        <p:spPr>
          <a:xfrm>
            <a:off x="5596128" y="2044875"/>
            <a:ext cx="2889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rgbClr val="FF0000"/>
                </a:solidFill>
              </a:rPr>
              <a:t>Using</a:t>
            </a:r>
            <a:r>
              <a:rPr lang="pt-BR" sz="1400" dirty="0">
                <a:solidFill>
                  <a:srgbClr val="FF0000"/>
                </a:solidFill>
              </a:rPr>
              <a:t> necessários, serão solicitados pelo código</a:t>
            </a:r>
          </a:p>
        </p:txBody>
      </p:sp>
    </p:spTree>
    <p:extLst>
      <p:ext uri="{BB962C8B-B14F-4D97-AF65-F5344CB8AC3E}">
        <p14:creationId xmlns:p14="http://schemas.microsoft.com/office/powerpoint/2010/main" val="569230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74C9D-DCA9-1623-8EF1-5C28A235C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 err="1"/>
              <a:t>Async</a:t>
            </a:r>
            <a:r>
              <a:rPr lang="pt-BR" sz="5400" dirty="0"/>
              <a:t> e </a:t>
            </a:r>
            <a:r>
              <a:rPr lang="pt-BR" sz="5400" dirty="0" err="1"/>
              <a:t>await</a:t>
            </a:r>
            <a:r>
              <a:rPr lang="pt-BR" sz="5400" dirty="0"/>
              <a:t>:</a:t>
            </a:r>
            <a:br>
              <a:rPr lang="pt-BR" sz="5400" dirty="0"/>
            </a:br>
            <a:r>
              <a:rPr lang="pt-BR" sz="2400" dirty="0">
                <a:solidFill>
                  <a:srgbClr val="FF0000"/>
                </a:solidFill>
              </a:rPr>
              <a:t>Quando usamos um método </a:t>
            </a:r>
            <a:r>
              <a:rPr lang="pt-BR" sz="2400" dirty="0" err="1">
                <a:solidFill>
                  <a:srgbClr val="FF0000"/>
                </a:solidFill>
              </a:rPr>
              <a:t>await</a:t>
            </a:r>
            <a:r>
              <a:rPr lang="pt-BR" sz="2400" dirty="0">
                <a:solidFill>
                  <a:srgbClr val="FF0000"/>
                </a:solidFill>
              </a:rPr>
              <a:t>, a função precisa ser assíncrona</a:t>
            </a:r>
            <a:endParaRPr lang="pt-BR" sz="6600" dirty="0">
              <a:solidFill>
                <a:srgbClr val="FF0000"/>
              </a:solidFill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5E565E8-EF30-CA9C-36C7-D33E8038C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8026" y="2932757"/>
            <a:ext cx="6982799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14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E2FFB-1770-28D3-8FB6-7E5E7840D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4B476A5-AA2C-68D6-5B5B-AB2581A68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920240"/>
            <a:ext cx="5062831" cy="435133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F87F30F-D426-14EA-5EEC-997B3C049901}"/>
              </a:ext>
            </a:extLst>
          </p:cNvPr>
          <p:cNvSpPr txBox="1"/>
          <p:nvPr/>
        </p:nvSpPr>
        <p:spPr>
          <a:xfrm>
            <a:off x="6510528" y="1920240"/>
            <a:ext cx="3767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Criando a parte de filme, CRUD </a:t>
            </a:r>
          </a:p>
          <a:p>
            <a:r>
              <a:rPr lang="pt-BR" dirty="0"/>
              <a:t>Passo a passo com cada função</a:t>
            </a:r>
          </a:p>
        </p:txBody>
      </p:sp>
    </p:spTree>
    <p:extLst>
      <p:ext uri="{BB962C8B-B14F-4D97-AF65-F5344CB8AC3E}">
        <p14:creationId xmlns:p14="http://schemas.microsoft.com/office/powerpoint/2010/main" val="1200594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E4D62-B52A-A36F-5DE4-A300F9A1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125859B-B21E-C227-5493-61F92DF5E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4" y="1881067"/>
            <a:ext cx="7200124" cy="355770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62DF047-F365-6DE1-759F-206E78ED44FA}"/>
              </a:ext>
            </a:extLst>
          </p:cNvPr>
          <p:cNvSpPr txBox="1"/>
          <p:nvPr/>
        </p:nvSpPr>
        <p:spPr>
          <a:xfrm>
            <a:off x="8462188" y="1881067"/>
            <a:ext cx="272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Criando o restos da funções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CE1F936-9529-C798-38A8-B7946E986F8E}"/>
              </a:ext>
            </a:extLst>
          </p:cNvPr>
          <p:cNvSpPr txBox="1"/>
          <p:nvPr/>
        </p:nvSpPr>
        <p:spPr>
          <a:xfrm>
            <a:off x="8462188" y="4330603"/>
            <a:ext cx="2724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Estudar cada função</a:t>
            </a:r>
          </a:p>
          <a:p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O que faz</a:t>
            </a:r>
          </a:p>
          <a:p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pra que faz</a:t>
            </a:r>
          </a:p>
          <a:p>
            <a:r>
              <a:rPr lang="pt-BR" dirty="0">
                <a:solidFill>
                  <a:srgbClr val="FF0000"/>
                </a:solidFill>
                <a:highlight>
                  <a:srgbClr val="FFFF00"/>
                </a:highlight>
              </a:rPr>
              <a:t>como faz</a:t>
            </a:r>
          </a:p>
        </p:txBody>
      </p:sp>
    </p:spTree>
    <p:extLst>
      <p:ext uri="{BB962C8B-B14F-4D97-AF65-F5344CB8AC3E}">
        <p14:creationId xmlns:p14="http://schemas.microsoft.com/office/powerpoint/2010/main" val="33664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1E3E9-C827-7EAB-289B-C2813C04A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994AD6B-0A76-C3ED-1FC5-A5341D34B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Projeto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CA92CBE5-3AF3-3D2C-67BD-FEE227FE4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853900"/>
            <a:ext cx="8594725" cy="8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16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5845C-0D9D-2B64-E4D5-12805FD32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Repository</a:t>
            </a:r>
            <a:r>
              <a:rPr lang="pt-BR" dirty="0"/>
              <a:t> </a:t>
            </a:r>
            <a:r>
              <a:rPr lang="pt-BR" dirty="0" err="1"/>
              <a:t>Usuario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89FF46-2D73-45A9-56C0-44BB2AF97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26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27921-1273-6DC3-E1D0-90D3C3ADE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981FF77-6F02-D3B7-19BC-777FC3D99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633751"/>
            <a:ext cx="9692640" cy="1458567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r>
              <a:rPr lang="pt-BR" dirty="0"/>
              <a:t>Criar Estrutura </a:t>
            </a:r>
            <a:br>
              <a:rPr lang="pt-BR" dirty="0"/>
            </a:br>
            <a:r>
              <a:rPr lang="pt-BR" sz="2200" dirty="0"/>
              <a:t>Gerenciador de soluções (Ctrl + Shift + E)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FE735D-88C6-D488-349D-9DCC2B0E3F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Template</a:t>
            </a:r>
            <a:endParaRPr lang="pt-BR" dirty="0"/>
          </a:p>
        </p:txBody>
      </p:sp>
      <p:sp>
        <p:nvSpPr>
          <p:cNvPr id="19" name="Espaço Reservado para Conteúdo 18">
            <a:extLst>
              <a:ext uri="{FF2B5EF4-FFF2-40B4-BE49-F238E27FC236}">
                <a16:creationId xmlns:a16="http://schemas.microsoft.com/office/drawing/2014/main" id="{27759E4D-17E9-BB7F-8E8E-5FD70A1827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Atualizado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0070602-5C54-FE29-B567-196DAA76138D}"/>
              </a:ext>
            </a:extLst>
          </p:cNvPr>
          <p:cNvGrpSpPr/>
          <p:nvPr/>
        </p:nvGrpSpPr>
        <p:grpSpPr>
          <a:xfrm>
            <a:off x="1330401" y="2442282"/>
            <a:ext cx="3267531" cy="2781300"/>
            <a:chOff x="1178268" y="2132508"/>
            <a:chExt cx="3267531" cy="2781300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33B574CF-B4F8-B0A8-3999-25C1D5342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43962"/>
            <a:stretch>
              <a:fillRect/>
            </a:stretch>
          </p:blipFill>
          <p:spPr>
            <a:xfrm>
              <a:off x="1178268" y="2132508"/>
              <a:ext cx="3267531" cy="2781300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7B4BE810-C027-BB42-3EB1-84F1404E775E}"/>
                </a:ext>
              </a:extLst>
            </p:cNvPr>
            <p:cNvSpPr txBox="1"/>
            <p:nvPr/>
          </p:nvSpPr>
          <p:spPr>
            <a:xfrm>
              <a:off x="2334768" y="3290500"/>
              <a:ext cx="67360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projeto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2BA048E3-B8DD-878E-9FC9-7C2E103F192F}"/>
                </a:ext>
              </a:extLst>
            </p:cNvPr>
            <p:cNvSpPr txBox="1"/>
            <p:nvPr/>
          </p:nvSpPr>
          <p:spPr>
            <a:xfrm>
              <a:off x="3380232" y="3013501"/>
              <a:ext cx="8900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solução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0DE6FDCB-6CCC-1DED-7BB0-C69D0717F5F7}"/>
              </a:ext>
            </a:extLst>
          </p:cNvPr>
          <p:cNvGrpSpPr/>
          <p:nvPr/>
        </p:nvGrpSpPr>
        <p:grpSpPr>
          <a:xfrm>
            <a:off x="6126480" y="2354698"/>
            <a:ext cx="3315163" cy="3705742"/>
            <a:chOff x="5352818" y="2428875"/>
            <a:chExt cx="3315163" cy="3705742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A0483549-A23A-94A5-9641-9D39F1AAC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2818" y="2428875"/>
              <a:ext cx="3315163" cy="3705742"/>
            </a:xfrm>
            <a:prstGeom prst="rect">
              <a:avLst/>
            </a:prstGeom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FD12C7CD-EC8C-47C7-5179-434ED0ADB09A}"/>
                </a:ext>
              </a:extLst>
            </p:cNvPr>
            <p:cNvSpPr txBox="1"/>
            <p:nvPr/>
          </p:nvSpPr>
          <p:spPr>
            <a:xfrm>
              <a:off x="6351632" y="3649934"/>
              <a:ext cx="8900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criado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377A1FBD-FDFE-06F3-7700-E0B69974B6A7}"/>
                </a:ext>
              </a:extLst>
            </p:cNvPr>
            <p:cNvSpPr txBox="1"/>
            <p:nvPr/>
          </p:nvSpPr>
          <p:spPr>
            <a:xfrm>
              <a:off x="6208203" y="4570495"/>
              <a:ext cx="8900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criado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7866DD90-1997-C499-32D7-4942DB7EAEB5}"/>
                </a:ext>
              </a:extLst>
            </p:cNvPr>
            <p:cNvSpPr txBox="1"/>
            <p:nvPr/>
          </p:nvSpPr>
          <p:spPr>
            <a:xfrm>
              <a:off x="6463275" y="4738364"/>
              <a:ext cx="8900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criado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6DD2978D-5045-5208-0A0F-511356F95231}"/>
                </a:ext>
              </a:extLst>
            </p:cNvPr>
            <p:cNvSpPr txBox="1"/>
            <p:nvPr/>
          </p:nvSpPr>
          <p:spPr>
            <a:xfrm>
              <a:off x="6561194" y="5268621"/>
              <a:ext cx="8900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criado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5D2B93BF-2272-61B6-B217-B08EF482A843}"/>
                </a:ext>
              </a:extLst>
            </p:cNvPr>
            <p:cNvSpPr txBox="1"/>
            <p:nvPr/>
          </p:nvSpPr>
          <p:spPr>
            <a:xfrm>
              <a:off x="6580232" y="5075557"/>
              <a:ext cx="8900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criado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447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A8258-3451-7A8A-460C-BCF02131F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17AAEBF-F76F-FCBB-81E9-34F311E2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r>
              <a:rPr lang="pt-BR" dirty="0"/>
              <a:t>Definição dos espaços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519681-959E-5411-7C55-ECEE130A0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Template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C028D79-12BA-F74C-B63E-F927577185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3962"/>
          <a:stretch>
            <a:fillRect/>
          </a:stretch>
        </p:blipFill>
        <p:spPr>
          <a:xfrm>
            <a:off x="1330401" y="2442282"/>
            <a:ext cx="3267531" cy="2781300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F999E2C7-9E12-EAF0-C407-5E7FAAF50438}"/>
              </a:ext>
            </a:extLst>
          </p:cNvPr>
          <p:cNvGrpSpPr/>
          <p:nvPr/>
        </p:nvGrpSpPr>
        <p:grpSpPr>
          <a:xfrm>
            <a:off x="2600324" y="4013993"/>
            <a:ext cx="8708188" cy="276999"/>
            <a:chOff x="2693237" y="3987284"/>
            <a:chExt cx="8708188" cy="276999"/>
          </a:xfrm>
        </p:grpSpPr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237C6CAD-B83F-182B-4B0D-07E6E297657A}"/>
                </a:ext>
              </a:extLst>
            </p:cNvPr>
            <p:cNvCxnSpPr>
              <a:cxnSpLocks/>
            </p:cNvCxnSpPr>
            <p:nvPr/>
          </p:nvCxnSpPr>
          <p:spPr>
            <a:xfrm>
              <a:off x="2693237" y="4125784"/>
              <a:ext cx="258361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47E4A13-F0A1-76E2-5925-A4DFB05FBA33}"/>
                </a:ext>
              </a:extLst>
            </p:cNvPr>
            <p:cNvSpPr txBox="1"/>
            <p:nvPr/>
          </p:nvSpPr>
          <p:spPr>
            <a:xfrm>
              <a:off x="5276851" y="3987284"/>
              <a:ext cx="61245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Contém arquivos estáticos </a:t>
              </a:r>
              <a:r>
                <a:rPr lang="pt-BR" sz="1200" dirty="0" err="1"/>
                <a:t>Lib</a:t>
              </a:r>
              <a:r>
                <a:rPr lang="pt-BR" sz="1200" dirty="0"/>
                <a:t>, </a:t>
              </a:r>
              <a:r>
                <a:rPr lang="pt-BR" sz="1200" dirty="0" err="1"/>
                <a:t>Bootstrap</a:t>
              </a:r>
              <a:r>
                <a:rPr lang="pt-BR" sz="1200" dirty="0"/>
                <a:t> (Front do projeto)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C83DF4ED-9BA9-8357-3006-66758DBCC9B3}"/>
              </a:ext>
            </a:extLst>
          </p:cNvPr>
          <p:cNvGrpSpPr/>
          <p:nvPr/>
        </p:nvGrpSpPr>
        <p:grpSpPr>
          <a:xfrm>
            <a:off x="2600324" y="4217709"/>
            <a:ext cx="8708188" cy="261610"/>
            <a:chOff x="2693237" y="3987284"/>
            <a:chExt cx="8708188" cy="261610"/>
          </a:xfrm>
        </p:grpSpPr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42E6976D-960A-2E67-ECDF-555A91B7B9AF}"/>
                </a:ext>
              </a:extLst>
            </p:cNvPr>
            <p:cNvCxnSpPr>
              <a:cxnSpLocks/>
            </p:cNvCxnSpPr>
            <p:nvPr/>
          </p:nvCxnSpPr>
          <p:spPr>
            <a:xfrm>
              <a:off x="2693237" y="4124439"/>
              <a:ext cx="2577263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0A6DC36F-00AD-2D81-E049-B2F9BD7D66EA}"/>
                </a:ext>
              </a:extLst>
            </p:cNvPr>
            <p:cNvSpPr txBox="1"/>
            <p:nvPr/>
          </p:nvSpPr>
          <p:spPr>
            <a:xfrm>
              <a:off x="5276850" y="3987284"/>
              <a:ext cx="61245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Responsável pelo código de acesso aos dados e toda lógica de persistência na base de dados</a:t>
              </a: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40E22C4-2071-5C5E-F792-09EA2AC04AB1}"/>
              </a:ext>
            </a:extLst>
          </p:cNvPr>
          <p:cNvGrpSpPr/>
          <p:nvPr/>
        </p:nvGrpSpPr>
        <p:grpSpPr>
          <a:xfrm>
            <a:off x="2419350" y="4390562"/>
            <a:ext cx="8889162" cy="276999"/>
            <a:chOff x="2595651" y="3972044"/>
            <a:chExt cx="8889162" cy="276999"/>
          </a:xfrm>
        </p:grpSpPr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911180B0-89D7-28A0-04B8-E72D182FDE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5651" y="4109909"/>
              <a:ext cx="2764586" cy="208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F638CD47-B7E4-C3DC-04B3-0E7361169C96}"/>
                </a:ext>
              </a:extLst>
            </p:cNvPr>
            <p:cNvSpPr txBox="1"/>
            <p:nvPr/>
          </p:nvSpPr>
          <p:spPr>
            <a:xfrm>
              <a:off x="5360237" y="3972044"/>
              <a:ext cx="6124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Responsável pelo nossos modelos de domínio do negócio (entidades/tabelas)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13780770-4796-9F56-284F-E6C7773EED5D}"/>
              </a:ext>
            </a:extLst>
          </p:cNvPr>
          <p:cNvGrpSpPr/>
          <p:nvPr/>
        </p:nvGrpSpPr>
        <p:grpSpPr>
          <a:xfrm>
            <a:off x="2334768" y="4575271"/>
            <a:ext cx="8973744" cy="276999"/>
            <a:chOff x="2511069" y="3987284"/>
            <a:chExt cx="8973744" cy="276999"/>
          </a:xfrm>
        </p:grpSpPr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F4D03D0A-BED9-6687-4EAE-FCE2FED1F003}"/>
                </a:ext>
              </a:extLst>
            </p:cNvPr>
            <p:cNvCxnSpPr>
              <a:cxnSpLocks/>
            </p:cNvCxnSpPr>
            <p:nvPr/>
          </p:nvCxnSpPr>
          <p:spPr>
            <a:xfrm>
              <a:off x="2511069" y="4125784"/>
              <a:ext cx="284916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AA7C623C-4006-9F65-B398-56CFC04436CA}"/>
                </a:ext>
              </a:extLst>
            </p:cNvPr>
            <p:cNvSpPr txBox="1"/>
            <p:nvPr/>
          </p:nvSpPr>
          <p:spPr>
            <a:xfrm>
              <a:off x="5360237" y="3987284"/>
              <a:ext cx="6124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Responsável pela exibição dos dados para interação do usuário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DF4BD5F8-8DCA-C4F3-B13E-C61E3E153666}"/>
              </a:ext>
            </a:extLst>
          </p:cNvPr>
          <p:cNvGrpSpPr/>
          <p:nvPr/>
        </p:nvGrpSpPr>
        <p:grpSpPr>
          <a:xfrm>
            <a:off x="2849880" y="4765976"/>
            <a:ext cx="8458632" cy="230832"/>
            <a:chOff x="3026181" y="3987284"/>
            <a:chExt cx="8458632" cy="230832"/>
          </a:xfrm>
        </p:grpSpPr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9C9CF827-1114-2B74-2CD9-E34C9B04BDB2}"/>
                </a:ext>
              </a:extLst>
            </p:cNvPr>
            <p:cNvCxnSpPr>
              <a:cxnSpLocks/>
            </p:cNvCxnSpPr>
            <p:nvPr/>
          </p:nvCxnSpPr>
          <p:spPr>
            <a:xfrm>
              <a:off x="3026181" y="4125784"/>
              <a:ext cx="233405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16592142-CE08-4B43-F294-0653F891ED6F}"/>
                </a:ext>
              </a:extLst>
            </p:cNvPr>
            <p:cNvSpPr txBox="1"/>
            <p:nvPr/>
          </p:nvSpPr>
          <p:spPr>
            <a:xfrm>
              <a:off x="5360237" y="3987284"/>
              <a:ext cx="61245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Responsável pela </a:t>
              </a:r>
              <a:r>
                <a:rPr lang="pt-BR" sz="900" dirty="0" err="1"/>
                <a:t>string</a:t>
              </a:r>
              <a:r>
                <a:rPr lang="pt-BR" sz="900" dirty="0"/>
                <a:t> de conexão com a base de dados (um arquivo JSON) ambiente de desenvolvimento</a:t>
              </a: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AF565788-4FE1-3546-F344-DC6B447DD54F}"/>
              </a:ext>
            </a:extLst>
          </p:cNvPr>
          <p:cNvGrpSpPr/>
          <p:nvPr/>
        </p:nvGrpSpPr>
        <p:grpSpPr>
          <a:xfrm>
            <a:off x="2674620" y="4948277"/>
            <a:ext cx="8633892" cy="276999"/>
            <a:chOff x="2850921" y="3987284"/>
            <a:chExt cx="8633892" cy="276999"/>
          </a:xfrm>
        </p:grpSpPr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B6F1DD4A-5FEA-F06D-B05B-1D2E45BF8188}"/>
                </a:ext>
              </a:extLst>
            </p:cNvPr>
            <p:cNvCxnSpPr>
              <a:cxnSpLocks/>
            </p:cNvCxnSpPr>
            <p:nvPr/>
          </p:nvCxnSpPr>
          <p:spPr>
            <a:xfrm>
              <a:off x="2850921" y="4125783"/>
              <a:ext cx="2509316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434466F0-784F-6C94-8665-E242224751D4}"/>
                </a:ext>
              </a:extLst>
            </p:cNvPr>
            <p:cNvSpPr txBox="1"/>
            <p:nvPr/>
          </p:nvSpPr>
          <p:spPr>
            <a:xfrm>
              <a:off x="5360237" y="3987284"/>
              <a:ext cx="6124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Responsável pela configuração do projeto	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7372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16E58-A0CC-A2FC-FE43-3B5C5447B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E037123-9551-28D3-731D-A636273D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633751"/>
            <a:ext cx="9692640" cy="1458567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r>
              <a:rPr lang="pt-BR" dirty="0"/>
              <a:t>Criar Estrutura </a:t>
            </a:r>
            <a:br>
              <a:rPr lang="pt-BR" dirty="0"/>
            </a:br>
            <a:r>
              <a:rPr lang="pt-BR" sz="2200" dirty="0"/>
              <a:t>Gerenciador de soluções (Ctrl + Shift + E)</a:t>
            </a:r>
            <a:br>
              <a:rPr lang="pt-BR" dirty="0"/>
            </a:br>
            <a:endParaRPr lang="pt-BR" dirty="0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F63F7AA8-DF94-2D09-3B6D-C730AE61F4A8}"/>
              </a:ext>
            </a:extLst>
          </p:cNvPr>
          <p:cNvGrpSpPr/>
          <p:nvPr/>
        </p:nvGrpSpPr>
        <p:grpSpPr>
          <a:xfrm>
            <a:off x="1261872" y="2613778"/>
            <a:ext cx="3315163" cy="3705742"/>
            <a:chOff x="5352818" y="2428875"/>
            <a:chExt cx="3315163" cy="3705742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6355F0C7-E93B-F2ED-DB83-DC3D9285F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52818" y="2428875"/>
              <a:ext cx="3315163" cy="3705742"/>
            </a:xfrm>
            <a:prstGeom prst="rect">
              <a:avLst/>
            </a:prstGeom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2382C911-3770-1033-995D-0A4FB3AC1F6B}"/>
                </a:ext>
              </a:extLst>
            </p:cNvPr>
            <p:cNvSpPr txBox="1"/>
            <p:nvPr/>
          </p:nvSpPr>
          <p:spPr>
            <a:xfrm>
              <a:off x="6351632" y="3649934"/>
              <a:ext cx="8900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criado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C02C2D3-4F47-C10D-71EF-2127790DE032}"/>
                </a:ext>
              </a:extLst>
            </p:cNvPr>
            <p:cNvSpPr txBox="1"/>
            <p:nvPr/>
          </p:nvSpPr>
          <p:spPr>
            <a:xfrm>
              <a:off x="6208203" y="4570495"/>
              <a:ext cx="8900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criado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F92FF9D7-104A-DE6E-C2C9-0BF77505AD5C}"/>
                </a:ext>
              </a:extLst>
            </p:cNvPr>
            <p:cNvSpPr txBox="1"/>
            <p:nvPr/>
          </p:nvSpPr>
          <p:spPr>
            <a:xfrm>
              <a:off x="6463275" y="4738364"/>
              <a:ext cx="8900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criado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F072D4D9-9E9A-7DB2-6516-F2C7A1280851}"/>
                </a:ext>
              </a:extLst>
            </p:cNvPr>
            <p:cNvSpPr txBox="1"/>
            <p:nvPr/>
          </p:nvSpPr>
          <p:spPr>
            <a:xfrm>
              <a:off x="6561194" y="5268621"/>
              <a:ext cx="8900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criado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265B231B-CA0C-665E-05BA-1424F23E096B}"/>
                </a:ext>
              </a:extLst>
            </p:cNvPr>
            <p:cNvSpPr txBox="1"/>
            <p:nvPr/>
          </p:nvSpPr>
          <p:spPr>
            <a:xfrm>
              <a:off x="6580232" y="5075557"/>
              <a:ext cx="8900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criado</a:t>
              </a:r>
            </a:p>
          </p:txBody>
        </p:sp>
      </p:grp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43BCC3A-4230-952F-A1AB-00F6FB3C59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Atualizado</a:t>
            </a:r>
          </a:p>
          <a:p>
            <a:endParaRPr 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D2837475-9DC2-0E6B-A501-6F6D54887ACA}"/>
              </a:ext>
            </a:extLst>
          </p:cNvPr>
          <p:cNvGrpSpPr/>
          <p:nvPr/>
        </p:nvGrpSpPr>
        <p:grpSpPr>
          <a:xfrm>
            <a:off x="2817337" y="3850077"/>
            <a:ext cx="8708188" cy="276999"/>
            <a:chOff x="2693237" y="3987284"/>
            <a:chExt cx="8708188" cy="276999"/>
          </a:xfrm>
        </p:grpSpPr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D1EE7A08-448A-8C0A-DCC0-9085120D1AAE}"/>
                </a:ext>
              </a:extLst>
            </p:cNvPr>
            <p:cNvCxnSpPr>
              <a:cxnSpLocks/>
            </p:cNvCxnSpPr>
            <p:nvPr/>
          </p:nvCxnSpPr>
          <p:spPr>
            <a:xfrm>
              <a:off x="2693237" y="4125784"/>
              <a:ext cx="258361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9B70618B-5487-020A-707B-7499EA20A774}"/>
                </a:ext>
              </a:extLst>
            </p:cNvPr>
            <p:cNvSpPr txBox="1"/>
            <p:nvPr/>
          </p:nvSpPr>
          <p:spPr>
            <a:xfrm>
              <a:off x="5276851" y="3987284"/>
              <a:ext cx="61245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Contém imagens que tem sua URL cadastradas na base de dados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B1E827FC-62C1-3A6A-B25B-E817E29A31B5}"/>
              </a:ext>
            </a:extLst>
          </p:cNvPr>
          <p:cNvGrpSpPr/>
          <p:nvPr/>
        </p:nvGrpSpPr>
        <p:grpSpPr>
          <a:xfrm>
            <a:off x="2705694" y="4770638"/>
            <a:ext cx="8819831" cy="261610"/>
            <a:chOff x="2581594" y="3987284"/>
            <a:chExt cx="8819831" cy="261610"/>
          </a:xfrm>
        </p:grpSpPr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CA9A9366-112F-D4AD-A448-CA9C1761C0A6}"/>
                </a:ext>
              </a:extLst>
            </p:cNvPr>
            <p:cNvCxnSpPr>
              <a:cxnSpLocks/>
            </p:cNvCxnSpPr>
            <p:nvPr/>
          </p:nvCxnSpPr>
          <p:spPr>
            <a:xfrm>
              <a:off x="2581594" y="4125784"/>
              <a:ext cx="2695257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971A2CF5-46FC-9D46-3AC2-8620B67633C8}"/>
                </a:ext>
              </a:extLst>
            </p:cNvPr>
            <p:cNvSpPr txBox="1"/>
            <p:nvPr/>
          </p:nvSpPr>
          <p:spPr>
            <a:xfrm>
              <a:off x="5276851" y="3987284"/>
              <a:ext cx="61245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Contém nosso arquivo de contexto, responsável por gerar estruturas de tabelas (</a:t>
              </a:r>
              <a:r>
                <a:rPr lang="pt-BR" sz="1100" dirty="0" err="1"/>
                <a:t>DbSet</a:t>
              </a:r>
              <a:r>
                <a:rPr lang="pt-BR" sz="1100" dirty="0"/>
                <a:t>)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00803DC3-B717-D5C2-19C3-D107598954F5}"/>
              </a:ext>
            </a:extLst>
          </p:cNvPr>
          <p:cNvGrpSpPr/>
          <p:nvPr/>
        </p:nvGrpSpPr>
        <p:grpSpPr>
          <a:xfrm>
            <a:off x="2934294" y="4947427"/>
            <a:ext cx="8574362" cy="430887"/>
            <a:chOff x="2827063" y="3987284"/>
            <a:chExt cx="8574362" cy="430887"/>
          </a:xfrm>
        </p:grpSpPr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44F78B0F-3EF7-B896-78AB-036EC94FF617}"/>
                </a:ext>
              </a:extLst>
            </p:cNvPr>
            <p:cNvCxnSpPr>
              <a:cxnSpLocks/>
            </p:cNvCxnSpPr>
            <p:nvPr/>
          </p:nvCxnSpPr>
          <p:spPr>
            <a:xfrm>
              <a:off x="2827063" y="4125784"/>
              <a:ext cx="244978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BE6F2CD-7958-DC4B-18BD-70E42CF58026}"/>
                </a:ext>
              </a:extLst>
            </p:cNvPr>
            <p:cNvSpPr txBox="1"/>
            <p:nvPr/>
          </p:nvSpPr>
          <p:spPr>
            <a:xfrm>
              <a:off x="5276851" y="3987284"/>
              <a:ext cx="61245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Contém nossos arquivos de interfaces, responsáveis por gerar contratos e implementações aos nossos </a:t>
              </a:r>
              <a:r>
                <a:rPr lang="pt-BR" sz="1100" dirty="0" err="1"/>
                <a:t>repositories</a:t>
              </a:r>
              <a:r>
                <a:rPr lang="pt-BR" sz="1100" dirty="0"/>
                <a:t> (classe base) (cria as regras aqui e depois implementa no </a:t>
              </a:r>
              <a:r>
                <a:rPr lang="pt-BR" sz="1100" dirty="0" err="1"/>
                <a:t>repositorio</a:t>
              </a:r>
              <a:r>
                <a:rPr lang="pt-BR" sz="1100" dirty="0"/>
                <a:t>)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F25F1896-2848-6C46-1640-EFCD2D58E5CA}"/>
              </a:ext>
            </a:extLst>
          </p:cNvPr>
          <p:cNvGrpSpPr/>
          <p:nvPr/>
        </p:nvGrpSpPr>
        <p:grpSpPr>
          <a:xfrm>
            <a:off x="3063240" y="5283219"/>
            <a:ext cx="8426378" cy="261610"/>
            <a:chOff x="2975047" y="3987284"/>
            <a:chExt cx="8426378" cy="261610"/>
          </a:xfrm>
        </p:grpSpPr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536AE62B-025F-0F0D-5616-39641A970525}"/>
                </a:ext>
              </a:extLst>
            </p:cNvPr>
            <p:cNvCxnSpPr>
              <a:cxnSpLocks/>
            </p:cNvCxnSpPr>
            <p:nvPr/>
          </p:nvCxnSpPr>
          <p:spPr>
            <a:xfrm>
              <a:off x="2975047" y="4125784"/>
              <a:ext cx="230180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3C5AFFBE-15A6-8024-F892-9B1D232D90AD}"/>
                </a:ext>
              </a:extLst>
            </p:cNvPr>
            <p:cNvSpPr txBox="1"/>
            <p:nvPr/>
          </p:nvSpPr>
          <p:spPr>
            <a:xfrm>
              <a:off x="5276851" y="3987284"/>
              <a:ext cx="61245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Contém nossas classes bases com implementações de nossas interfaces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ED59A902-4734-FCF9-E578-D13AF2CB2011}"/>
              </a:ext>
            </a:extLst>
          </p:cNvPr>
          <p:cNvGrpSpPr/>
          <p:nvPr/>
        </p:nvGrpSpPr>
        <p:grpSpPr>
          <a:xfrm>
            <a:off x="3063240" y="5485525"/>
            <a:ext cx="8426378" cy="430887"/>
            <a:chOff x="2975047" y="3987284"/>
            <a:chExt cx="8426378" cy="430887"/>
          </a:xfrm>
        </p:grpSpPr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22098CA1-F53B-8EE6-2533-78B1087C6C9B}"/>
                </a:ext>
              </a:extLst>
            </p:cNvPr>
            <p:cNvCxnSpPr>
              <a:cxnSpLocks/>
            </p:cNvCxnSpPr>
            <p:nvPr/>
          </p:nvCxnSpPr>
          <p:spPr>
            <a:xfrm>
              <a:off x="2975047" y="4125784"/>
              <a:ext cx="230180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91651B96-4DA3-9A65-85B0-C47EAC4DDFF0}"/>
                </a:ext>
              </a:extLst>
            </p:cNvPr>
            <p:cNvSpPr txBox="1"/>
            <p:nvPr/>
          </p:nvSpPr>
          <p:spPr>
            <a:xfrm>
              <a:off x="5276851" y="3987284"/>
              <a:ext cx="61245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Contém classes que irão atender a uma necessidade especifica de modelo para exibição. Modelo que adequamos para o usuário 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6362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C9F18-D001-7FB2-5BFB-B04B8B97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Pacotes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1248EE75-285C-D1FB-CD8E-1B7346D000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2938" y="1691322"/>
            <a:ext cx="6445320" cy="4869797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38960A-C029-930A-9B9E-8D9410136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88258" y="1691322"/>
            <a:ext cx="3518782" cy="4869797"/>
          </a:xfrm>
        </p:spPr>
        <p:txBody>
          <a:bodyPr/>
          <a:lstStyle/>
          <a:p>
            <a:r>
              <a:rPr lang="pt-BR" dirty="0"/>
              <a:t>Caminho para pesquisa e instalação de pacotes</a:t>
            </a:r>
          </a:p>
        </p:txBody>
      </p:sp>
    </p:spTree>
    <p:extLst>
      <p:ext uri="{BB962C8B-B14F-4D97-AF65-F5344CB8AC3E}">
        <p14:creationId xmlns:p14="http://schemas.microsoft.com/office/powerpoint/2010/main" val="314010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A070E-3D12-7688-6AD5-34186DAA9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7AA7A-B92C-CDAC-4D4A-828C6373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pacotes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8E1FE82A-41C4-FA30-BD67-B8D92D3210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0347" y="1588088"/>
            <a:ext cx="10560417" cy="3210701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ECEDC3D-A41E-E1D6-3B9B-C8B79898E154}"/>
              </a:ext>
            </a:extLst>
          </p:cNvPr>
          <p:cNvCxnSpPr>
            <a:cxnSpLocks/>
          </p:cNvCxnSpPr>
          <p:nvPr/>
        </p:nvCxnSpPr>
        <p:spPr>
          <a:xfrm flipH="1" flipV="1">
            <a:off x="2743200" y="2419350"/>
            <a:ext cx="896112" cy="2598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30DE950-3566-81D0-5F08-3A23115B1994}"/>
              </a:ext>
            </a:extLst>
          </p:cNvPr>
          <p:cNvCxnSpPr>
            <a:cxnSpLocks/>
          </p:cNvCxnSpPr>
          <p:nvPr/>
        </p:nvCxnSpPr>
        <p:spPr>
          <a:xfrm>
            <a:off x="6574536" y="3016884"/>
            <a:ext cx="1024128" cy="2260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BE2808B1-925E-D213-C046-4C7304AD76F4}"/>
              </a:ext>
            </a:extLst>
          </p:cNvPr>
          <p:cNvCxnSpPr>
            <a:cxnSpLocks/>
          </p:cNvCxnSpPr>
          <p:nvPr/>
        </p:nvCxnSpPr>
        <p:spPr>
          <a:xfrm>
            <a:off x="10094976" y="3615074"/>
            <a:ext cx="282702" cy="9194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DA626559-C22F-1E35-0E61-7CA45323A1ED}"/>
              </a:ext>
            </a:extLst>
          </p:cNvPr>
          <p:cNvCxnSpPr>
            <a:cxnSpLocks/>
          </p:cNvCxnSpPr>
          <p:nvPr/>
        </p:nvCxnSpPr>
        <p:spPr>
          <a:xfrm>
            <a:off x="6912864" y="4074795"/>
            <a:ext cx="1132709" cy="5354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C5CB7740-5CC6-7D5D-8B62-D9CF2C13C94D}"/>
              </a:ext>
            </a:extLst>
          </p:cNvPr>
          <p:cNvCxnSpPr>
            <a:cxnSpLocks/>
          </p:cNvCxnSpPr>
          <p:nvPr/>
        </p:nvCxnSpPr>
        <p:spPr>
          <a:xfrm flipH="1" flipV="1">
            <a:off x="2895600" y="2907338"/>
            <a:ext cx="1036320" cy="2952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86B2DA0-FA11-14B6-FCB7-1F1B369D67C0}"/>
              </a:ext>
            </a:extLst>
          </p:cNvPr>
          <p:cNvCxnSpPr>
            <a:cxnSpLocks/>
          </p:cNvCxnSpPr>
          <p:nvPr/>
        </p:nvCxnSpPr>
        <p:spPr>
          <a:xfrm flipH="1" flipV="1">
            <a:off x="1011936" y="2131107"/>
            <a:ext cx="896112" cy="2598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6FA5F8-B1B7-41CD-1C6E-9C5E6FBE2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0347" y="4798789"/>
            <a:ext cx="6660261" cy="1762330"/>
          </a:xfrm>
        </p:spPr>
        <p:txBody>
          <a:bodyPr>
            <a:normAutofit fontScale="77500" lnSpcReduction="20000"/>
          </a:bodyPr>
          <a:lstStyle/>
          <a:p>
            <a:r>
              <a:rPr lang="pt-BR" dirty="0" err="1"/>
              <a:t>Microsoft.aspnetcore.authentication.cookies</a:t>
            </a:r>
            <a:endParaRPr lang="pt-BR" dirty="0"/>
          </a:p>
          <a:p>
            <a:r>
              <a:rPr lang="pt-BR" dirty="0" err="1"/>
              <a:t>Microsoft.EntityFrameworkCore</a:t>
            </a:r>
            <a:endParaRPr lang="pt-BR" dirty="0"/>
          </a:p>
          <a:p>
            <a:r>
              <a:rPr lang="pt-BR" dirty="0" err="1"/>
              <a:t>Microsoft.EntityFrameworkCore.Design</a:t>
            </a:r>
            <a:endParaRPr lang="pt-BR" dirty="0"/>
          </a:p>
          <a:p>
            <a:r>
              <a:rPr lang="pt-BR" dirty="0" err="1"/>
              <a:t>Microsoft.EntityFrameworkCore.SQLServer</a:t>
            </a:r>
            <a:endParaRPr lang="pt-BR" dirty="0"/>
          </a:p>
          <a:p>
            <a:r>
              <a:rPr lang="pt-BR" dirty="0" err="1"/>
              <a:t>Microsoft.EntityFrameworkCore.Tools</a:t>
            </a:r>
            <a:endParaRPr lang="pt-BR" dirty="0"/>
          </a:p>
          <a:p>
            <a:endParaRPr lang="pt-BR" dirty="0"/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8BB39229-148C-A9B3-4E07-F7BAE7623212}"/>
              </a:ext>
            </a:extLst>
          </p:cNvPr>
          <p:cNvSpPr txBox="1">
            <a:spLocks/>
          </p:cNvSpPr>
          <p:nvPr/>
        </p:nvSpPr>
        <p:spPr>
          <a:xfrm>
            <a:off x="6536676" y="5088195"/>
            <a:ext cx="4514088" cy="1370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Fica na solução, então se eu levar para outra maquina os pacotes irão juntos</a:t>
            </a:r>
            <a:endParaRPr lang="pt-BR" sz="1050" dirty="0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4CB5BDF8-9CA2-E177-4598-EBF8ABD72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6706" y="1092551"/>
            <a:ext cx="3105583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17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8392F-A353-E0AE-1C8C-50378D020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AE568-CE81-78E2-B5B8-834559A4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pacotes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37B216-4054-3037-FFE7-8690253AE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80597" y="3756116"/>
            <a:ext cx="4227957" cy="1762330"/>
          </a:xfrm>
        </p:spPr>
        <p:txBody>
          <a:bodyPr>
            <a:normAutofit fontScale="77500" lnSpcReduction="20000"/>
          </a:bodyPr>
          <a:lstStyle/>
          <a:p>
            <a:r>
              <a:rPr lang="pt-BR" dirty="0" err="1"/>
              <a:t>Microsoft.aspnetcore.authentication.cookies</a:t>
            </a:r>
            <a:endParaRPr lang="pt-BR" dirty="0"/>
          </a:p>
          <a:p>
            <a:r>
              <a:rPr lang="pt-BR" dirty="0" err="1"/>
              <a:t>Microsoft.EntityFrameworkCore</a:t>
            </a:r>
            <a:endParaRPr lang="pt-BR" dirty="0"/>
          </a:p>
          <a:p>
            <a:r>
              <a:rPr lang="pt-BR" dirty="0" err="1"/>
              <a:t>Microsoft.EntityFrameworkCore.Design</a:t>
            </a:r>
            <a:endParaRPr lang="pt-BR" dirty="0"/>
          </a:p>
          <a:p>
            <a:r>
              <a:rPr lang="pt-BR" dirty="0" err="1"/>
              <a:t>Microsoft.EntityFrameworkCore.SQLServer</a:t>
            </a:r>
            <a:endParaRPr lang="pt-BR" dirty="0"/>
          </a:p>
          <a:p>
            <a:r>
              <a:rPr lang="pt-BR" dirty="0" err="1"/>
              <a:t>Microsoft.EntityFrameworkCore.Tools</a:t>
            </a:r>
            <a:endParaRPr lang="pt-BR" dirty="0"/>
          </a:p>
          <a:p>
            <a:endParaRPr lang="pt-BR" dirty="0"/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5C401C82-56C7-55D3-AFFB-B295BB944F9A}"/>
              </a:ext>
            </a:extLst>
          </p:cNvPr>
          <p:cNvSpPr txBox="1">
            <a:spLocks/>
          </p:cNvSpPr>
          <p:nvPr/>
        </p:nvSpPr>
        <p:spPr>
          <a:xfrm>
            <a:off x="4780597" y="2386042"/>
            <a:ext cx="4514088" cy="1370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Fica na solução, então se eu levar para outra maquina os pacotes irão juntos</a:t>
            </a:r>
            <a:endParaRPr lang="pt-BR" sz="1050" dirty="0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59F77C7E-87E7-10C5-2CA3-21E9A2433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992" y="2386042"/>
            <a:ext cx="2408351" cy="304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27701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457</TotalTime>
  <Words>937</Words>
  <Application>Microsoft Office PowerPoint</Application>
  <PresentationFormat>Widescreen</PresentationFormat>
  <Paragraphs>143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4" baseType="lpstr">
      <vt:lpstr>Arial</vt:lpstr>
      <vt:lpstr>Century Schoolbook</vt:lpstr>
      <vt:lpstr>Wingdings 2</vt:lpstr>
      <vt:lpstr>Exibir</vt:lpstr>
      <vt:lpstr>Projeto do ZeroFlow</vt:lpstr>
      <vt:lpstr>Criar Projeto</vt:lpstr>
      <vt:lpstr>Criar Projeto</vt:lpstr>
      <vt:lpstr>  Criar Estrutura  Gerenciador de soluções (Ctrl + Shift + E) </vt:lpstr>
      <vt:lpstr>  Definição dos espaços</vt:lpstr>
      <vt:lpstr>  Criar Estrutura  Gerenciador de soluções (Ctrl + Shift + E) </vt:lpstr>
      <vt:lpstr>Pacotes</vt:lpstr>
      <vt:lpstr>Instalando pacotes</vt:lpstr>
      <vt:lpstr>Instalando pacotes</vt:lpstr>
      <vt:lpstr>Modelos/ Models</vt:lpstr>
      <vt:lpstr>Modelos/ Models</vt:lpstr>
      <vt:lpstr>Modelos/ Models</vt:lpstr>
      <vt:lpstr>Apresentação do PowerPoint</vt:lpstr>
      <vt:lpstr>Data\DbContext (DbSets)</vt:lpstr>
      <vt:lpstr>appsettings.json</vt:lpstr>
      <vt:lpstr>Program.cs</vt:lpstr>
      <vt:lpstr>Migration inicial entities</vt:lpstr>
      <vt:lpstr>seedMigration</vt:lpstr>
      <vt:lpstr>extrutura</vt:lpstr>
      <vt:lpstr>Interfaces</vt:lpstr>
      <vt:lpstr>Criando interface</vt:lpstr>
      <vt:lpstr>IClassificacaoRepository</vt:lpstr>
      <vt:lpstr>IUsuarioRepository</vt:lpstr>
      <vt:lpstr>Repositories</vt:lpstr>
      <vt:lpstr>ClassificacaoRepository</vt:lpstr>
      <vt:lpstr>Apresentação do PowerPoint</vt:lpstr>
      <vt:lpstr>Async e await: Quando usamos um método await, a função precisa ser assíncrona</vt:lpstr>
      <vt:lpstr>Apresentação do PowerPoint</vt:lpstr>
      <vt:lpstr>Apresentação do PowerPoint</vt:lpstr>
      <vt:lpstr>Repository Usuario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FILIPE ALEXANDRE DA SILVA</dc:creator>
  <cp:lastModifiedBy>FILIPE ALEXANDRE DA SILVA</cp:lastModifiedBy>
  <cp:revision>7</cp:revision>
  <dcterms:created xsi:type="dcterms:W3CDTF">2025-08-04T23:23:55Z</dcterms:created>
  <dcterms:modified xsi:type="dcterms:W3CDTF">2025-08-09T01:16:53Z</dcterms:modified>
</cp:coreProperties>
</file>