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670550" cx="10080625"/>
  <p:notesSz cx="7559675" cy="106918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KI6SVEJUlbAspq9NaK+PRBZQ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C725A0-E653-470F-BD06-ABD8580528D4}">
  <a:tblStyle styleId="{C1C725A0-E653-470F-BD06-ABD8580528D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a138749c4_1_5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8a138749c4_1_56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9" name="Google Shape;339;g28a138749c4_1_5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a138749c4_1_6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8a138749c4_1_6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7" name="Google Shape;347;g28a138749c4_1_6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a138749c4_1_7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8a138749c4_1_70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5" name="Google Shape;355;g28a138749c4_1_7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2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a138749c4_1_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8a138749c4_1_6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0" name="Google Shape;270;g28a138749c4_1_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138749c4_1_1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8a138749c4_1_1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9" name="Google Shape;279;g28a138749c4_1_1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a138749c4_1_2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8a138749c4_1_20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g28a138749c4_1_2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a138749c4_1_2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8a138749c4_1_27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6" name="Google Shape;296;g28a138749c4_1_2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a138749c4_1_3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8a138749c4_1_34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4" name="Google Shape;304;g28a138749c4_1_3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a138749c4_1_4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8a138749c4_1_42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8" name="Google Shape;318;g28a138749c4_1_4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a138749c4_1_4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8a138749c4_1_49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6" name="Google Shape;326;g28a138749c4_1_4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8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5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5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" name="Google Shape;10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998177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5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5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5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5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5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5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5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5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5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5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5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5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" name="Google Shape;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6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7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5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5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5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58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58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8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58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5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5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59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59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5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5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0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60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6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6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6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61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6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6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6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 rot="5400000">
            <a:off x="6244431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 rot="5400000">
            <a:off x="1633537" y="-904875"/>
            <a:ext cx="4389438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 rot="5400000">
            <a:off x="3394075" y="-1563687"/>
            <a:ext cx="3287712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3"/>
          <p:cNvSpPr/>
          <p:nvPr>
            <p:ph idx="2" type="pic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2" type="body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2" type="body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3" type="body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4" type="body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503238" y="1327150"/>
            <a:ext cx="4457700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51133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7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7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7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172" name="Google Shape;17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10080625" cy="56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/>
        </p:nvSpPr>
        <p:spPr>
          <a:xfrm>
            <a:off x="503237" y="35782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pt-BR" sz="3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INTRODUÇÃO </a:t>
            </a: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AO BANCO DE DADOS</a:t>
            </a:r>
            <a:endParaRPr b="0" i="0" sz="3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41" name="Google Shape;341;g28a138749c4_1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8a138749c4_1_56"/>
          <p:cNvSpPr txBox="1"/>
          <p:nvPr/>
        </p:nvSpPr>
        <p:spPr>
          <a:xfrm>
            <a:off x="5715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LINGUAGEM SQL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8a138749c4_1_56"/>
          <p:cNvSpPr txBox="1"/>
          <p:nvPr/>
        </p:nvSpPr>
        <p:spPr>
          <a:xfrm>
            <a:off x="153675" y="1336275"/>
            <a:ext cx="9790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marR="5080" rtl="0" algn="just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linguagem SQL (Linguagem de Consulta Estruturada) é utilizada para acessar e manipular  um banco de dados.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que podemos fazer com SQL?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Podemos realizar consultas em um banco de dados;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Podemos inserir/excluir registros em um banco de dados;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Podemos atualizar registros em um banco de dados;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Podemos criar novas tabelas em um banco de dados.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49" name="Google Shape;349;g28a138749c4_1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8a138749c4_1_6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INDENTAÇÃO E ORGANIZAÇÃO CÓDIGO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8a138749c4_1_63"/>
          <p:cNvSpPr txBox="1"/>
          <p:nvPr/>
        </p:nvSpPr>
        <p:spPr>
          <a:xfrm>
            <a:off x="145975" y="1123575"/>
            <a:ext cx="97902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Todos os códigos SQL devem obedecer o padrão de indentação de código: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Código sempre em maiúsculo;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marR="5080" rtl="0" algn="just">
              <a:lnSpc>
                <a:spcPct val="1147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Respeitar 7 espaços iniciais para palavras reservadas do código SQL. Tem como  objetivo indicar onde começa cada cláusula;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No SELECT, cada campo deve respeitar uma linha.</a:t>
            </a:r>
            <a:endParaRPr sz="1800">
              <a:solidFill>
                <a:schemeClr val="dk1"/>
              </a:solidFill>
            </a:endParaRPr>
          </a:p>
          <a:p>
            <a:pPr indent="0" lvl="0" marL="2313305" rtl="0" algn="l">
              <a:spcBef>
                <a:spcPts val="1775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154CC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TABELA1.CAMPO1,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19760" lvl="0" marL="2561590" marR="3654425" rtl="0" algn="l">
              <a:lnSpc>
                <a:spcPct val="114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TABELA2.CAMPO2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61590" marR="3654425" rtl="0" algn="l">
              <a:lnSpc>
                <a:spcPct val="114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154CC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SCHEMA1.TABELA1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19760" lvl="0" marL="3180715" marR="1654175" rtl="0" algn="l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154CC"/>
                </a:solidFill>
                <a:latin typeface="Consolas"/>
                <a:ea typeface="Consolas"/>
                <a:cs typeface="Consolas"/>
                <a:sym typeface="Consolas"/>
              </a:rPr>
              <a:t>LEFT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 SCHEMA1.TABELA2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19760" lvl="0" marL="3180715" marR="1654175" rtl="0" algn="l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pt-BR" sz="1800">
                <a:solidFill>
                  <a:srgbClr val="1154CC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TABELA2.CODIGO = TABELA1.CODIGO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37765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154CC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TABELA1.CODIGO &lt; </a:t>
            </a:r>
            <a:r>
              <a:rPr b="1" lang="pt-BR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57" name="Google Shape;357;g28a138749c4_1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8a138749c4_1_7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COMENTÁRIO DE CÓDIGO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8a138749c4_1_70"/>
          <p:cNvSpPr txBox="1"/>
          <p:nvPr/>
        </p:nvSpPr>
        <p:spPr>
          <a:xfrm>
            <a:off x="434580" y="2895827"/>
            <a:ext cx="3950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/* Esta linha não será executada  Esta também não </a:t>
            </a:r>
            <a:endParaRPr sz="18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Também */ </a:t>
            </a:r>
            <a:endParaRPr sz="18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 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pt-BR" sz="1800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TREINA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TBPESSOA 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 WHERE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PESCODIGO &gt; 3;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g28a138749c4_1_70"/>
          <p:cNvSpPr txBox="1"/>
          <p:nvPr/>
        </p:nvSpPr>
        <p:spPr>
          <a:xfrm>
            <a:off x="5511018" y="2906519"/>
            <a:ext cx="4107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-- Esta linha não será executada </a:t>
            </a:r>
            <a:endParaRPr sz="18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-- Esta também não </a:t>
            </a:r>
            <a:endParaRPr sz="18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-- Também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pt-BR" sz="1800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TREINA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.TBPESSOA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pt-BR" sz="1800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PESCODIGO &gt; 3;</a:t>
            </a:r>
            <a:endParaRPr/>
          </a:p>
        </p:txBody>
      </p:sp>
      <p:sp>
        <p:nvSpPr>
          <p:cNvPr id="361" name="Google Shape;361;g28a138749c4_1_70"/>
          <p:cNvSpPr txBox="1"/>
          <p:nvPr/>
        </p:nvSpPr>
        <p:spPr>
          <a:xfrm>
            <a:off x="153675" y="1107675"/>
            <a:ext cx="9790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5080" rtl="0" algn="just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Os comentários são utilizados para explicar o funcionamento de um código ou para  prevenir a sua execução.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Existem dois tipos de comentário: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Linha única;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Multilinha.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g_final.png" id="367" name="Google Shape;3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626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64" name="Google Shape;2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DEFINIÇÕES BÁSICAS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 txBox="1"/>
          <p:nvPr/>
        </p:nvSpPr>
        <p:spPr>
          <a:xfrm>
            <a:off x="153675" y="1336275"/>
            <a:ext cx="9790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Banco de dados - Definições básicas: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Conjunto de dados relacionados entre si com registros sobre pessoas, lugares ou coisas;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São coleções organizadas de dados que se relacionam de forma a criar algum sentido;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Dados (sem sentido) → Informação (com sentido);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72" name="Google Shape;272;g28a138749c4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8a138749c4_1_6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APLICAÇÕES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8a138749c4_1_6"/>
          <p:cNvSpPr txBox="1"/>
          <p:nvPr/>
        </p:nvSpPr>
        <p:spPr>
          <a:xfrm>
            <a:off x="153675" y="1336275"/>
            <a:ext cx="9790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Banco de dados - Exemplos de aplicações: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E-mails (endereços, mensagens)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Lojas virtuais (produtos, clientes)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Youtube (</a:t>
            </a:r>
            <a:r>
              <a:rPr lang="pt-BR" sz="1800">
                <a:solidFill>
                  <a:schemeClr val="dk1"/>
                </a:solidFill>
              </a:rPr>
              <a:t>videos</a:t>
            </a:r>
            <a:r>
              <a:rPr lang="pt-BR" sz="1800">
                <a:solidFill>
                  <a:schemeClr val="dk1"/>
                </a:solidFill>
              </a:rPr>
              <a:t>, títulos, descrições)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Atente.net (contribuintes, funcionários, pagamentos)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75" name="Google Shape;275;g28a138749c4_1_6"/>
          <p:cNvGraphicFramePr/>
          <p:nvPr/>
        </p:nvGraphicFramePr>
        <p:xfrm>
          <a:off x="898811" y="3430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{C1C725A0-E653-470F-BD06-ABD8580528D4}</a:tableStyleId>
              </a:tblPr>
              <a:tblGrid>
                <a:gridCol w="2043425"/>
                <a:gridCol w="2043425"/>
                <a:gridCol w="2043425"/>
                <a:gridCol w="2043425"/>
              </a:tblGrid>
              <a:tr h="3959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fabricante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8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valor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estoque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9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Iphone X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8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4000,00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Galaxy S9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Samsung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8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2600,00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81" name="Google Shape;281;g28a138749c4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8a138749c4_1_1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SGBD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8a138749c4_1_13"/>
          <p:cNvSpPr txBox="1"/>
          <p:nvPr/>
        </p:nvSpPr>
        <p:spPr>
          <a:xfrm>
            <a:off x="145975" y="1203625"/>
            <a:ext cx="97902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SGBD - Sistemas Gerenciadores de Bancos de Dados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marR="200660" rtl="0" algn="just">
              <a:lnSpc>
                <a:spcPct val="137777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Coleção de programas de computador responsáveis pelo gerenciamento de uma base  de dados.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Os bancos de dados são operados pelos SGBD’s.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O SGBD: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Disponibiliza uma interface para que seus clientes possam </a:t>
            </a:r>
            <a:r>
              <a:rPr b="1" lang="pt-BR" sz="1800">
                <a:solidFill>
                  <a:schemeClr val="dk1"/>
                </a:solidFill>
              </a:rPr>
              <a:t>incluir, alterar ou consultar</a:t>
            </a:r>
            <a:endParaRPr sz="1800">
              <a:solidFill>
                <a:schemeClr val="dk1"/>
              </a:solidFill>
            </a:endParaRPr>
          </a:p>
          <a:p>
            <a:pPr indent="0" lvl="0" marL="469900" rtl="0" algn="just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dados previamente armazenados na base através da </a:t>
            </a:r>
            <a:r>
              <a:rPr b="1" lang="pt-BR" sz="1800">
                <a:solidFill>
                  <a:schemeClr val="dk1"/>
                </a:solidFill>
              </a:rPr>
              <a:t>linguagem SQL</a:t>
            </a:r>
            <a:r>
              <a:rPr lang="pt-BR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Encripta e salva os dados no HD;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Mantém em memória os dados mais acessados;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Controla as transações.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89" name="Google Shape;289;g28a138749c4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8a138749c4_1_2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SGBD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8a138749c4_1_20"/>
          <p:cNvSpPr txBox="1"/>
          <p:nvPr/>
        </p:nvSpPr>
        <p:spPr>
          <a:xfrm>
            <a:off x="153675" y="1336275"/>
            <a:ext cx="62418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marR="5080" rtl="0" algn="just">
              <a:lnSpc>
                <a:spcPct val="114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147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O SGBD utilizado pela IPM no desenvolvimento de aplicações  é o PostgreSQL.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2700" marR="840739" rtl="0" algn="just">
              <a:lnSpc>
                <a:spcPct val="114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Para gerenciar e desenvolver no SGBD PostgreSQL, é  utilizada a ferramenta pgAdmin.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2" name="Google Shape;292;g28a138749c4_1_20"/>
          <p:cNvSpPr/>
          <p:nvPr/>
        </p:nvSpPr>
        <p:spPr>
          <a:xfrm>
            <a:off x="7127450" y="1744888"/>
            <a:ext cx="2105100" cy="217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98" name="Google Shape;298;g28a138749c4_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8a138749c4_1_2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ESTRUTURA DE UM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8a138749c4_1_27"/>
          <p:cNvSpPr txBox="1"/>
          <p:nvPr/>
        </p:nvSpPr>
        <p:spPr>
          <a:xfrm>
            <a:off x="145200" y="1637725"/>
            <a:ext cx="97902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Estrutura de um banco de dados: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Formado por uma ou mais tabelas;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Toda tabela (entidade) é identificada por um nome;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Atributos: colunas que descrevem características da tabela;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Domínio: tipo de dado que descreve os tipos de valores que cada coluna aceitará;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Tupla: linhas que representam um registro;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Os bancos de dados são organizados como um conjunto de tabelas relacionadas entre si.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06" name="Google Shape;306;g28a138749c4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8a138749c4_1_34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ESTRUTURA DE UM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g28a138749c4_1_34"/>
          <p:cNvGraphicFramePr/>
          <p:nvPr/>
        </p:nvGraphicFramePr>
        <p:xfrm>
          <a:off x="647724" y="1436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{C1C725A0-E653-470F-BD06-ABD8580528D4}</a:tableStyleId>
              </a:tblPr>
              <a:tblGrid>
                <a:gridCol w="974950"/>
                <a:gridCol w="2926750"/>
                <a:gridCol w="826625"/>
                <a:gridCol w="736575"/>
                <a:gridCol w="1136575"/>
              </a:tblGrid>
              <a:tr h="431675">
                <a:tc gridSpan="5"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tbpessoa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7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88175">
                <a:tc>
                  <a:txBody>
                    <a:bodyPr/>
                    <a:lstStyle/>
                    <a:p>
                      <a:pPr indent="0" lvl="0" marL="0" marR="971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pescodigo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39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pesnome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39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77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pessexo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39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01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pestipo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39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2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logcodigo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39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425">
                <a:tc>
                  <a:txBody>
                    <a:bodyPr/>
                    <a:lstStyle/>
                    <a:p>
                      <a:pPr indent="0" lvl="0" marL="0" marR="806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7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MELICIA</a:t>
                      </a: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GALENO SPINDOLA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7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11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7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55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7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55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7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5325">
                <a:tc>
                  <a:txBody>
                    <a:bodyPr/>
                    <a:lstStyle/>
                    <a:p>
                      <a:pPr indent="0" lvl="0" marL="0" marR="806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7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CARMEN VICTORIA TUDE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8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17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7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62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7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62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7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5425">
                <a:tc>
                  <a:txBody>
                    <a:bodyPr/>
                    <a:lstStyle/>
                    <a:p>
                      <a:pPr indent="0" lvl="0" marL="0" marR="806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LÍBIA REGIS DE SOUSA MARQUES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0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11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55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55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5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5325">
                <a:tc>
                  <a:txBody>
                    <a:bodyPr/>
                    <a:lstStyle/>
                    <a:p>
                      <a:pPr indent="0" lvl="0" marL="0" marR="806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ROMULO ARAUJO DA ROCHA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17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62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5425">
                <a:tc>
                  <a:txBody>
                    <a:bodyPr/>
                    <a:lstStyle/>
                    <a:p>
                      <a:pPr indent="0" lvl="0" marL="0" marR="806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GUSTAVO MACHADO BRITO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11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55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55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g28a138749c4_1_34"/>
          <p:cNvSpPr/>
          <p:nvPr/>
        </p:nvSpPr>
        <p:spPr>
          <a:xfrm>
            <a:off x="647712" y="4466300"/>
            <a:ext cx="981710" cy="163829"/>
          </a:xfrm>
          <a:custGeom>
            <a:rect b="b" l="l" r="r" t="t"/>
            <a:pathLst>
              <a:path extrusionOk="0" h="163829" w="981710">
                <a:moveTo>
                  <a:pt x="981138" y="0"/>
                </a:moveTo>
                <a:lnTo>
                  <a:pt x="974699" y="31853"/>
                </a:lnTo>
                <a:lnTo>
                  <a:pt x="957151" y="57848"/>
                </a:lnTo>
                <a:lnTo>
                  <a:pt x="931150" y="75366"/>
                </a:lnTo>
                <a:lnTo>
                  <a:pt x="899350" y="81787"/>
                </a:lnTo>
                <a:lnTo>
                  <a:pt x="572325" y="81787"/>
                </a:lnTo>
                <a:lnTo>
                  <a:pt x="540472" y="88210"/>
                </a:lnTo>
                <a:lnTo>
                  <a:pt x="514476" y="105724"/>
                </a:lnTo>
                <a:lnTo>
                  <a:pt x="496958" y="131701"/>
                </a:lnTo>
                <a:lnTo>
                  <a:pt x="490537" y="163512"/>
                </a:lnTo>
                <a:lnTo>
                  <a:pt x="484116" y="131701"/>
                </a:lnTo>
                <a:lnTo>
                  <a:pt x="466602" y="105724"/>
                </a:lnTo>
                <a:lnTo>
                  <a:pt x="440618" y="88210"/>
                </a:lnTo>
                <a:lnTo>
                  <a:pt x="408787" y="81787"/>
                </a:lnTo>
                <a:lnTo>
                  <a:pt x="81749" y="81787"/>
                </a:lnTo>
                <a:lnTo>
                  <a:pt x="49929" y="75366"/>
                </a:lnTo>
                <a:lnTo>
                  <a:pt x="23944" y="57848"/>
                </a:lnTo>
                <a:lnTo>
                  <a:pt x="6424" y="3185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8a138749c4_1_34"/>
          <p:cNvSpPr txBox="1"/>
          <p:nvPr/>
        </p:nvSpPr>
        <p:spPr>
          <a:xfrm>
            <a:off x="874089" y="4629177"/>
            <a:ext cx="4971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8a138749c4_1_34"/>
          <p:cNvSpPr/>
          <p:nvPr/>
        </p:nvSpPr>
        <p:spPr>
          <a:xfrm>
            <a:off x="7614101" y="2325148"/>
            <a:ext cx="114300" cy="2010410"/>
          </a:xfrm>
          <a:custGeom>
            <a:rect b="b" l="l" r="r" t="t"/>
            <a:pathLst>
              <a:path extrusionOk="0" h="2010410" w="114300">
                <a:moveTo>
                  <a:pt x="0" y="0"/>
                </a:moveTo>
                <a:lnTo>
                  <a:pt x="22217" y="4500"/>
                </a:lnTo>
                <a:lnTo>
                  <a:pt x="40385" y="16763"/>
                </a:lnTo>
                <a:lnTo>
                  <a:pt x="52649" y="34932"/>
                </a:lnTo>
                <a:lnTo>
                  <a:pt x="57150" y="57150"/>
                </a:lnTo>
                <a:lnTo>
                  <a:pt x="57150" y="947801"/>
                </a:lnTo>
                <a:lnTo>
                  <a:pt x="61632" y="970071"/>
                </a:lnTo>
                <a:lnTo>
                  <a:pt x="73866" y="988234"/>
                </a:lnTo>
                <a:lnTo>
                  <a:pt x="92029" y="1000468"/>
                </a:lnTo>
                <a:lnTo>
                  <a:pt x="114300" y="1004951"/>
                </a:lnTo>
                <a:lnTo>
                  <a:pt x="92029" y="1009433"/>
                </a:lnTo>
                <a:lnTo>
                  <a:pt x="73866" y="1021667"/>
                </a:lnTo>
                <a:lnTo>
                  <a:pt x="61632" y="1039830"/>
                </a:lnTo>
                <a:lnTo>
                  <a:pt x="57150" y="1062101"/>
                </a:lnTo>
                <a:lnTo>
                  <a:pt x="57150" y="1952752"/>
                </a:lnTo>
                <a:lnTo>
                  <a:pt x="52649" y="1974969"/>
                </a:lnTo>
                <a:lnTo>
                  <a:pt x="40385" y="1993138"/>
                </a:lnTo>
                <a:lnTo>
                  <a:pt x="22217" y="2005401"/>
                </a:lnTo>
                <a:lnTo>
                  <a:pt x="0" y="2009902"/>
                </a:lnTo>
              </a:path>
            </a:pathLst>
          </a:cu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8a138749c4_1_34"/>
          <p:cNvSpPr txBox="1"/>
          <p:nvPr/>
        </p:nvSpPr>
        <p:spPr>
          <a:xfrm>
            <a:off x="7360476" y="1966347"/>
            <a:ext cx="1229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colunas/atributos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8a138749c4_1_34"/>
          <p:cNvSpPr txBox="1"/>
          <p:nvPr/>
        </p:nvSpPr>
        <p:spPr>
          <a:xfrm>
            <a:off x="7884200" y="2671941"/>
            <a:ext cx="18924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188720" marR="5080" rtl="0" algn="l">
              <a:lnSpc>
                <a:spcPct val="102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 entidade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8a138749c4_1_34"/>
          <p:cNvSpPr/>
          <p:nvPr/>
        </p:nvSpPr>
        <p:spPr>
          <a:xfrm>
            <a:off x="8624951" y="1533891"/>
            <a:ext cx="361950" cy="2762250"/>
          </a:xfrm>
          <a:custGeom>
            <a:rect b="b" l="l" r="r" t="t"/>
            <a:pathLst>
              <a:path extrusionOk="0" h="2762250" w="361950">
                <a:moveTo>
                  <a:pt x="0" y="0"/>
                </a:moveTo>
                <a:lnTo>
                  <a:pt x="48110" y="6455"/>
                </a:lnTo>
                <a:lnTo>
                  <a:pt x="91341" y="24675"/>
                </a:lnTo>
                <a:lnTo>
                  <a:pt x="127968" y="52943"/>
                </a:lnTo>
                <a:lnTo>
                  <a:pt x="156266" y="89539"/>
                </a:lnTo>
                <a:lnTo>
                  <a:pt x="174510" y="132747"/>
                </a:lnTo>
                <a:lnTo>
                  <a:pt x="180975" y="180848"/>
                </a:lnTo>
                <a:lnTo>
                  <a:pt x="180975" y="1200150"/>
                </a:lnTo>
                <a:lnTo>
                  <a:pt x="187439" y="1248250"/>
                </a:lnTo>
                <a:lnTo>
                  <a:pt x="205683" y="1291458"/>
                </a:lnTo>
                <a:lnTo>
                  <a:pt x="233981" y="1328054"/>
                </a:lnTo>
                <a:lnTo>
                  <a:pt x="270608" y="1356322"/>
                </a:lnTo>
                <a:lnTo>
                  <a:pt x="313839" y="1374542"/>
                </a:lnTo>
                <a:lnTo>
                  <a:pt x="361950" y="1380998"/>
                </a:lnTo>
                <a:lnTo>
                  <a:pt x="313839" y="1387462"/>
                </a:lnTo>
                <a:lnTo>
                  <a:pt x="270608" y="1405706"/>
                </a:lnTo>
                <a:lnTo>
                  <a:pt x="233981" y="1434004"/>
                </a:lnTo>
                <a:lnTo>
                  <a:pt x="205683" y="1470631"/>
                </a:lnTo>
                <a:lnTo>
                  <a:pt x="187439" y="1513862"/>
                </a:lnTo>
                <a:lnTo>
                  <a:pt x="180975" y="1561973"/>
                </a:lnTo>
                <a:lnTo>
                  <a:pt x="180975" y="2581275"/>
                </a:lnTo>
                <a:lnTo>
                  <a:pt x="174510" y="2629385"/>
                </a:lnTo>
                <a:lnTo>
                  <a:pt x="156266" y="2672616"/>
                </a:lnTo>
                <a:lnTo>
                  <a:pt x="127968" y="2709243"/>
                </a:lnTo>
                <a:lnTo>
                  <a:pt x="91341" y="2737541"/>
                </a:lnTo>
                <a:lnTo>
                  <a:pt x="48110" y="2755785"/>
                </a:lnTo>
                <a:lnTo>
                  <a:pt x="0" y="2762250"/>
                </a:lnTo>
              </a:path>
            </a:pathLst>
          </a:cu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20" name="Google Shape;320;g28a138749c4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8a138749c4_1_4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CHAVE PRIMÁRIA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8a138749c4_1_42"/>
          <p:cNvSpPr txBox="1"/>
          <p:nvPr/>
        </p:nvSpPr>
        <p:spPr>
          <a:xfrm>
            <a:off x="153675" y="1336275"/>
            <a:ext cx="98790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É uma restrição utilizada para identificar de forma única, registros no banco de dados.</a:t>
            </a:r>
            <a:endParaRPr sz="1800">
              <a:solidFill>
                <a:schemeClr val="dk1"/>
              </a:solidFill>
            </a:endParaRPr>
          </a:p>
          <a:p>
            <a:pPr indent="0" lvl="0" marL="12700" rtl="0" algn="just">
              <a:spcBef>
                <a:spcPts val="159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As colunas “chaves primárias” não podem estar vazias e devem conter valores únicos.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Exemplos: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159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Na tabela de logradouros, a coluna que identifica unicamente cada registro é a ‘logcodigo’.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rtl="0" algn="just"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Na tabela de pessoas, a coluna que identifica unicamente cada registro é a ‘pescodigo’.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28" name="Google Shape;328;g28a138749c4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8a138749c4_1_4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AO</a:t>
            </a:r>
            <a:r>
              <a:rPr lang="pt-BR" sz="2000">
                <a:solidFill>
                  <a:srgbClr val="FFFFFF"/>
                </a:solidFill>
              </a:rPr>
              <a:t> BANCO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CHAVE ESTRANGEIRA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8a138749c4_1_49"/>
          <p:cNvSpPr txBox="1"/>
          <p:nvPr/>
        </p:nvSpPr>
        <p:spPr>
          <a:xfrm>
            <a:off x="153675" y="1107675"/>
            <a:ext cx="9790200" cy="1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É uma restrição utilizada para relacionar tabelas em um banco de dados.</a:t>
            </a:r>
            <a:endParaRPr sz="1800">
              <a:solidFill>
                <a:schemeClr val="dk1"/>
              </a:solidFill>
            </a:endParaRPr>
          </a:p>
          <a:p>
            <a:pPr indent="0" lvl="0" marL="12700" marR="126363" rtl="0" algn="l">
              <a:lnSpc>
                <a:spcPct val="100800"/>
              </a:lnSpc>
              <a:spcBef>
                <a:spcPts val="158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relacionamento entre tabelas ocorre quando um atributo da tabela X faz referência à chave  primária da tabela Y.</a:t>
            </a:r>
            <a:endParaRPr sz="1800">
              <a:solidFill>
                <a:schemeClr val="dk1"/>
              </a:solidFill>
            </a:endParaRPr>
          </a:p>
          <a:p>
            <a:pPr indent="-343535" lvl="0" marL="469900" marR="5080" rtl="0" algn="l">
              <a:lnSpc>
                <a:spcPct val="1008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Na tabela de contatos, a chave estrangeira ‘pescodigo’ faz referência a chave primária da  tabela de pessoas.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31" name="Google Shape;331;g28a138749c4_1_49"/>
          <p:cNvGraphicFramePr/>
          <p:nvPr/>
        </p:nvGraphicFramePr>
        <p:xfrm>
          <a:off x="6430448" y="2971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{C1C725A0-E653-470F-BD06-ABD8580528D4}</a:tableStyleId>
              </a:tblPr>
              <a:tblGrid>
                <a:gridCol w="993150"/>
                <a:gridCol w="2040900"/>
              </a:tblGrid>
              <a:tr h="380750">
                <a:tc gridSpan="2">
                  <a:txBody>
                    <a:bodyPr/>
                    <a:lstStyle/>
                    <a:p>
                      <a:pPr indent="0" lvl="0" marL="152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tblogradouro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8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0750"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logcodigo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0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37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logdescricao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0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150">
                <a:tc>
                  <a:txBody>
                    <a:bodyPr/>
                    <a:lstStyle/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IVO SILVEIRA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025">
                <a:tc>
                  <a:txBody>
                    <a:bodyPr/>
                    <a:lstStyle/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OSCAR BARCELOS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0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100">
                <a:tc>
                  <a:txBody>
                    <a:bodyPr/>
                    <a:lstStyle/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0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8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ARISTILIANO RAMOS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09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g28a138749c4_1_49"/>
          <p:cNvGraphicFramePr/>
          <p:nvPr/>
        </p:nvGraphicFramePr>
        <p:xfrm>
          <a:off x="603294" y="2955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{C1C725A0-E653-470F-BD06-ABD8580528D4}</a:tableStyleId>
              </a:tblPr>
              <a:tblGrid>
                <a:gridCol w="1074425"/>
                <a:gridCol w="1863725"/>
                <a:gridCol w="1127125"/>
              </a:tblGrid>
              <a:tr h="414775">
                <a:tc gridSpan="3">
                  <a:txBody>
                    <a:bodyPr/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tbpessoa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8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0875">
                <a:tc>
                  <a:txBody>
                    <a:bodyPr/>
                    <a:lstStyle/>
                    <a:p>
                      <a:pPr indent="0" lvl="0" marL="88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pescodigo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98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pesnome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logcodigo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025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MELICIA GALENO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97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68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100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CARMEN VICTORIA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0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62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98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100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0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LÍBIA REGIS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09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68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0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g28a138749c4_1_49"/>
          <p:cNvSpPr/>
          <p:nvPr/>
        </p:nvSpPr>
        <p:spPr>
          <a:xfrm>
            <a:off x="4674489" y="3953128"/>
            <a:ext cx="1777364" cy="457200"/>
          </a:xfrm>
          <a:custGeom>
            <a:rect b="b" l="l" r="r" t="t"/>
            <a:pathLst>
              <a:path extrusionOk="0" h="457200" w="1777364">
                <a:moveTo>
                  <a:pt x="1701154" y="429078"/>
                </a:moveTo>
                <a:lnTo>
                  <a:pt x="1694434" y="456819"/>
                </a:lnTo>
                <a:lnTo>
                  <a:pt x="1777364" y="437769"/>
                </a:lnTo>
                <a:lnTo>
                  <a:pt x="1770591" y="432054"/>
                </a:lnTo>
                <a:lnTo>
                  <a:pt x="1713484" y="432054"/>
                </a:lnTo>
                <a:lnTo>
                  <a:pt x="1701154" y="429078"/>
                </a:lnTo>
                <a:close/>
              </a:path>
              <a:path extrusionOk="0" h="457200" w="1777364">
                <a:moveTo>
                  <a:pt x="1705615" y="410666"/>
                </a:moveTo>
                <a:lnTo>
                  <a:pt x="1701154" y="429078"/>
                </a:lnTo>
                <a:lnTo>
                  <a:pt x="1713484" y="432054"/>
                </a:lnTo>
                <a:lnTo>
                  <a:pt x="1717928" y="413639"/>
                </a:lnTo>
                <a:lnTo>
                  <a:pt x="1705615" y="410666"/>
                </a:lnTo>
                <a:close/>
              </a:path>
              <a:path extrusionOk="0" h="457200" w="1777364">
                <a:moveTo>
                  <a:pt x="1712340" y="382905"/>
                </a:moveTo>
                <a:lnTo>
                  <a:pt x="1705615" y="410666"/>
                </a:lnTo>
                <a:lnTo>
                  <a:pt x="1717928" y="413639"/>
                </a:lnTo>
                <a:lnTo>
                  <a:pt x="1713484" y="432054"/>
                </a:lnTo>
                <a:lnTo>
                  <a:pt x="1770591" y="432054"/>
                </a:lnTo>
                <a:lnTo>
                  <a:pt x="1712340" y="382905"/>
                </a:lnTo>
                <a:close/>
              </a:path>
              <a:path extrusionOk="0" h="457200" w="1777364">
                <a:moveTo>
                  <a:pt x="4572" y="0"/>
                </a:moveTo>
                <a:lnTo>
                  <a:pt x="0" y="18542"/>
                </a:lnTo>
                <a:lnTo>
                  <a:pt x="1701154" y="429078"/>
                </a:lnTo>
                <a:lnTo>
                  <a:pt x="1705615" y="410666"/>
                </a:lnTo>
                <a:lnTo>
                  <a:pt x="4572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8a138749c4_1_49"/>
          <p:cNvSpPr/>
          <p:nvPr/>
        </p:nvSpPr>
        <p:spPr>
          <a:xfrm>
            <a:off x="4676775" y="4743830"/>
            <a:ext cx="1775460" cy="76200"/>
          </a:xfrm>
          <a:custGeom>
            <a:rect b="b" l="l" r="r" t="t"/>
            <a:pathLst>
              <a:path extrusionOk="0" h="76200" w="1775460">
                <a:moveTo>
                  <a:pt x="1756421" y="28498"/>
                </a:moveTo>
                <a:lnTo>
                  <a:pt x="1711578" y="28498"/>
                </a:lnTo>
                <a:lnTo>
                  <a:pt x="1711705" y="47536"/>
                </a:lnTo>
                <a:lnTo>
                  <a:pt x="1698990" y="47596"/>
                </a:lnTo>
                <a:lnTo>
                  <a:pt x="1699133" y="76161"/>
                </a:lnTo>
                <a:lnTo>
                  <a:pt x="1775078" y="37719"/>
                </a:lnTo>
                <a:lnTo>
                  <a:pt x="1756421" y="28498"/>
                </a:lnTo>
                <a:close/>
              </a:path>
              <a:path extrusionOk="0" h="76200" w="1775460">
                <a:moveTo>
                  <a:pt x="1698894" y="28558"/>
                </a:moveTo>
                <a:lnTo>
                  <a:pt x="0" y="36588"/>
                </a:lnTo>
                <a:lnTo>
                  <a:pt x="0" y="55638"/>
                </a:lnTo>
                <a:lnTo>
                  <a:pt x="1698990" y="47596"/>
                </a:lnTo>
                <a:lnTo>
                  <a:pt x="1698894" y="28558"/>
                </a:lnTo>
                <a:close/>
              </a:path>
              <a:path extrusionOk="0" h="76200" w="1775460">
                <a:moveTo>
                  <a:pt x="1711578" y="28498"/>
                </a:moveTo>
                <a:lnTo>
                  <a:pt x="1698894" y="28558"/>
                </a:lnTo>
                <a:lnTo>
                  <a:pt x="1698990" y="47596"/>
                </a:lnTo>
                <a:lnTo>
                  <a:pt x="1711705" y="47536"/>
                </a:lnTo>
                <a:lnTo>
                  <a:pt x="1711578" y="28498"/>
                </a:lnTo>
                <a:close/>
              </a:path>
              <a:path extrusionOk="0" h="76200" w="1775460">
                <a:moveTo>
                  <a:pt x="1698752" y="0"/>
                </a:moveTo>
                <a:lnTo>
                  <a:pt x="1698894" y="28558"/>
                </a:lnTo>
                <a:lnTo>
                  <a:pt x="1756421" y="28498"/>
                </a:lnTo>
                <a:lnTo>
                  <a:pt x="1698752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8a138749c4_1_49"/>
          <p:cNvSpPr/>
          <p:nvPr/>
        </p:nvSpPr>
        <p:spPr>
          <a:xfrm>
            <a:off x="4674234" y="3917696"/>
            <a:ext cx="1778000" cy="521970"/>
          </a:xfrm>
          <a:custGeom>
            <a:rect b="b" l="l" r="r" t="t"/>
            <a:pathLst>
              <a:path extrusionOk="0" h="521970" w="1778000">
                <a:moveTo>
                  <a:pt x="1701753" y="27426"/>
                </a:moveTo>
                <a:lnTo>
                  <a:pt x="0" y="503427"/>
                </a:lnTo>
                <a:lnTo>
                  <a:pt x="5079" y="521842"/>
                </a:lnTo>
                <a:lnTo>
                  <a:pt x="1706916" y="45817"/>
                </a:lnTo>
                <a:lnTo>
                  <a:pt x="1701753" y="27426"/>
                </a:lnTo>
                <a:close/>
              </a:path>
              <a:path extrusionOk="0" h="521970" w="1778000">
                <a:moveTo>
                  <a:pt x="1768940" y="24002"/>
                </a:moveTo>
                <a:lnTo>
                  <a:pt x="1713991" y="24002"/>
                </a:lnTo>
                <a:lnTo>
                  <a:pt x="1719072" y="42417"/>
                </a:lnTo>
                <a:lnTo>
                  <a:pt x="1706916" y="45817"/>
                </a:lnTo>
                <a:lnTo>
                  <a:pt x="1714627" y="73278"/>
                </a:lnTo>
                <a:lnTo>
                  <a:pt x="1768940" y="24002"/>
                </a:lnTo>
                <a:close/>
              </a:path>
              <a:path extrusionOk="0" h="521970" w="1778000">
                <a:moveTo>
                  <a:pt x="1713991" y="24002"/>
                </a:moveTo>
                <a:lnTo>
                  <a:pt x="1701753" y="27426"/>
                </a:lnTo>
                <a:lnTo>
                  <a:pt x="1706916" y="45817"/>
                </a:lnTo>
                <a:lnTo>
                  <a:pt x="1719072" y="42417"/>
                </a:lnTo>
                <a:lnTo>
                  <a:pt x="1713991" y="24002"/>
                </a:lnTo>
                <a:close/>
              </a:path>
              <a:path extrusionOk="0" h="521970" w="1778000">
                <a:moveTo>
                  <a:pt x="1694052" y="0"/>
                </a:moveTo>
                <a:lnTo>
                  <a:pt x="1701753" y="27426"/>
                </a:lnTo>
                <a:lnTo>
                  <a:pt x="1713991" y="24002"/>
                </a:lnTo>
                <a:lnTo>
                  <a:pt x="1768940" y="24002"/>
                </a:lnTo>
                <a:lnTo>
                  <a:pt x="1777618" y="16128"/>
                </a:lnTo>
                <a:lnTo>
                  <a:pt x="1694052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0x010100AE27F99DF18A4341BE4054373105936F</vt:lpwstr>
  </property>
  <property fmtid="{D5CDD505-2E9C-101B-9397-08002B2CF9AE}" pid="3" name="Order">
    <vt:r8>1507300.0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