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0080625" cy="5670550"/>
  <p:notesSz cx="7559675" cy="10691813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Lq9TPImVB7eskLRpYmmGErkvb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512A9-74AD-FDC6-53B1-F97CFF91C3F1}" v="7" dt="2024-10-03T19:32:28.216"/>
  </p1510:revLst>
</p1510:revInfo>
</file>

<file path=ppt/tableStyles.xml><?xml version="1.0" encoding="utf-8"?>
<a:tblStyleLst xmlns:a="http://schemas.openxmlformats.org/drawingml/2006/main" def="{6F074E7A-D909-42AC-98C0-7A2E6AB75172}">
  <a:tblStyle styleId="{6F074E7A-D909-42AC-98C0-7A2E6AB7517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customschemas.google.com/relationships/presentationmetadata" Target="metadata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4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7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Pasqualini Vota" userId="S::lucas.vota@ipm.com.br::0b364a7b-abd3-484a-8761-c35a54707bac" providerId="AD" clId="Web-{A44512A9-74AD-FDC6-53B1-F97CFF91C3F1}"/>
    <pc:docChg chg="modSld">
      <pc:chgData name="Lucas Pasqualini Vota" userId="S::lucas.vota@ipm.com.br::0b364a7b-abd3-484a-8761-c35a54707bac" providerId="AD" clId="Web-{A44512A9-74AD-FDC6-53B1-F97CFF91C3F1}" dt="2024-10-03T19:32:28.216" v="5" actId="20577"/>
      <pc:docMkLst>
        <pc:docMk/>
      </pc:docMkLst>
      <pc:sldChg chg="modSp">
        <pc:chgData name="Lucas Pasqualini Vota" userId="S::lucas.vota@ipm.com.br::0b364a7b-abd3-484a-8761-c35a54707bac" providerId="AD" clId="Web-{A44512A9-74AD-FDC6-53B1-F97CFF91C3F1}" dt="2024-10-03T19:32:28.216" v="5" actId="20577"/>
        <pc:sldMkLst>
          <pc:docMk/>
          <pc:sldMk cId="0" sldId="276"/>
        </pc:sldMkLst>
        <pc:spChg chg="mod">
          <ac:chgData name="Lucas Pasqualini Vota" userId="S::lucas.vota@ipm.com.br::0b364a7b-abd3-484a-8761-c35a54707bac" providerId="AD" clId="Web-{A44512A9-74AD-FDC6-53B1-F97CFF91C3F1}" dt="2024-10-03T19:32:28.216" v="5" actId="20577"/>
          <ac:spMkLst>
            <pc:docMk/>
            <pc:sldMk cId="0" sldId="276"/>
            <ac:spMk id="4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1525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920075534_0_56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e92007553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2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52" name="Google Shape;352;g1e920075534_0_5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920075534_0_6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e92007553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66" name="Google Shape;366;g1e920075534_0_6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e920075534_0_7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e92007553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2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0" name="Google Shape;380;g1e920075534_0_7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920075534_0_7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e92007553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2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9" name="Google Shape;389;g1e920075534_0_7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e920075534_0_84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1e92007553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2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98" name="Google Shape;398;g1e920075534_0_8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e920075534_0_9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e92007553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2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06" name="Google Shape;406;g1e920075534_0_9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e920075534_0_9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e92007553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2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23" name="Google Shape;423;g1e920075534_0_9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e920075534_0_10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1e92007553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2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33" name="Google Shape;433;g1e920075534_0_10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e920075534_0_11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e92007553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2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42" name="Google Shape;442;g1e920075534_0_11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e920075534_0_119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1e92007553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2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51" name="Google Shape;451;g1e920075534_0_11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2" name="Google Shape;262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e920075534_0_126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1e92007553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2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60" name="Google Shape;460;g1e920075534_0_12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e920075534_0_13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1e92007553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68" name="Google Shape;468;g1e920075534_0_13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920075534_0_14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1e9200755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2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78" name="Google Shape;478;g1e920075534_0_14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e920075534_0_14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1e920075534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2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88" name="Google Shape;488;g1e920075534_0_14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e920075534_0_154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1e92007553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2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98" name="Google Shape;498;g1e920075534_0_15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e9247a64d0_0_6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e9247a64d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2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08" name="Google Shape;508;g1e9247a64d0_0_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6" name="Google Shape;5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1525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920075534_0_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e9200755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2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1" name="Google Shape;271;g1e920075534_0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920075534_0_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e92007553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3" name="Google Shape;283;g1e920075534_0_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920075534_0_2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e92007553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2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2" name="Google Shape;292;g1e920075534_0_2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920075534_0_2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e92007553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2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6" name="Google Shape;306;g1e920075534_0_2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920075534_0_3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e92007553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2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18" name="Google Shape;318;g1e920075534_0_3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920075534_0_4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e92007553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32" name="Google Shape;332;g1e920075534_0_4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920075534_0_49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e92007553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43" name="Google Shape;343;g1e920075534_0_4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ct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8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48"/>
          <p:cNvSpPr txBox="1">
            <a:spLocks noGrp="1"/>
          </p:cNvSpPr>
          <p:nvPr>
            <p:ph type="body" idx="1"/>
          </p:nvPr>
        </p:nvSpPr>
        <p:spPr>
          <a:xfrm>
            <a:off x="503238" y="1327150"/>
            <a:ext cx="44577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48"/>
          <p:cNvSpPr txBox="1">
            <a:spLocks noGrp="1"/>
          </p:cNvSpPr>
          <p:nvPr>
            <p:ph type="body" idx="2"/>
          </p:nvPr>
        </p:nvSpPr>
        <p:spPr>
          <a:xfrm>
            <a:off x="5113338" y="1327150"/>
            <a:ext cx="44592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48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48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>
            <a:spLocks noGrp="1"/>
          </p:cNvSpPr>
          <p:nvPr>
            <p:ph type="title"/>
          </p:nvPr>
        </p:nvSpPr>
        <p:spPr>
          <a:xfrm>
            <a:off x="796925" y="3643313"/>
            <a:ext cx="8567700" cy="11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9"/>
          <p:cNvSpPr txBox="1">
            <a:spLocks noGrp="1"/>
          </p:cNvSpPr>
          <p:nvPr>
            <p:ph type="body" idx="1"/>
          </p:nvPr>
        </p:nvSpPr>
        <p:spPr>
          <a:xfrm>
            <a:off x="796925" y="2403475"/>
            <a:ext cx="8567700" cy="1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 txBox="1">
            <a:spLocks noGrp="1"/>
          </p:cNvSpPr>
          <p:nvPr>
            <p:ph type="ctrTitle"/>
          </p:nvPr>
        </p:nvSpPr>
        <p:spPr>
          <a:xfrm>
            <a:off x="755650" y="1762125"/>
            <a:ext cx="85692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50"/>
          <p:cNvSpPr txBox="1">
            <a:spLocks noGrp="1"/>
          </p:cNvSpPr>
          <p:nvPr>
            <p:ph type="subTitle" idx="1"/>
          </p:nvPr>
        </p:nvSpPr>
        <p:spPr>
          <a:xfrm>
            <a:off x="1512888" y="3213100"/>
            <a:ext cx="70563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50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50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50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cto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1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Personalizado">
  <p:cSld name="Esquema Personalizado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503238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07" name="Google Shape;107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175"/>
            <a:ext cx="9981775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2"/>
          <p:cNvSpPr txBox="1">
            <a:spLocks noGrp="1"/>
          </p:cNvSpPr>
          <p:nvPr>
            <p:ph type="title"/>
          </p:nvPr>
        </p:nvSpPr>
        <p:spPr>
          <a:xfrm rot="5400000">
            <a:off x="6244575" y="1286675"/>
            <a:ext cx="43893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52"/>
          <p:cNvSpPr txBox="1">
            <a:spLocks noGrp="1"/>
          </p:cNvSpPr>
          <p:nvPr>
            <p:ph type="body" idx="1"/>
          </p:nvPr>
        </p:nvSpPr>
        <p:spPr>
          <a:xfrm rot="5400000">
            <a:off x="1633574" y="-904975"/>
            <a:ext cx="4389300" cy="6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52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52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52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3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53"/>
          <p:cNvSpPr txBox="1">
            <a:spLocks noGrp="1"/>
          </p:cNvSpPr>
          <p:nvPr>
            <p:ph type="body" idx="1"/>
          </p:nvPr>
        </p:nvSpPr>
        <p:spPr>
          <a:xfrm rot="5400000">
            <a:off x="3394124" y="-1563650"/>
            <a:ext cx="3287700" cy="90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53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>
            <a:spLocks noGrp="1"/>
          </p:cNvSpPr>
          <p:nvPr>
            <p:ph type="title"/>
          </p:nvPr>
        </p:nvSpPr>
        <p:spPr>
          <a:xfrm>
            <a:off x="1976438" y="3968750"/>
            <a:ext cx="6048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54"/>
          <p:cNvSpPr>
            <a:spLocks noGrp="1"/>
          </p:cNvSpPr>
          <p:nvPr>
            <p:ph type="pic" idx="2"/>
          </p:nvPr>
        </p:nvSpPr>
        <p:spPr>
          <a:xfrm>
            <a:off x="1976438" y="506413"/>
            <a:ext cx="6048300" cy="3402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54"/>
          <p:cNvSpPr txBox="1">
            <a:spLocks noGrp="1"/>
          </p:cNvSpPr>
          <p:nvPr>
            <p:ph type="body" idx="1"/>
          </p:nvPr>
        </p:nvSpPr>
        <p:spPr>
          <a:xfrm>
            <a:off x="1976438" y="4438650"/>
            <a:ext cx="60483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54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54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54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5"/>
          <p:cNvSpPr txBox="1">
            <a:spLocks noGrp="1"/>
          </p:cNvSpPr>
          <p:nvPr>
            <p:ph type="title"/>
          </p:nvPr>
        </p:nvSpPr>
        <p:spPr>
          <a:xfrm>
            <a:off x="504825" y="225425"/>
            <a:ext cx="3316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55"/>
          <p:cNvSpPr txBox="1">
            <a:spLocks noGrp="1"/>
          </p:cNvSpPr>
          <p:nvPr>
            <p:ph type="body" idx="1"/>
          </p:nvPr>
        </p:nvSpPr>
        <p:spPr>
          <a:xfrm>
            <a:off x="3941763" y="225425"/>
            <a:ext cx="5635500" cy="4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55"/>
          <p:cNvSpPr txBox="1">
            <a:spLocks noGrp="1"/>
          </p:cNvSpPr>
          <p:nvPr>
            <p:ph type="body" idx="2"/>
          </p:nvPr>
        </p:nvSpPr>
        <p:spPr>
          <a:xfrm>
            <a:off x="504825" y="1185863"/>
            <a:ext cx="3316200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55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55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55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6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56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56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Personalizado">
  <p:cSld name="Esquema Personaliza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>
            <a:spLocks noGrp="1"/>
          </p:cNvSpPr>
          <p:nvPr>
            <p:ph type="title"/>
          </p:nvPr>
        </p:nvSpPr>
        <p:spPr>
          <a:xfrm>
            <a:off x="503238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0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6" name="Google Shape;2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175"/>
            <a:ext cx="10080626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7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57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57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57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8"/>
          <p:cNvSpPr txBox="1">
            <a:spLocks noGrp="1"/>
          </p:cNvSpPr>
          <p:nvPr>
            <p:ph type="title"/>
          </p:nvPr>
        </p:nvSpPr>
        <p:spPr>
          <a:xfrm>
            <a:off x="504825" y="227013"/>
            <a:ext cx="90726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58"/>
          <p:cNvSpPr txBox="1">
            <a:spLocks noGrp="1"/>
          </p:cNvSpPr>
          <p:nvPr>
            <p:ph type="body" idx="1"/>
          </p:nvPr>
        </p:nvSpPr>
        <p:spPr>
          <a:xfrm>
            <a:off x="504825" y="1270000"/>
            <a:ext cx="44529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58"/>
          <p:cNvSpPr txBox="1">
            <a:spLocks noGrp="1"/>
          </p:cNvSpPr>
          <p:nvPr>
            <p:ph type="body" idx="2"/>
          </p:nvPr>
        </p:nvSpPr>
        <p:spPr>
          <a:xfrm>
            <a:off x="504825" y="1798638"/>
            <a:ext cx="4452900" cy="3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58"/>
          <p:cNvSpPr txBox="1">
            <a:spLocks noGrp="1"/>
          </p:cNvSpPr>
          <p:nvPr>
            <p:ph type="body" idx="3"/>
          </p:nvPr>
        </p:nvSpPr>
        <p:spPr>
          <a:xfrm>
            <a:off x="5121275" y="1270000"/>
            <a:ext cx="44562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58"/>
          <p:cNvSpPr txBox="1">
            <a:spLocks noGrp="1"/>
          </p:cNvSpPr>
          <p:nvPr>
            <p:ph type="body" idx="4"/>
          </p:nvPr>
        </p:nvSpPr>
        <p:spPr>
          <a:xfrm>
            <a:off x="5121275" y="1798638"/>
            <a:ext cx="4456200" cy="3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58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58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58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9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59"/>
          <p:cNvSpPr txBox="1">
            <a:spLocks noGrp="1"/>
          </p:cNvSpPr>
          <p:nvPr>
            <p:ph type="body" idx="1"/>
          </p:nvPr>
        </p:nvSpPr>
        <p:spPr>
          <a:xfrm>
            <a:off x="503238" y="1327150"/>
            <a:ext cx="44577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59"/>
          <p:cNvSpPr txBox="1">
            <a:spLocks noGrp="1"/>
          </p:cNvSpPr>
          <p:nvPr>
            <p:ph type="body" idx="2"/>
          </p:nvPr>
        </p:nvSpPr>
        <p:spPr>
          <a:xfrm>
            <a:off x="5113338" y="1327150"/>
            <a:ext cx="44592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59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59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59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0"/>
          <p:cNvSpPr txBox="1">
            <a:spLocks noGrp="1"/>
          </p:cNvSpPr>
          <p:nvPr>
            <p:ph type="title"/>
          </p:nvPr>
        </p:nvSpPr>
        <p:spPr>
          <a:xfrm>
            <a:off x="796925" y="3643313"/>
            <a:ext cx="8567700" cy="11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60"/>
          <p:cNvSpPr txBox="1">
            <a:spLocks noGrp="1"/>
          </p:cNvSpPr>
          <p:nvPr>
            <p:ph type="body" idx="1"/>
          </p:nvPr>
        </p:nvSpPr>
        <p:spPr>
          <a:xfrm>
            <a:off x="796925" y="2403475"/>
            <a:ext cx="8567700" cy="1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60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60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60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1"/>
          <p:cNvSpPr txBox="1">
            <a:spLocks noGrp="1"/>
          </p:cNvSpPr>
          <p:nvPr>
            <p:ph type="ctrTitle"/>
          </p:nvPr>
        </p:nvSpPr>
        <p:spPr>
          <a:xfrm>
            <a:off x="755650" y="1762125"/>
            <a:ext cx="85692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61"/>
          <p:cNvSpPr txBox="1">
            <a:spLocks noGrp="1"/>
          </p:cNvSpPr>
          <p:nvPr>
            <p:ph type="subTitle" idx="1"/>
          </p:nvPr>
        </p:nvSpPr>
        <p:spPr>
          <a:xfrm>
            <a:off x="1512888" y="3213100"/>
            <a:ext cx="70563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61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61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61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Personalizado">
  <p:cSld name="Esquema Personalizado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175"/>
            <a:ext cx="10080625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cto" type="obj">
  <p:cSld name="OBJEC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503237" y="1327150"/>
            <a:ext cx="9069387" cy="328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 rot="5400000">
            <a:off x="6244431" y="1286669"/>
            <a:ext cx="4389438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 rot="5400000">
            <a:off x="1633537" y="-904875"/>
            <a:ext cx="4389438" cy="665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 rot="5400000">
            <a:off x="3394075" y="-1563687"/>
            <a:ext cx="3287712" cy="90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33"/>
          <p:cNvSpPr>
            <a:spLocks noGrp="1"/>
          </p:cNvSpPr>
          <p:nvPr>
            <p:ph type="pic" idx="2"/>
          </p:nvPr>
        </p:nvSpPr>
        <p:spPr>
          <a:xfrm>
            <a:off x="1976438" y="506413"/>
            <a:ext cx="6048375" cy="3402012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1976438" y="4438650"/>
            <a:ext cx="6048375" cy="66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3941763" y="225425"/>
            <a:ext cx="5635625" cy="484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2"/>
          </p:nvPr>
        </p:nvSpPr>
        <p:spPr>
          <a:xfrm>
            <a:off x="504825" y="1185863"/>
            <a:ext cx="3316288" cy="387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2"/>
          </p:nvPr>
        </p:nvSpPr>
        <p:spPr>
          <a:xfrm>
            <a:off x="504825" y="1798638"/>
            <a:ext cx="4452938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3"/>
          </p:nvPr>
        </p:nvSpPr>
        <p:spPr>
          <a:xfrm>
            <a:off x="5121275" y="1270000"/>
            <a:ext cx="4456113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4"/>
          </p:nvPr>
        </p:nvSpPr>
        <p:spPr>
          <a:xfrm>
            <a:off x="5121275" y="1798638"/>
            <a:ext cx="4456113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503238" y="1327150"/>
            <a:ext cx="4457700" cy="328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body" idx="2"/>
          </p:nvPr>
        </p:nvSpPr>
        <p:spPr>
          <a:xfrm>
            <a:off x="5113338" y="1327150"/>
            <a:ext cx="4459287" cy="328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Google Shape;250;p39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Google Shape;251;p39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>
            <a:spLocks noGrp="1"/>
          </p:cNvSpPr>
          <p:nvPr>
            <p:ph type="title"/>
          </p:nvPr>
        </p:nvSpPr>
        <p:spPr>
          <a:xfrm rot="5400000">
            <a:off x="6244575" y="1286675"/>
            <a:ext cx="43893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body" idx="1"/>
          </p:nvPr>
        </p:nvSpPr>
        <p:spPr>
          <a:xfrm rot="5400000">
            <a:off x="1633574" y="-904975"/>
            <a:ext cx="4389300" cy="6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body" idx="1"/>
          </p:nvPr>
        </p:nvSpPr>
        <p:spPr>
          <a:xfrm rot="5400000">
            <a:off x="3394124" y="-1563650"/>
            <a:ext cx="3287700" cy="90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>
            <a:spLocks noGrp="1"/>
          </p:cNvSpPr>
          <p:nvPr>
            <p:ph type="title"/>
          </p:nvPr>
        </p:nvSpPr>
        <p:spPr>
          <a:xfrm>
            <a:off x="1976438" y="3968750"/>
            <a:ext cx="6048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44"/>
          <p:cNvSpPr>
            <a:spLocks noGrp="1"/>
          </p:cNvSpPr>
          <p:nvPr>
            <p:ph type="pic" idx="2"/>
          </p:nvPr>
        </p:nvSpPr>
        <p:spPr>
          <a:xfrm>
            <a:off x="1976438" y="506413"/>
            <a:ext cx="6048300" cy="34020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44"/>
          <p:cNvSpPr txBox="1">
            <a:spLocks noGrp="1"/>
          </p:cNvSpPr>
          <p:nvPr>
            <p:ph type="body" idx="1"/>
          </p:nvPr>
        </p:nvSpPr>
        <p:spPr>
          <a:xfrm>
            <a:off x="1976438" y="4438650"/>
            <a:ext cx="60483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>
            <a:spLocks noGrp="1"/>
          </p:cNvSpPr>
          <p:nvPr>
            <p:ph type="title"/>
          </p:nvPr>
        </p:nvSpPr>
        <p:spPr>
          <a:xfrm>
            <a:off x="504825" y="225425"/>
            <a:ext cx="3316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body" idx="1"/>
          </p:nvPr>
        </p:nvSpPr>
        <p:spPr>
          <a:xfrm>
            <a:off x="3941763" y="225425"/>
            <a:ext cx="5635500" cy="4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body" idx="2"/>
          </p:nvPr>
        </p:nvSpPr>
        <p:spPr>
          <a:xfrm>
            <a:off x="504825" y="1185863"/>
            <a:ext cx="3316200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6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>
            <a:spLocks noGrp="1"/>
          </p:cNvSpPr>
          <p:nvPr>
            <p:ph type="title"/>
          </p:nvPr>
        </p:nvSpPr>
        <p:spPr>
          <a:xfrm>
            <a:off x="504825" y="227013"/>
            <a:ext cx="90726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body" idx="1"/>
          </p:nvPr>
        </p:nvSpPr>
        <p:spPr>
          <a:xfrm>
            <a:off x="504825" y="1270000"/>
            <a:ext cx="44529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47"/>
          <p:cNvSpPr txBox="1">
            <a:spLocks noGrp="1"/>
          </p:cNvSpPr>
          <p:nvPr>
            <p:ph type="body" idx="2"/>
          </p:nvPr>
        </p:nvSpPr>
        <p:spPr>
          <a:xfrm>
            <a:off x="504825" y="1798638"/>
            <a:ext cx="4452900" cy="3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47"/>
          <p:cNvSpPr txBox="1">
            <a:spLocks noGrp="1"/>
          </p:cNvSpPr>
          <p:nvPr>
            <p:ph type="body" idx="3"/>
          </p:nvPr>
        </p:nvSpPr>
        <p:spPr>
          <a:xfrm>
            <a:off x="5121275" y="1270000"/>
            <a:ext cx="44562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47"/>
          <p:cNvSpPr txBox="1">
            <a:spLocks noGrp="1"/>
          </p:cNvSpPr>
          <p:nvPr>
            <p:ph type="body" idx="4"/>
          </p:nvPr>
        </p:nvSpPr>
        <p:spPr>
          <a:xfrm>
            <a:off x="5121275" y="1798638"/>
            <a:ext cx="4456200" cy="3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47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47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7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1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 descr="bg_interna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1"/>
            <a:ext cx="10080625" cy="565989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503237" y="1327150"/>
            <a:ext cx="9069387" cy="328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 txBox="1"/>
          <p:nvPr/>
        </p:nvSpPr>
        <p:spPr>
          <a:xfrm>
            <a:off x="503237" y="35782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DQL - SELEÇÃO DE DADOS</a:t>
            </a:r>
            <a:endParaRPr sz="33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g1e920075534_0_56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1e920075534_0_56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OPERADORES LÓGICOS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e920075534_0_56"/>
          <p:cNvSpPr/>
          <p:nvPr/>
        </p:nvSpPr>
        <p:spPr>
          <a:xfrm>
            <a:off x="3166237" y="3784015"/>
            <a:ext cx="885825" cy="228600"/>
          </a:xfrm>
          <a:custGeom>
            <a:avLst/>
            <a:gdLst/>
            <a:ahLst/>
            <a:cxnLst/>
            <a:rect l="l" t="t" r="r" b="b"/>
            <a:pathLst>
              <a:path w="885825" h="228600" extrusionOk="0">
                <a:moveTo>
                  <a:pt x="885825" y="0"/>
                </a:moveTo>
                <a:lnTo>
                  <a:pt x="781050" y="0"/>
                </a:lnTo>
                <a:lnTo>
                  <a:pt x="0" y="0"/>
                </a:lnTo>
                <a:lnTo>
                  <a:pt x="0" y="228549"/>
                </a:lnTo>
                <a:lnTo>
                  <a:pt x="781050" y="228549"/>
                </a:lnTo>
                <a:lnTo>
                  <a:pt x="885825" y="228549"/>
                </a:lnTo>
                <a:lnTo>
                  <a:pt x="8858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1e920075534_0_56"/>
          <p:cNvSpPr/>
          <p:nvPr/>
        </p:nvSpPr>
        <p:spPr>
          <a:xfrm>
            <a:off x="4981796" y="1341887"/>
            <a:ext cx="4584144" cy="1420178"/>
          </a:xfrm>
          <a:custGeom>
            <a:avLst/>
            <a:gdLst/>
            <a:ahLst/>
            <a:cxnLst/>
            <a:rect l="l" t="t" r="r" b="b"/>
            <a:pathLst>
              <a:path w="4429125" h="1600200" extrusionOk="0">
                <a:moveTo>
                  <a:pt x="0" y="1600200"/>
                </a:moveTo>
                <a:lnTo>
                  <a:pt x="4429125" y="1600200"/>
                </a:lnTo>
                <a:lnTo>
                  <a:pt x="4429125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1e920075534_0_56"/>
          <p:cNvSpPr txBox="1"/>
          <p:nvPr/>
        </p:nvSpPr>
        <p:spPr>
          <a:xfrm>
            <a:off x="4986179" y="1443654"/>
            <a:ext cx="46863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TREINA.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TBFORNECEDOR</a:t>
            </a: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FORRAMO = 'Gás'</a:t>
            </a: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OR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FORRAMO = 'Fagundes Gás';</a:t>
            </a:r>
            <a:endParaRPr sz="18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g1e920075534_0_56"/>
          <p:cNvSpPr/>
          <p:nvPr/>
        </p:nvSpPr>
        <p:spPr>
          <a:xfrm>
            <a:off x="762570" y="1337323"/>
            <a:ext cx="3997285" cy="1428179"/>
          </a:xfrm>
          <a:custGeom>
            <a:avLst/>
            <a:gdLst/>
            <a:ahLst/>
            <a:cxnLst/>
            <a:rect l="l" t="t" r="r" b="b"/>
            <a:pathLst>
              <a:path w="4429125" h="1600200" extrusionOk="0">
                <a:moveTo>
                  <a:pt x="0" y="1600200"/>
                </a:moveTo>
                <a:lnTo>
                  <a:pt x="4429125" y="1600200"/>
                </a:lnTo>
                <a:lnTo>
                  <a:pt x="4429125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e920075534_0_56"/>
          <p:cNvSpPr txBox="1"/>
          <p:nvPr/>
        </p:nvSpPr>
        <p:spPr>
          <a:xfrm>
            <a:off x="758698" y="1439094"/>
            <a:ext cx="4206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TREINA.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TBFORNECEDOR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FORRAMO = 'Gás'</a:t>
            </a: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OR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FORRAMO = 'Pet Shop';</a:t>
            </a:r>
            <a:endParaRPr sz="18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g1e920075534_0_56"/>
          <p:cNvSpPr/>
          <p:nvPr/>
        </p:nvSpPr>
        <p:spPr>
          <a:xfrm>
            <a:off x="3304210" y="3217247"/>
            <a:ext cx="4152305" cy="1228154"/>
          </a:xfrm>
          <a:custGeom>
            <a:avLst/>
            <a:gdLst/>
            <a:ahLst/>
            <a:cxnLst/>
            <a:rect l="l" t="t" r="r" b="b"/>
            <a:pathLst>
              <a:path w="4429125" h="1600200" extrusionOk="0">
                <a:moveTo>
                  <a:pt x="0" y="1600200"/>
                </a:moveTo>
                <a:lnTo>
                  <a:pt x="4429125" y="1600200"/>
                </a:lnTo>
                <a:lnTo>
                  <a:pt x="4429125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1e920075534_0_56"/>
          <p:cNvSpPr txBox="1"/>
          <p:nvPr/>
        </p:nvSpPr>
        <p:spPr>
          <a:xfrm>
            <a:off x="3300338" y="3302486"/>
            <a:ext cx="3958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TREINA.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TBFORNECEDOR </a:t>
            </a: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NOT FORRAMO = 'Gás';</a:t>
            </a:r>
            <a:endParaRPr sz="18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g1e920075534_0_63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1e920075534_0_63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ORDER BY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e920075534_0_63"/>
          <p:cNvSpPr txBox="1"/>
          <p:nvPr/>
        </p:nvSpPr>
        <p:spPr>
          <a:xfrm>
            <a:off x="840740" y="1160462"/>
            <a:ext cx="37737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Utilizada para ordenar os resultados.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371;g1e920075534_0_63"/>
          <p:cNvGraphicFramePr/>
          <p:nvPr/>
        </p:nvGraphicFramePr>
        <p:xfrm>
          <a:off x="1976558" y="1627308"/>
          <a:ext cx="7236450" cy="1187925"/>
        </p:xfrm>
        <a:graphic>
          <a:graphicData uri="http://schemas.openxmlformats.org/drawingml/2006/table">
            <a:tbl>
              <a:tblPr firstRow="1" bandRow="1">
                <a:noFill/>
                <a:tableStyleId>{6F074E7A-D909-42AC-98C0-7A2E6AB75172}</a:tableStyleId>
              </a:tblPr>
              <a:tblGrid>
                <a:gridCol w="361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975">
                <a:tc>
                  <a:txBody>
                    <a:bodyPr/>
                    <a:lstStyle/>
                    <a:p>
                      <a:pPr marL="44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Ordenação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76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Descrição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76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75"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ASC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2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79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Ascendente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2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DESC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03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Decrescente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2" name="Google Shape;372;g1e920075534_0_63"/>
          <p:cNvSpPr txBox="1"/>
          <p:nvPr/>
        </p:nvSpPr>
        <p:spPr>
          <a:xfrm>
            <a:off x="840740" y="3004502"/>
            <a:ext cx="6393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ORDER BY deve estar localizado após o comando WHERE: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e920075534_0_63"/>
          <p:cNvSpPr/>
          <p:nvPr/>
        </p:nvSpPr>
        <p:spPr>
          <a:xfrm>
            <a:off x="3890898" y="3462337"/>
            <a:ext cx="3429000" cy="1400175"/>
          </a:xfrm>
          <a:custGeom>
            <a:avLst/>
            <a:gdLst/>
            <a:ahLst/>
            <a:cxnLst/>
            <a:rect l="l" t="t" r="r" b="b"/>
            <a:pathLst>
              <a:path w="3429000" h="1400175" extrusionOk="0">
                <a:moveTo>
                  <a:pt x="0" y="1400175"/>
                </a:moveTo>
                <a:lnTo>
                  <a:pt x="3429000" y="1400175"/>
                </a:lnTo>
                <a:lnTo>
                  <a:pt x="3429000" y="0"/>
                </a:lnTo>
                <a:lnTo>
                  <a:pt x="0" y="0"/>
                </a:lnTo>
                <a:lnTo>
                  <a:pt x="0" y="14001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1e920075534_0_63"/>
          <p:cNvSpPr txBox="1"/>
          <p:nvPr/>
        </p:nvSpPr>
        <p:spPr>
          <a:xfrm>
            <a:off x="3976878" y="3548837"/>
            <a:ext cx="113970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75" marR="0" lvl="0" indent="0" algn="l" rtl="0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75" name="Google Shape;375;g1e920075534_0_63"/>
          <p:cNvGraphicFramePr/>
          <p:nvPr/>
        </p:nvGraphicFramePr>
        <p:xfrm>
          <a:off x="3976878" y="3853510"/>
          <a:ext cx="3113425" cy="659130"/>
        </p:xfrm>
        <a:graphic>
          <a:graphicData uri="http://schemas.openxmlformats.org/drawingml/2006/table">
            <a:tbl>
              <a:tblPr firstRow="1" bandRow="1">
                <a:noFill/>
                <a:tableStyleId>{6F074E7A-D909-42AC-98C0-7A2E6AB75172}</a:tableStyleId>
              </a:tblPr>
              <a:tblGrid>
                <a:gridCol w="91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725">
                <a:tc gridSpan="5">
                  <a:txBody>
                    <a:bodyPr/>
                    <a:lstStyle/>
                    <a:p>
                      <a:pPr marL="2889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solidFill>
                            <a:srgbClr val="0000C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</a:t>
                      </a:r>
                      <a:r>
                        <a:rPr lang="pt-BR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TREINA</a:t>
                      </a:r>
                      <a:r>
                        <a:rPr lang="pt-BR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.TBPESSOA</a:t>
                      </a:r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25">
                <a:tc>
                  <a:txBody>
                    <a:bodyPr/>
                    <a:lstStyle/>
                    <a:p>
                      <a:pPr marL="14605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solidFill>
                            <a:srgbClr val="0000C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endParaRPr sz="20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PESCODIGO</a:t>
                      </a:r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206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6" name="Google Shape;376;g1e920075534_0_63"/>
          <p:cNvSpPr txBox="1"/>
          <p:nvPr/>
        </p:nvSpPr>
        <p:spPr>
          <a:xfrm>
            <a:off x="3976875" y="4462975"/>
            <a:ext cx="325770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6050" marR="0" lvl="0" indent="0" algn="l" rtl="0">
              <a:lnSpc>
                <a:spcPct val="116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PESNOME </a:t>
            </a: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g1e920075534_0_70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1e920075534_0_70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LIMIT E OFFSET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e920075534_0_70"/>
          <p:cNvSpPr txBox="1"/>
          <p:nvPr/>
        </p:nvSpPr>
        <p:spPr>
          <a:xfrm>
            <a:off x="231140" y="1274762"/>
            <a:ext cx="9642600" cy="14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25400" lvl="0" indent="0" algn="just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cláusula LIMIT é utilizada para definir a quantidade máxima de linhas que será retornada em  uma consulta.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just" rtl="0">
              <a:lnSpc>
                <a:spcPct val="116666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cláusula OFFSET é utilizada para especificar a partir de qual linha que o resultado passará a  ser mostrado.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e920075534_0_70"/>
          <p:cNvSpPr txBox="1"/>
          <p:nvPr/>
        </p:nvSpPr>
        <p:spPr>
          <a:xfrm>
            <a:off x="3157473" y="3005137"/>
            <a:ext cx="3676800" cy="164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5875" rIns="0" bIns="0" anchor="t" anchorCtr="0">
            <a:spAutoFit/>
          </a:bodyPr>
          <a:lstStyle/>
          <a:p>
            <a:pPr marL="863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  <a:p>
            <a:pPr marL="210820" marR="826135" lvl="0" indent="123825" algn="l" rtl="0">
              <a:lnSpc>
                <a:spcPct val="114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TREINA.TBPESSOA  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PESSEXO = 1  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LIMIT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marL="8636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OFFSET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g1e920075534_0_77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1e920075534_0_77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DISTINCT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e920075534_0_77"/>
          <p:cNvSpPr txBox="1"/>
          <p:nvPr/>
        </p:nvSpPr>
        <p:spPr>
          <a:xfrm>
            <a:off x="459740" y="1427162"/>
            <a:ext cx="90582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cláusula DISTINCT é utilizada para retornar apenas registros distintos de uma seleção.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1e920075534_0_77"/>
          <p:cNvSpPr txBox="1"/>
          <p:nvPr/>
        </p:nvSpPr>
        <p:spPr>
          <a:xfrm>
            <a:off x="3328923" y="2633726"/>
            <a:ext cx="3990900" cy="100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5250" rIns="0" bIns="0" anchor="t" anchorCtr="0">
            <a:spAutoFit/>
          </a:bodyPr>
          <a:lstStyle/>
          <a:p>
            <a:pPr marL="901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DISTINCT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58214" marR="0" lvl="0" indent="0" algn="l" rtl="0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CTPDESCRICAO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37820" marR="0" lvl="0" indent="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TREINA.TBPESSOACONTATO;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g1e920075534_0_84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1e920075534_0_84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FUNÇÕES AGREGADAS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e920075534_0_84"/>
          <p:cNvSpPr txBox="1"/>
          <p:nvPr/>
        </p:nvSpPr>
        <p:spPr>
          <a:xfrm>
            <a:off x="345440" y="1274762"/>
            <a:ext cx="9337800" cy="3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353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MIN(nome_da_coluna) - Retornará o registro com o menor valor da coluna informada.</a:t>
            </a:r>
            <a:endParaRPr/>
          </a:p>
          <a:p>
            <a:pPr marL="355600" marR="0" lvl="0" indent="-343535" algn="just" rtl="0">
              <a:lnSpc>
                <a:spcPct val="100000"/>
              </a:lnSpc>
              <a:spcBef>
                <a:spcPts val="15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MAX(nome_da_coluna) - Retornará o registro com o maior valor da coluna informada.</a:t>
            </a:r>
            <a:endParaRPr/>
          </a:p>
          <a:p>
            <a:pPr marL="355600" marR="0" lvl="0" indent="-343535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AVG(nome_da_coluna) - Retornará o valor médio da coluna informada como parâmetro.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45795" lvl="0" indent="-343535" algn="just" rtl="0">
              <a:lnSpc>
                <a:spcPct val="100800"/>
              </a:lnSpc>
              <a:spcBef>
                <a:spcPts val="157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SUM(nome_da_coluna) - Retornará uma somatória de todos os valores da coluna  informada como parâmetro.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just" rtl="0">
              <a:lnSpc>
                <a:spcPct val="100000"/>
              </a:lnSpc>
              <a:spcBef>
                <a:spcPts val="15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COUNT(*) - Retornará a quantidade de registros atendidos na condição WHERE.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38100" lvl="0" indent="-343535" algn="just" rtl="0">
              <a:lnSpc>
                <a:spcPct val="100800"/>
              </a:lnSpc>
              <a:spcBef>
                <a:spcPts val="15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COUNT(nome_da_coluna) - Retornará a quantidade de registros atendidos na condição  WHERE, porém não irá compor a contagem registros nulos.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g1e920075534_0_91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1e920075534_0_91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FUNÇÕES AGREGADAS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e920075534_0_91"/>
          <p:cNvSpPr/>
          <p:nvPr/>
        </p:nvSpPr>
        <p:spPr>
          <a:xfrm>
            <a:off x="641604" y="1373580"/>
            <a:ext cx="3629025" cy="609600"/>
          </a:xfrm>
          <a:custGeom>
            <a:avLst/>
            <a:gdLst/>
            <a:ahLst/>
            <a:cxnLst/>
            <a:rect l="l" t="t" r="r" b="b"/>
            <a:pathLst>
              <a:path w="3629025" h="609600" extrusionOk="0">
                <a:moveTo>
                  <a:pt x="3629025" y="0"/>
                </a:moveTo>
                <a:lnTo>
                  <a:pt x="981075" y="0"/>
                </a:lnTo>
                <a:lnTo>
                  <a:pt x="0" y="0"/>
                </a:lnTo>
                <a:lnTo>
                  <a:pt x="0" y="304673"/>
                </a:lnTo>
                <a:lnTo>
                  <a:pt x="0" y="609396"/>
                </a:lnTo>
                <a:lnTo>
                  <a:pt x="285750" y="609396"/>
                </a:lnTo>
                <a:lnTo>
                  <a:pt x="981075" y="609396"/>
                </a:lnTo>
                <a:lnTo>
                  <a:pt x="3076575" y="609396"/>
                </a:lnTo>
                <a:lnTo>
                  <a:pt x="3209925" y="609396"/>
                </a:lnTo>
                <a:lnTo>
                  <a:pt x="3209925" y="304723"/>
                </a:lnTo>
                <a:lnTo>
                  <a:pt x="3629025" y="304723"/>
                </a:lnTo>
                <a:lnTo>
                  <a:pt x="36290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1e920075534_0_91"/>
          <p:cNvSpPr txBox="1"/>
          <p:nvPr/>
        </p:nvSpPr>
        <p:spPr>
          <a:xfrm>
            <a:off x="557212" y="1290574"/>
            <a:ext cx="3857700" cy="68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9200" rIns="0" bIns="0" anchor="t" anchorCtr="0">
            <a:spAutoFit/>
          </a:bodyPr>
          <a:lstStyle/>
          <a:p>
            <a:pPr marL="370840" marR="128904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MIN(IMVCOMPRIMENTO)  </a:t>
            </a: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TREINA.TBIMOVEL</a:t>
            </a: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g1e920075534_0_91"/>
          <p:cNvSpPr/>
          <p:nvPr/>
        </p:nvSpPr>
        <p:spPr>
          <a:xfrm>
            <a:off x="557212" y="2538348"/>
            <a:ext cx="3857625" cy="904875"/>
          </a:xfrm>
          <a:custGeom>
            <a:avLst/>
            <a:gdLst/>
            <a:ahLst/>
            <a:cxnLst/>
            <a:rect l="l" t="t" r="r" b="b"/>
            <a:pathLst>
              <a:path w="3857625" h="904875" extrusionOk="0">
                <a:moveTo>
                  <a:pt x="0" y="904875"/>
                </a:moveTo>
                <a:lnTo>
                  <a:pt x="3857625" y="904875"/>
                </a:lnTo>
                <a:lnTo>
                  <a:pt x="3857625" y="0"/>
                </a:lnTo>
                <a:lnTo>
                  <a:pt x="0" y="0"/>
                </a:lnTo>
                <a:lnTo>
                  <a:pt x="0" y="9048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1e920075534_0_91"/>
          <p:cNvSpPr txBox="1"/>
          <p:nvPr/>
        </p:nvSpPr>
        <p:spPr>
          <a:xfrm>
            <a:off x="641604" y="2624023"/>
            <a:ext cx="3235200" cy="66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" marR="12065" lvl="0" indent="0" algn="l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MAX(IMVLARGURA)</a:t>
            </a:r>
            <a:endParaRPr/>
          </a:p>
          <a:p>
            <a:pPr marL="28638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TREINA.TBIMOVEL</a:t>
            </a: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g1e920075534_0_91"/>
          <p:cNvSpPr/>
          <p:nvPr/>
        </p:nvSpPr>
        <p:spPr>
          <a:xfrm>
            <a:off x="5371973" y="1373580"/>
            <a:ext cx="3629025" cy="609600"/>
          </a:xfrm>
          <a:custGeom>
            <a:avLst/>
            <a:gdLst/>
            <a:ahLst/>
            <a:cxnLst/>
            <a:rect l="l" t="t" r="r" b="b"/>
            <a:pathLst>
              <a:path w="3629025" h="609600" extrusionOk="0">
                <a:moveTo>
                  <a:pt x="3629025" y="0"/>
                </a:moveTo>
                <a:lnTo>
                  <a:pt x="981075" y="0"/>
                </a:lnTo>
                <a:lnTo>
                  <a:pt x="0" y="0"/>
                </a:lnTo>
                <a:lnTo>
                  <a:pt x="0" y="304673"/>
                </a:lnTo>
                <a:lnTo>
                  <a:pt x="0" y="609396"/>
                </a:lnTo>
                <a:lnTo>
                  <a:pt x="285750" y="609396"/>
                </a:lnTo>
                <a:lnTo>
                  <a:pt x="981075" y="609396"/>
                </a:lnTo>
                <a:lnTo>
                  <a:pt x="3076575" y="609396"/>
                </a:lnTo>
                <a:lnTo>
                  <a:pt x="3209925" y="609396"/>
                </a:lnTo>
                <a:lnTo>
                  <a:pt x="3209925" y="304723"/>
                </a:lnTo>
                <a:lnTo>
                  <a:pt x="3629025" y="304723"/>
                </a:lnTo>
                <a:lnTo>
                  <a:pt x="36290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1e920075534_0_91"/>
          <p:cNvSpPr txBox="1"/>
          <p:nvPr/>
        </p:nvSpPr>
        <p:spPr>
          <a:xfrm>
            <a:off x="5281676" y="1290574"/>
            <a:ext cx="4448100" cy="68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9200" rIns="0" bIns="0" anchor="t" anchorCtr="0">
            <a:spAutoFit/>
          </a:bodyPr>
          <a:lstStyle/>
          <a:p>
            <a:pPr marL="381000" marR="709930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AVG(IMVCOMPRIMENTO)  </a:t>
            </a: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TREINA.TBIMOVEL</a:t>
            </a: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g1e920075534_0_91"/>
          <p:cNvSpPr/>
          <p:nvPr/>
        </p:nvSpPr>
        <p:spPr>
          <a:xfrm>
            <a:off x="557212" y="3786187"/>
            <a:ext cx="3857625" cy="904875"/>
          </a:xfrm>
          <a:custGeom>
            <a:avLst/>
            <a:gdLst/>
            <a:ahLst/>
            <a:cxnLst/>
            <a:rect l="l" t="t" r="r" b="b"/>
            <a:pathLst>
              <a:path w="3857625" h="904875" extrusionOk="0">
                <a:moveTo>
                  <a:pt x="0" y="904875"/>
                </a:moveTo>
                <a:lnTo>
                  <a:pt x="3857625" y="904875"/>
                </a:lnTo>
                <a:lnTo>
                  <a:pt x="3857625" y="0"/>
                </a:lnTo>
                <a:lnTo>
                  <a:pt x="0" y="0"/>
                </a:lnTo>
                <a:lnTo>
                  <a:pt x="0" y="9048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1e920075534_0_91"/>
          <p:cNvSpPr txBox="1"/>
          <p:nvPr/>
        </p:nvSpPr>
        <p:spPr>
          <a:xfrm>
            <a:off x="641604" y="3874465"/>
            <a:ext cx="3235200" cy="67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6385" marR="0" lvl="0" indent="-286385" algn="l" rtl="0">
              <a:lnSpc>
                <a:spcPct val="12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SUM(IMVLARGURA)  </a:t>
            </a: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TREINA.TBIMOVEL</a:t>
            </a: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g1e920075534_0_91"/>
          <p:cNvSpPr/>
          <p:nvPr/>
        </p:nvSpPr>
        <p:spPr>
          <a:xfrm>
            <a:off x="5371973" y="2624022"/>
            <a:ext cx="4191000" cy="609600"/>
          </a:xfrm>
          <a:custGeom>
            <a:avLst/>
            <a:gdLst/>
            <a:ahLst/>
            <a:cxnLst/>
            <a:rect l="l" t="t" r="r" b="b"/>
            <a:pathLst>
              <a:path w="4191000" h="609600" extrusionOk="0">
                <a:moveTo>
                  <a:pt x="4191000" y="304673"/>
                </a:moveTo>
                <a:lnTo>
                  <a:pt x="4057650" y="304673"/>
                </a:lnTo>
                <a:lnTo>
                  <a:pt x="2095500" y="304673"/>
                </a:lnTo>
                <a:lnTo>
                  <a:pt x="2095500" y="0"/>
                </a:lnTo>
                <a:lnTo>
                  <a:pt x="981075" y="0"/>
                </a:lnTo>
                <a:lnTo>
                  <a:pt x="0" y="0"/>
                </a:lnTo>
                <a:lnTo>
                  <a:pt x="0" y="304673"/>
                </a:lnTo>
                <a:lnTo>
                  <a:pt x="0" y="609396"/>
                </a:lnTo>
                <a:lnTo>
                  <a:pt x="285750" y="609396"/>
                </a:lnTo>
                <a:lnTo>
                  <a:pt x="981075" y="609396"/>
                </a:lnTo>
                <a:lnTo>
                  <a:pt x="4057650" y="609396"/>
                </a:lnTo>
                <a:lnTo>
                  <a:pt x="4191000" y="609396"/>
                </a:lnTo>
                <a:lnTo>
                  <a:pt x="4191000" y="3046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1e920075534_0_91"/>
          <p:cNvSpPr txBox="1"/>
          <p:nvPr/>
        </p:nvSpPr>
        <p:spPr>
          <a:xfrm>
            <a:off x="5281676" y="2538348"/>
            <a:ext cx="4448100" cy="69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4275" rIns="0" bIns="0" anchor="t" anchorCtr="0">
            <a:spAutoFit/>
          </a:bodyPr>
          <a:lstStyle/>
          <a:p>
            <a:pPr marL="952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COUNT(*)</a:t>
            </a:r>
            <a:endParaRPr/>
          </a:p>
          <a:p>
            <a:pPr marL="3810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TREINA.TBPESSOACONTATO</a:t>
            </a: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g1e920075534_0_98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g1e920075534_0_98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ALIAS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e920075534_0_98"/>
          <p:cNvSpPr txBox="1"/>
          <p:nvPr/>
        </p:nvSpPr>
        <p:spPr>
          <a:xfrm>
            <a:off x="231152" y="1122350"/>
            <a:ext cx="95655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comando ALIAS é utilizado atribuir nomes temporários a tabelas ou colunas;</a:t>
            </a: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intenção de sua utilização é tornar a consulta mais legível;</a:t>
            </a: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São Temporárias: duram apenas durante a consulta.</a:t>
            </a:r>
            <a:endParaRPr sz="1800"/>
          </a:p>
        </p:txBody>
      </p:sp>
      <p:sp>
        <p:nvSpPr>
          <p:cNvPr id="428" name="Google Shape;428;g1e920075534_0_98"/>
          <p:cNvSpPr txBox="1"/>
          <p:nvPr/>
        </p:nvSpPr>
        <p:spPr>
          <a:xfrm>
            <a:off x="252400" y="2509825"/>
            <a:ext cx="5516100" cy="180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44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Apelido com espaços:</a:t>
            </a:r>
            <a:endParaRPr sz="18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844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1000125" marR="132715" lvl="0" indent="-915668" algn="l" rtl="0">
              <a:lnSpc>
                <a:spcPct val="115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LOGCODIGO AS "CÓDIGO DO</a:t>
            </a: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LOGRADOURO",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1000125" marR="132715" lvl="0" indent="-915668" algn="l" rtl="0">
              <a:lnSpc>
                <a:spcPct val="115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LOGTIPO AS "TIPO DO LOGRADOURO"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32740" marR="0" lvl="0" indent="0" algn="l" rtl="0">
              <a:lnSpc>
                <a:spcPct val="115000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TREINA.TBLOGRADOURO;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g1e920075534_0_98"/>
          <p:cNvSpPr txBox="1"/>
          <p:nvPr/>
        </p:nvSpPr>
        <p:spPr>
          <a:xfrm>
            <a:off x="6095750" y="2509825"/>
            <a:ext cx="3655800" cy="180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3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Apelido sem espaços:</a:t>
            </a:r>
            <a:endParaRPr sz="18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33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1008380" marR="200660" lvl="0" indent="-915668" algn="l" rtl="0">
              <a:lnSpc>
                <a:spcPct val="115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LOGCODIGO AS</a:t>
            </a: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CODIGO,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1008380" marR="200660" lvl="0" indent="-915668" algn="l" rtl="0">
              <a:lnSpc>
                <a:spcPct val="115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LOGTIPO AS TIPO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0995" marR="0" lvl="0" indent="0" algn="l" rtl="0">
              <a:lnSpc>
                <a:spcPct val="115000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TREINA.TBLOGRADOURO;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g1e920075534_0_105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1e920075534_0_105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GROUP BY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e920075534_0_105"/>
          <p:cNvSpPr txBox="1"/>
          <p:nvPr/>
        </p:nvSpPr>
        <p:spPr>
          <a:xfrm>
            <a:off x="307350" y="1274750"/>
            <a:ext cx="9561000" cy="1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444500" lvl="0" indent="0" algn="just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cláusula GROUP BY é utilizada quando têm-se colunas de atributos combinadas com  funções agregadas no comando SELECT.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1614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código abaixo vai agrupar o total de taxas por pessoa.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159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primeira coluna do resultado teremos o código da pessoa, e na segunda o total de taxas.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1e920075534_0_105"/>
          <p:cNvSpPr txBox="1"/>
          <p:nvPr/>
        </p:nvSpPr>
        <p:spPr>
          <a:xfrm>
            <a:off x="1785875" y="3367075"/>
            <a:ext cx="6864600" cy="123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88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PESCODIGO,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88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SUM(TAXVALOR) AS “TOTAL DE TAXAS”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2725" marR="4069078" lvl="0" indent="1238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TREINA.TBTAXA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PESCODIGO;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g1e920075534_0_112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1e920075534_0_112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HAVING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1e920075534_0_112"/>
          <p:cNvSpPr txBox="1"/>
          <p:nvPr/>
        </p:nvSpPr>
        <p:spPr>
          <a:xfrm>
            <a:off x="383540" y="1274762"/>
            <a:ext cx="92139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cláusula HAVING, filtra o retorno do GROUP BY.</a:t>
            </a:r>
            <a:endParaRPr/>
          </a:p>
          <a:p>
            <a:pPr marL="12700" marR="0" lvl="0" indent="0" algn="just" rtl="0">
              <a:lnSpc>
                <a:spcPct val="100000"/>
              </a:lnSpc>
              <a:spcBef>
                <a:spcPts val="159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HAVING é utilizado pois o WHERE não pode ser usado com funções agregadas.</a:t>
            </a:r>
            <a:endParaRPr/>
          </a:p>
          <a:p>
            <a:pPr marL="12700" marR="5080" lvl="0" indent="0" algn="just" rtl="0">
              <a:lnSpc>
                <a:spcPct val="100800"/>
              </a:lnSpc>
              <a:spcBef>
                <a:spcPts val="158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código abaixo vai agrupar o total de taxas por pessoa, porém, só serão apresentados os  registros em que o total de taxas é maior que 100.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1e920075534_0_112"/>
          <p:cNvSpPr txBox="1"/>
          <p:nvPr/>
        </p:nvSpPr>
        <p:spPr>
          <a:xfrm>
            <a:off x="2014475" y="3214675"/>
            <a:ext cx="5667000" cy="153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700" rIns="0" bIns="0" anchor="t" anchorCtr="0">
            <a:noAutofit/>
          </a:bodyPr>
          <a:lstStyle/>
          <a:p>
            <a:pPr marL="88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PESCODIGO,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88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SUM(TAXVALOR) AS “TOTAL DE TAXAS”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88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TREINA.TBTAXA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88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PESCODIGO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88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HAVING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SUM(TAXVALOR) &gt; 100;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g1e920075534_0_119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g1e920075534_0_119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SUBSELECT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e920075534_0_119"/>
          <p:cNvSpPr txBox="1"/>
          <p:nvPr/>
        </p:nvSpPr>
        <p:spPr>
          <a:xfrm>
            <a:off x="307340" y="1274762"/>
            <a:ext cx="94539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5080" lvl="0" indent="0" algn="just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subselect é utilizado para realizar consultas personalizadas, no exemplo abaixo a consulta  retorna informações da maior taxa cadastrada no banco.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e920075534_0_119"/>
          <p:cNvSpPr txBox="1"/>
          <p:nvPr/>
        </p:nvSpPr>
        <p:spPr>
          <a:xfrm>
            <a:off x="2109725" y="2328850"/>
            <a:ext cx="6140100" cy="195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0000" rIns="0" bIns="0" anchor="t" anchorCtr="0">
            <a:spAutoFit/>
          </a:bodyPr>
          <a:lstStyle/>
          <a:p>
            <a:pPr marL="339090" marR="215265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PESCODIGO,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339090" marR="215265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IMVCODIGO,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339090" marR="215265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TAXVALOR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339090" marR="215265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TREINA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.TBTAXA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339090" marR="215265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TAXVALOR = (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MAX(TAXVALOR)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339090" marR="215265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TREINA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.TBTAXA);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DEFINIÇÕES BÁSICAS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"/>
          <p:cNvSpPr txBox="1"/>
          <p:nvPr/>
        </p:nvSpPr>
        <p:spPr>
          <a:xfrm>
            <a:off x="153675" y="1336275"/>
            <a:ext cx="9790200" cy="16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5080" lvl="0" indent="0" algn="just" rtl="0">
              <a:lnSpc>
                <a:spcPct val="114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O SELECT é utilizado para selecionar/consultar registros em um banco de dados.  Este comando obedece a seguinte sintaxe: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4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</a:rPr>
              <a:t>ATENTAR-SE PARA A IDENTAÇÃO DO SQL!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"/>
          <p:cNvSpPr txBox="1"/>
          <p:nvPr/>
        </p:nvSpPr>
        <p:spPr>
          <a:xfrm>
            <a:off x="153675" y="3207550"/>
            <a:ext cx="7562700" cy="10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NOMEDOSCHEMA.NOMEDATABELA;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g1e920075534_0_126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1e920075534_0_126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JOIN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1e920075534_0_126"/>
          <p:cNvSpPr txBox="1"/>
          <p:nvPr/>
        </p:nvSpPr>
        <p:spPr>
          <a:xfrm>
            <a:off x="231150" y="1274750"/>
            <a:ext cx="9576900" cy="25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5080" lvl="0" indent="0" algn="just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comando JOIN é utilizado combinar duas ou mais tabelas, baseadas em uma coluna  relacionada entre elas.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1614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tipos de joins são: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43535" algn="just" rtl="0">
              <a:lnSpc>
                <a:spcPct val="100000"/>
              </a:lnSpc>
              <a:spcBef>
                <a:spcPts val="15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43535" algn="just" rtl="0">
              <a:lnSpc>
                <a:spcPct val="118333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JOIN;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43535" algn="just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JOIN;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43535" algn="just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OUTER JOIN.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g1e920075534_0_133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1e920075534_0_133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INNER JOIN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1e920075534_0_133"/>
          <p:cNvSpPr txBox="1"/>
          <p:nvPr/>
        </p:nvSpPr>
        <p:spPr>
          <a:xfrm>
            <a:off x="231140" y="1274762"/>
            <a:ext cx="96558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5080" lvl="0" indent="0" algn="just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INNER JOIN retorna dados apenas quando as duas tabelas tem chaves correspondentes na  cláusula ON do JOIN.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1e920075534_0_133"/>
          <p:cNvSpPr/>
          <p:nvPr/>
        </p:nvSpPr>
        <p:spPr>
          <a:xfrm>
            <a:off x="6915150" y="2533650"/>
            <a:ext cx="2924100" cy="1809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1e920075534_0_133"/>
          <p:cNvSpPr txBox="1"/>
          <p:nvPr/>
        </p:nvSpPr>
        <p:spPr>
          <a:xfrm>
            <a:off x="349410" y="2537611"/>
            <a:ext cx="6303000" cy="204285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0000" rIns="0" bIns="0" anchor="t" anchorCtr="0">
            <a:spAutoFit/>
          </a:bodyPr>
          <a:lstStyle/>
          <a:p>
            <a:pPr marL="339090" marR="215265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1700" dirty="0"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339090" marR="215265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7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TREINA.TBPESSOA</a:t>
            </a:r>
            <a:endParaRPr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096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INNER JOIN </a:t>
            </a:r>
            <a:r>
              <a:rPr lang="pt-BR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TREINA.TBLOGRADOURO</a:t>
            </a:r>
            <a:endParaRPr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7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  ON </a:t>
            </a:r>
            <a:r>
              <a:rPr lang="pt-BR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TBPESSOA.LOGCODIGO = TBLOGRADOURO.LOGCODIGO;</a:t>
            </a:r>
          </a:p>
          <a:p>
            <a:pPr marL="12700">
              <a:lnSpc>
                <a:spcPct val="150000"/>
              </a:lnSpc>
            </a:pPr>
            <a:endParaRPr lang="pt-BR" sz="1700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g1e920075534_0_140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g1e920075534_0_140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LEFT JOIN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1e920075534_0_140"/>
          <p:cNvSpPr txBox="1"/>
          <p:nvPr/>
        </p:nvSpPr>
        <p:spPr>
          <a:xfrm>
            <a:off x="231140" y="1274762"/>
            <a:ext cx="91638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5080" lvl="0" indent="0" algn="just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LEFT JOIN retorna a Tabela A inteira e apenas os registros que coincidirem com a  igualdade do JOIN na Tabela B (ou campos nulos para os campos sem correspondência).</a:t>
            </a:r>
            <a:endParaRPr sz="1800"/>
          </a:p>
        </p:txBody>
      </p:sp>
      <p:sp>
        <p:nvSpPr>
          <p:cNvPr id="483" name="Google Shape;483;g1e920075534_0_140"/>
          <p:cNvSpPr/>
          <p:nvPr/>
        </p:nvSpPr>
        <p:spPr>
          <a:xfrm>
            <a:off x="6991350" y="2381250"/>
            <a:ext cx="2924100" cy="1809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1e920075534_0_140"/>
          <p:cNvSpPr txBox="1"/>
          <p:nvPr/>
        </p:nvSpPr>
        <p:spPr>
          <a:xfrm>
            <a:off x="214312" y="2462212"/>
            <a:ext cx="6629400" cy="143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9017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*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37820" marR="0" lvl="0" indent="0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TREINA.TBPESSOA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37820" marR="0" lvl="0" indent="0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LEFT JOIN </a:t>
            </a:r>
            <a:r>
              <a:rPr lang="pt-BR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TREINA.TBPESSOACONTATO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337820" marR="0" lvl="0" indent="0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ON</a:t>
            </a: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TBPESSOA.PESCODIGO = TBPESSOACONTATO.PESCODIGO;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g1e920075534_0_147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g1e920075534_0_147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RIGHT JOIN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e920075534_0_147"/>
          <p:cNvSpPr txBox="1"/>
          <p:nvPr/>
        </p:nvSpPr>
        <p:spPr>
          <a:xfrm>
            <a:off x="231140" y="1274762"/>
            <a:ext cx="91638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5080" lvl="0" indent="0" algn="just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RIGHT JOIN retorna a Tabela B inteira e apenas os registros que coincidirem com a  igualdade do JOIN na Tabela A (ou campos nulos para os campos sem correspondência).</a:t>
            </a:r>
            <a:endParaRPr sz="1800"/>
          </a:p>
        </p:txBody>
      </p:sp>
      <p:sp>
        <p:nvSpPr>
          <p:cNvPr id="493" name="Google Shape;493;g1e920075534_0_147"/>
          <p:cNvSpPr/>
          <p:nvPr/>
        </p:nvSpPr>
        <p:spPr>
          <a:xfrm>
            <a:off x="6915150" y="2381250"/>
            <a:ext cx="2924100" cy="1809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1e920075534_0_147"/>
          <p:cNvSpPr txBox="1"/>
          <p:nvPr/>
        </p:nvSpPr>
        <p:spPr>
          <a:xfrm>
            <a:off x="138112" y="2462212"/>
            <a:ext cx="6629400" cy="149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9017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*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37820" marR="0" lvl="0" indent="0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TREINA.TBPESSOA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3995" marR="0" lvl="0" indent="0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RIGHT JOIN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TREINA.TBPESSOACONTATO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213995" marR="0" lvl="0" indent="0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pt-BR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TBPESSOA.PESCODIGO = TBPESSOACONTATO.PESCODIGO;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g1e920075534_0_154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1e920075534_0_154"/>
          <p:cNvSpPr txBox="1"/>
          <p:nvPr/>
        </p:nvSpPr>
        <p:spPr>
          <a:xfrm>
            <a:off x="231140" y="1292860"/>
            <a:ext cx="71652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FULL OUTER JOIN retorna todos os registros de ambas as tabelas.</a:t>
            </a:r>
            <a:endParaRPr/>
          </a:p>
        </p:txBody>
      </p:sp>
      <p:sp>
        <p:nvSpPr>
          <p:cNvPr id="502" name="Google Shape;502;g1e920075534_0_154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FULL OUTER JOIN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e920075534_0_154"/>
          <p:cNvSpPr txBox="1"/>
          <p:nvPr/>
        </p:nvSpPr>
        <p:spPr>
          <a:xfrm>
            <a:off x="138112" y="2462212"/>
            <a:ext cx="6629400" cy="149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SELECT *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37820" marR="0" lvl="0" indent="0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TREINA.TBPESSOA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3995" marR="0" lvl="0" indent="0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FULL OUTER JOIN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TREINA.TBPESSOACONTATO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213995" marR="0" lvl="0" indent="0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pt-BR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TBPESSOA.PESCODIGO = TBPESSOACONTATO.PESCODIGO;</a:t>
            </a:r>
            <a:endParaRPr/>
          </a:p>
        </p:txBody>
      </p:sp>
      <p:sp>
        <p:nvSpPr>
          <p:cNvPr id="504" name="Google Shape;504;g1e920075534_0_154"/>
          <p:cNvSpPr/>
          <p:nvPr/>
        </p:nvSpPr>
        <p:spPr>
          <a:xfrm>
            <a:off x="6915150" y="2381250"/>
            <a:ext cx="2924100" cy="1809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g1e9247a64d0_0_6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1e9247a64d0_0_6"/>
          <p:cNvSpPr txBox="1"/>
          <p:nvPr/>
        </p:nvSpPr>
        <p:spPr>
          <a:xfrm>
            <a:off x="231150" y="1292850"/>
            <a:ext cx="97068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1800"/>
              <a:t>EXISTS é utilizado para testar a existência (ou não existência com o operador NOT) de um registro em um subselect.</a:t>
            </a:r>
            <a:endParaRPr sz="1800"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Geralmente é necessário filtrar o registro do subselect com a tabela principal de fora.</a:t>
            </a:r>
            <a:endParaRPr sz="1800"/>
          </a:p>
        </p:txBody>
      </p:sp>
      <p:sp>
        <p:nvSpPr>
          <p:cNvPr id="512" name="Google Shape;512;g1e9247a64d0_0_6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EXISTS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1e9247a64d0_0_6"/>
          <p:cNvSpPr txBox="1"/>
          <p:nvPr/>
        </p:nvSpPr>
        <p:spPr>
          <a:xfrm>
            <a:off x="138096" y="3224200"/>
            <a:ext cx="9112200" cy="139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SELECT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TREINA.TBPESSOA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WHERE EXISTS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                FROM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TREINA.TBPESSOACONTATO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TBPESSOACONTATO.PESCODIGO = </a:t>
            </a:r>
            <a:r>
              <a:rPr lang="pt-BR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TBPESSOA.PESCODIGO</a:t>
            </a: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2"/>
          <p:cNvSpPr/>
          <p:nvPr/>
        </p:nvSpPr>
        <p:spPr>
          <a:xfrm>
            <a:off x="0" y="0"/>
            <a:ext cx="10080625" cy="567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22" descr="bg_fin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080626" cy="56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1e920075534_0_0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e920075534_0_0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DEFINIÇÕES BÁSICAS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e920075534_0_0"/>
          <p:cNvSpPr txBox="1"/>
          <p:nvPr/>
        </p:nvSpPr>
        <p:spPr>
          <a:xfrm>
            <a:off x="153675" y="1336275"/>
            <a:ext cx="97902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Exemplos de utilização do comando SELECT: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e920075534_0_0"/>
          <p:cNvSpPr/>
          <p:nvPr/>
        </p:nvSpPr>
        <p:spPr>
          <a:xfrm>
            <a:off x="5300725" y="2395600"/>
            <a:ext cx="3762518" cy="1078421"/>
          </a:xfrm>
          <a:custGeom>
            <a:avLst/>
            <a:gdLst/>
            <a:ahLst/>
            <a:cxnLst/>
            <a:rect l="l" t="t" r="r" b="b"/>
            <a:pathLst>
              <a:path w="3781425" h="1457325" extrusionOk="0">
                <a:moveTo>
                  <a:pt x="0" y="1457325"/>
                </a:moveTo>
                <a:lnTo>
                  <a:pt x="3781425" y="1457325"/>
                </a:lnTo>
                <a:lnTo>
                  <a:pt x="3781425" y="0"/>
                </a:lnTo>
                <a:lnTo>
                  <a:pt x="0" y="0"/>
                </a:lnTo>
                <a:lnTo>
                  <a:pt x="0" y="145732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e920075534_0_0"/>
          <p:cNvSpPr txBox="1"/>
          <p:nvPr/>
        </p:nvSpPr>
        <p:spPr>
          <a:xfrm>
            <a:off x="5464925" y="2478350"/>
            <a:ext cx="3462900" cy="9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PRONOME,</a:t>
            </a: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 PROVALOR</a:t>
            </a: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" marR="0" lvl="0" indent="0" algn="l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TREINA.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TBPRODUTO;</a:t>
            </a:r>
            <a:endParaRPr sz="18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g1e920075534_0_0"/>
          <p:cNvSpPr/>
          <p:nvPr/>
        </p:nvSpPr>
        <p:spPr>
          <a:xfrm>
            <a:off x="823900" y="2395600"/>
            <a:ext cx="3809905" cy="1078421"/>
          </a:xfrm>
          <a:custGeom>
            <a:avLst/>
            <a:gdLst/>
            <a:ahLst/>
            <a:cxnLst/>
            <a:rect l="l" t="t" r="r" b="b"/>
            <a:pathLst>
              <a:path w="3790950" h="1457325" extrusionOk="0">
                <a:moveTo>
                  <a:pt x="0" y="1457325"/>
                </a:moveTo>
                <a:lnTo>
                  <a:pt x="3790950" y="1457325"/>
                </a:lnTo>
                <a:lnTo>
                  <a:pt x="3790950" y="0"/>
                </a:lnTo>
                <a:lnTo>
                  <a:pt x="0" y="0"/>
                </a:lnTo>
                <a:lnTo>
                  <a:pt x="0" y="145732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e920075534_0_0"/>
          <p:cNvSpPr txBox="1"/>
          <p:nvPr/>
        </p:nvSpPr>
        <p:spPr>
          <a:xfrm>
            <a:off x="914100" y="2602175"/>
            <a:ext cx="3634500" cy="67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endParaRPr/>
          </a:p>
          <a:p>
            <a:pPr marL="635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pt-BR" sz="22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TREINA.</a:t>
            </a:r>
            <a:r>
              <a:rPr lang="pt-BR" sz="2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TBPRODUTO;</a:t>
            </a:r>
            <a:endParaRPr sz="22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g1e920075534_0_7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e920075534_0_7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CLÁUSULA WHERE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e920075534_0_7"/>
          <p:cNvSpPr txBox="1"/>
          <p:nvPr/>
        </p:nvSpPr>
        <p:spPr>
          <a:xfrm>
            <a:off x="153675" y="1031475"/>
            <a:ext cx="9790200" cy="11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5080" lvl="0" indent="0" algn="just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Utilizada para filtrar registros, ou seja, somente serão retornados os registros que se  enquadrarem nos parâmetros informados.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159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Na cláusula WHERE podem ser utilizados os operadores relacionais: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8" name="Google Shape;288;g1e920075534_0_7"/>
          <p:cNvGraphicFramePr/>
          <p:nvPr/>
        </p:nvGraphicFramePr>
        <p:xfrm>
          <a:off x="1415599" y="2305792"/>
          <a:ext cx="7236450" cy="2555950"/>
        </p:xfrm>
        <a:graphic>
          <a:graphicData uri="http://schemas.openxmlformats.org/drawingml/2006/table">
            <a:tbl>
              <a:tblPr firstRow="1" bandRow="1">
                <a:noFill/>
                <a:tableStyleId>{6F074E7A-D909-42AC-98C0-7A2E6AB75172}</a:tableStyleId>
              </a:tblPr>
              <a:tblGrid>
                <a:gridCol w="361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Operador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2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Descrição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2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L="0" marR="0" marT="88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59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Igual a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&lt;&gt;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95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79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Diferente de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95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/>
                    </a:p>
                  </a:txBody>
                  <a:tcPr marL="0" marR="0" marT="90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Maior que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90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/>
                    </a:p>
                  </a:txBody>
                  <a:tcPr marL="0" marR="0" marT="908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4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Menor que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908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91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79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Maior ou igual a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91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50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91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79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Menor ou igual a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91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1e920075534_0_21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1e920075534_0_21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CLÁUSULA WHERE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e920075534_0_21"/>
          <p:cNvSpPr txBox="1"/>
          <p:nvPr/>
        </p:nvSpPr>
        <p:spPr>
          <a:xfrm>
            <a:off x="153675" y="1183875"/>
            <a:ext cx="97902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Exemplos de utilização do comando SELECT com a cláusula WHERE: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e920075534_0_21"/>
          <p:cNvSpPr/>
          <p:nvPr/>
        </p:nvSpPr>
        <p:spPr>
          <a:xfrm>
            <a:off x="766762" y="1900173"/>
            <a:ext cx="3540443" cy="1132523"/>
          </a:xfrm>
          <a:custGeom>
            <a:avLst/>
            <a:gdLst/>
            <a:ahLst/>
            <a:cxnLst/>
            <a:rect l="l" t="t" r="r" b="b"/>
            <a:pathLst>
              <a:path w="3371850" h="1562100" extrusionOk="0">
                <a:moveTo>
                  <a:pt x="0" y="1562100"/>
                </a:moveTo>
                <a:lnTo>
                  <a:pt x="3371850" y="1562100"/>
                </a:lnTo>
                <a:lnTo>
                  <a:pt x="3371850" y="0"/>
                </a:lnTo>
                <a:lnTo>
                  <a:pt x="0" y="0"/>
                </a:lnTo>
                <a:lnTo>
                  <a:pt x="0" y="15621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e920075534_0_21"/>
          <p:cNvSpPr/>
          <p:nvPr/>
        </p:nvSpPr>
        <p:spPr>
          <a:xfrm>
            <a:off x="5615050" y="1900175"/>
            <a:ext cx="3544443" cy="1170146"/>
          </a:xfrm>
          <a:custGeom>
            <a:avLst/>
            <a:gdLst/>
            <a:ahLst/>
            <a:cxnLst/>
            <a:rect l="l" t="t" r="r" b="b"/>
            <a:pathLst>
              <a:path w="4219575" h="1714500" extrusionOk="0">
                <a:moveTo>
                  <a:pt x="0" y="1714500"/>
                </a:moveTo>
                <a:lnTo>
                  <a:pt x="4219575" y="1714500"/>
                </a:lnTo>
                <a:lnTo>
                  <a:pt x="4219575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e920075534_0_21"/>
          <p:cNvSpPr/>
          <p:nvPr/>
        </p:nvSpPr>
        <p:spPr>
          <a:xfrm>
            <a:off x="2909823" y="3671887"/>
            <a:ext cx="3696843" cy="1129498"/>
          </a:xfrm>
          <a:custGeom>
            <a:avLst/>
            <a:gdLst/>
            <a:ahLst/>
            <a:cxnLst/>
            <a:rect l="l" t="t" r="r" b="b"/>
            <a:pathLst>
              <a:path w="4724400" h="1552575" extrusionOk="0">
                <a:moveTo>
                  <a:pt x="0" y="1552575"/>
                </a:moveTo>
                <a:lnTo>
                  <a:pt x="4724400" y="1552575"/>
                </a:lnTo>
                <a:lnTo>
                  <a:pt x="4724400" y="0"/>
                </a:lnTo>
                <a:lnTo>
                  <a:pt x="0" y="0"/>
                </a:lnTo>
                <a:lnTo>
                  <a:pt x="0" y="1552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e920075534_0_21"/>
          <p:cNvSpPr txBox="1"/>
          <p:nvPr/>
        </p:nvSpPr>
        <p:spPr>
          <a:xfrm>
            <a:off x="818370" y="1943035"/>
            <a:ext cx="3586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TREINA.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TBPRODUTO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PROVALOR = 6.44;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e920075534_0_21"/>
          <p:cNvSpPr txBox="1"/>
          <p:nvPr/>
        </p:nvSpPr>
        <p:spPr>
          <a:xfrm>
            <a:off x="5613825" y="1980350"/>
            <a:ext cx="3434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TREINA.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TBPRODUTO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PROVALOR &gt; 9;</a:t>
            </a:r>
            <a:endParaRPr/>
          </a:p>
        </p:txBody>
      </p:sp>
      <p:sp>
        <p:nvSpPr>
          <p:cNvPr id="302" name="Google Shape;302;g1e920075534_0_21"/>
          <p:cNvSpPr txBox="1"/>
          <p:nvPr/>
        </p:nvSpPr>
        <p:spPr>
          <a:xfrm>
            <a:off x="2971767" y="3748897"/>
            <a:ext cx="3950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TREINA.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TBPRODUTO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PRONOME = 'Trigo';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g1e920075534_0_28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1e920075534_0_28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OPERADOR BETWEEN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e920075534_0_28"/>
          <p:cNvSpPr txBox="1"/>
          <p:nvPr/>
        </p:nvSpPr>
        <p:spPr>
          <a:xfrm>
            <a:off x="153675" y="1336275"/>
            <a:ext cx="97902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5080" lvl="0" indent="0" algn="l" rtl="0">
              <a:lnSpc>
                <a:spcPct val="114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Operador BETWEEN (entre): irá retornar somente os registros que se enquadrem no intervalo  informado para determinada coluna.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g1e920075534_0_28"/>
          <p:cNvGrpSpPr/>
          <p:nvPr/>
        </p:nvGrpSpPr>
        <p:grpSpPr>
          <a:xfrm>
            <a:off x="2605054" y="2536914"/>
            <a:ext cx="4959218" cy="1290133"/>
            <a:chOff x="2605024" y="2538349"/>
            <a:chExt cx="4876800" cy="1857375"/>
          </a:xfrm>
        </p:grpSpPr>
        <p:sp>
          <p:nvSpPr>
            <p:cNvPr id="312" name="Google Shape;312;g1e920075534_0_28"/>
            <p:cNvSpPr/>
            <p:nvPr/>
          </p:nvSpPr>
          <p:spPr>
            <a:xfrm>
              <a:off x="2605024" y="2538349"/>
              <a:ext cx="4876800" cy="1857375"/>
            </a:xfrm>
            <a:custGeom>
              <a:avLst/>
              <a:gdLst/>
              <a:ahLst/>
              <a:cxnLst/>
              <a:rect l="l" t="t" r="r" b="b"/>
              <a:pathLst>
                <a:path w="4876800" h="1857375" extrusionOk="0">
                  <a:moveTo>
                    <a:pt x="0" y="1857375"/>
                  </a:moveTo>
                  <a:lnTo>
                    <a:pt x="4876800" y="1857375"/>
                  </a:lnTo>
                  <a:lnTo>
                    <a:pt x="4876800" y="0"/>
                  </a:lnTo>
                  <a:lnTo>
                    <a:pt x="0" y="0"/>
                  </a:lnTo>
                  <a:lnTo>
                    <a:pt x="0" y="1857375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1e920075534_0_28"/>
            <p:cNvSpPr/>
            <p:nvPr/>
          </p:nvSpPr>
          <p:spPr>
            <a:xfrm>
              <a:off x="2688844" y="2776804"/>
              <a:ext cx="4610100" cy="1409700"/>
            </a:xfrm>
            <a:custGeom>
              <a:avLst/>
              <a:gdLst/>
              <a:ahLst/>
              <a:cxnLst/>
              <a:rect l="l" t="t" r="r" b="b"/>
              <a:pathLst>
                <a:path w="4610100" h="1409700" extrusionOk="0">
                  <a:moveTo>
                    <a:pt x="1114425" y="0"/>
                  </a:moveTo>
                  <a:lnTo>
                    <a:pt x="981075" y="0"/>
                  </a:lnTo>
                  <a:lnTo>
                    <a:pt x="0" y="0"/>
                  </a:lnTo>
                  <a:lnTo>
                    <a:pt x="0" y="304723"/>
                  </a:lnTo>
                  <a:lnTo>
                    <a:pt x="981075" y="304723"/>
                  </a:lnTo>
                  <a:lnTo>
                    <a:pt x="1114425" y="304723"/>
                  </a:lnTo>
                  <a:lnTo>
                    <a:pt x="1114425" y="0"/>
                  </a:lnTo>
                  <a:close/>
                </a:path>
                <a:path w="4610100" h="1409700" extrusionOk="0">
                  <a:moveTo>
                    <a:pt x="3629025" y="552323"/>
                  </a:moveTo>
                  <a:lnTo>
                    <a:pt x="981075" y="552323"/>
                  </a:lnTo>
                  <a:lnTo>
                    <a:pt x="285750" y="552323"/>
                  </a:lnTo>
                  <a:lnTo>
                    <a:pt x="0" y="552323"/>
                  </a:lnTo>
                  <a:lnTo>
                    <a:pt x="0" y="857046"/>
                  </a:lnTo>
                  <a:lnTo>
                    <a:pt x="285750" y="857046"/>
                  </a:lnTo>
                  <a:lnTo>
                    <a:pt x="981075" y="857046"/>
                  </a:lnTo>
                  <a:lnTo>
                    <a:pt x="3629025" y="857046"/>
                  </a:lnTo>
                  <a:lnTo>
                    <a:pt x="3629025" y="552323"/>
                  </a:lnTo>
                  <a:close/>
                </a:path>
                <a:path w="4610100" h="1409700" extrusionOk="0">
                  <a:moveTo>
                    <a:pt x="4610100" y="1104646"/>
                  </a:moveTo>
                  <a:lnTo>
                    <a:pt x="4610100" y="1104646"/>
                  </a:lnTo>
                  <a:lnTo>
                    <a:pt x="0" y="1104646"/>
                  </a:lnTo>
                  <a:lnTo>
                    <a:pt x="0" y="1409369"/>
                  </a:lnTo>
                  <a:lnTo>
                    <a:pt x="4610100" y="1409369"/>
                  </a:lnTo>
                  <a:lnTo>
                    <a:pt x="4610100" y="11046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g1e920075534_0_28"/>
          <p:cNvSpPr txBox="1"/>
          <p:nvPr/>
        </p:nvSpPr>
        <p:spPr>
          <a:xfrm>
            <a:off x="2678810" y="2741034"/>
            <a:ext cx="4749300" cy="9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TREINA.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TBCLIENTE</a:t>
            </a: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2700" marR="0" lvl="0" indent="0" algn="l" rtl="0">
              <a:spcBef>
                <a:spcPts val="13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CLICODIGO 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BETWEEN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AND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5;</a:t>
            </a:r>
            <a:endParaRPr sz="18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g1e920075534_0_35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e920075534_0_35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OPERADOR LIKE E ILIKE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e920075534_0_35"/>
          <p:cNvSpPr txBox="1"/>
          <p:nvPr/>
        </p:nvSpPr>
        <p:spPr>
          <a:xfrm>
            <a:off x="231140" y="1120584"/>
            <a:ext cx="94113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just" rtl="0">
              <a:lnSpc>
                <a:spcPct val="114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 LIKE (semelhante): irá retornar somente os registros sejam semelhantes ao  parâmetro informado, obedecendo o parâmetro foi informado como maiúsculo ou minúsculo.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e920075534_0_35"/>
          <p:cNvSpPr/>
          <p:nvPr/>
        </p:nvSpPr>
        <p:spPr>
          <a:xfrm>
            <a:off x="157162" y="2004948"/>
            <a:ext cx="4104323" cy="1351240"/>
          </a:xfrm>
          <a:custGeom>
            <a:avLst/>
            <a:gdLst/>
            <a:ahLst/>
            <a:cxnLst/>
            <a:rect l="l" t="t" r="r" b="b"/>
            <a:pathLst>
              <a:path w="5295900" h="1857375" extrusionOk="0">
                <a:moveTo>
                  <a:pt x="0" y="1857375"/>
                </a:moveTo>
                <a:lnTo>
                  <a:pt x="5295900" y="1857375"/>
                </a:lnTo>
                <a:lnTo>
                  <a:pt x="5295900" y="0"/>
                </a:lnTo>
                <a:lnTo>
                  <a:pt x="0" y="0"/>
                </a:lnTo>
                <a:lnTo>
                  <a:pt x="0" y="18573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e920075534_0_35"/>
          <p:cNvSpPr/>
          <p:nvPr/>
        </p:nvSpPr>
        <p:spPr>
          <a:xfrm>
            <a:off x="5815076" y="2004948"/>
            <a:ext cx="3943350" cy="1857375"/>
          </a:xfrm>
          <a:custGeom>
            <a:avLst/>
            <a:gdLst/>
            <a:ahLst/>
            <a:cxnLst/>
            <a:rect l="l" t="t" r="r" b="b"/>
            <a:pathLst>
              <a:path w="3943350" h="1857375" extrusionOk="0">
                <a:moveTo>
                  <a:pt x="0" y="1857375"/>
                </a:moveTo>
                <a:lnTo>
                  <a:pt x="3943350" y="1857375"/>
                </a:lnTo>
                <a:lnTo>
                  <a:pt x="3943350" y="0"/>
                </a:lnTo>
                <a:lnTo>
                  <a:pt x="0" y="0"/>
                </a:lnTo>
                <a:lnTo>
                  <a:pt x="0" y="18573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e920075534_0_35"/>
          <p:cNvSpPr txBox="1"/>
          <p:nvPr/>
        </p:nvSpPr>
        <p:spPr>
          <a:xfrm>
            <a:off x="5906134" y="2320607"/>
            <a:ext cx="31941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 com	</a:t>
            </a:r>
            <a:r>
              <a:rPr lang="pt-BR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‘TEXTO%’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 com	</a:t>
            </a:r>
            <a:r>
              <a:rPr lang="pt-BR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‘%TEXTO’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e920075534_0_35"/>
          <p:cNvSpPr txBox="1"/>
          <p:nvPr/>
        </p:nvSpPr>
        <p:spPr>
          <a:xfrm>
            <a:off x="5906134" y="3303523"/>
            <a:ext cx="33840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Possui o texto </a:t>
            </a:r>
            <a:r>
              <a:rPr lang="pt-BR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‘%TEXTO%’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e920075534_0_35"/>
          <p:cNvSpPr txBox="1"/>
          <p:nvPr/>
        </p:nvSpPr>
        <p:spPr>
          <a:xfrm>
            <a:off x="231140" y="4052315"/>
            <a:ext cx="93402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lnSpc>
                <a:spcPct val="114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ILIKE possui as mesmas características do like, porém não é case-sensitive, ou seja, não  faz distinção entre maiúsculas e minúsculas, então ‘MARIA’ é igual ‘maria’ para o ILIKE.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e920075534_0_35"/>
          <p:cNvSpPr txBox="1"/>
          <p:nvPr/>
        </p:nvSpPr>
        <p:spPr>
          <a:xfrm>
            <a:off x="234421" y="2193601"/>
            <a:ext cx="4802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TREINA.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TBCLIENTE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CLINOME LIKE 'Edg%';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g1e920075534_0_42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1e920075534_0_42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BUSCANDO VALORES NULOS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e920075534_0_42"/>
          <p:cNvSpPr txBox="1"/>
          <p:nvPr/>
        </p:nvSpPr>
        <p:spPr>
          <a:xfrm>
            <a:off x="688351" y="1465250"/>
            <a:ext cx="4067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Para filtrar </a:t>
            </a: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em branco (nulos).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e920075534_0_42"/>
          <p:cNvSpPr/>
          <p:nvPr/>
        </p:nvSpPr>
        <p:spPr>
          <a:xfrm>
            <a:off x="5596000" y="2528825"/>
            <a:ext cx="4008358" cy="1228154"/>
          </a:xfrm>
          <a:custGeom>
            <a:avLst/>
            <a:gdLst/>
            <a:ahLst/>
            <a:cxnLst/>
            <a:rect l="l" t="t" r="r" b="b"/>
            <a:pathLst>
              <a:path w="4429125" h="1600200" extrusionOk="0">
                <a:moveTo>
                  <a:pt x="0" y="1600200"/>
                </a:moveTo>
                <a:lnTo>
                  <a:pt x="4429125" y="1600200"/>
                </a:lnTo>
                <a:lnTo>
                  <a:pt x="4429125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8" name="Google Shape;338;g1e920075534_0_42"/>
          <p:cNvGraphicFramePr/>
          <p:nvPr/>
        </p:nvGraphicFramePr>
        <p:xfrm>
          <a:off x="606063" y="2334952"/>
          <a:ext cx="4437400" cy="1979875"/>
        </p:xfrm>
        <a:graphic>
          <a:graphicData uri="http://schemas.openxmlformats.org/drawingml/2006/table">
            <a:tbl>
              <a:tblPr firstRow="1" bandRow="1">
                <a:noFill/>
                <a:tableStyleId>{6F074E7A-D909-42AC-98C0-7A2E6AB75172}</a:tableStyleId>
              </a:tblPr>
              <a:tblGrid>
                <a:gridCol w="15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975">
                <a:tc gridSpan="3">
                  <a:txBody>
                    <a:bodyPr/>
                    <a:lstStyle/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tbfornecedor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2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75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forcodigo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2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fornome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2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forramo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2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75">
                <a:tc>
                  <a:txBody>
                    <a:bodyPr/>
                    <a:lstStyle/>
                    <a:p>
                      <a:pPr marL="1016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0" marR="0" marT="88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Forn 1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75">
                <a:tc>
                  <a:txBody>
                    <a:bodyPr/>
                    <a:lstStyle/>
                    <a:p>
                      <a:pPr marL="1016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95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Forn 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95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75"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90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Forn 3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90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44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Ramo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90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9" name="Google Shape;339;g1e920075534_0_42"/>
          <p:cNvSpPr txBox="1"/>
          <p:nvPr/>
        </p:nvSpPr>
        <p:spPr>
          <a:xfrm>
            <a:off x="5592129" y="2614062"/>
            <a:ext cx="3958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TREINA.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TBFORNECEDOR</a:t>
            </a: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FORRAMO </a:t>
            </a:r>
            <a:r>
              <a:rPr lang="pt-BR" sz="2000" b="1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pt-BR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NULL;</a:t>
            </a: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g1e920075534_0_49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1e920075534_0_49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SELEÇÃO DE DADOS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OPERADORES LÓGICOS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e920075534_0_49"/>
          <p:cNvSpPr txBox="1"/>
          <p:nvPr/>
        </p:nvSpPr>
        <p:spPr>
          <a:xfrm>
            <a:off x="535940" y="1196784"/>
            <a:ext cx="89898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14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cláusula WHERE também podem ser utilizados os operadores lógicos a fim de que a  consulta ao banco de dados seja ainda mais específica.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8" name="Google Shape;348;g1e920075534_0_49"/>
          <p:cNvGraphicFramePr/>
          <p:nvPr/>
        </p:nvGraphicFramePr>
        <p:xfrm>
          <a:off x="1671758" y="2357050"/>
          <a:ext cx="7236450" cy="2223675"/>
        </p:xfrm>
        <a:graphic>
          <a:graphicData uri="http://schemas.openxmlformats.org/drawingml/2006/table">
            <a:tbl>
              <a:tblPr firstRow="1" bandRow="1">
                <a:noFill/>
                <a:tableStyleId>{6F074E7A-D909-42AC-98C0-7A2E6AB75172}</a:tableStyleId>
              </a:tblPr>
              <a:tblGrid>
                <a:gridCol w="361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975"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Operador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2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Descrição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2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59815" marR="321310" lvl="0" indent="-734059" algn="l" rtl="0">
                        <a:lnSpc>
                          <a:spcPct val="1028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(só irá buscar se todas as cláusulas  forem verdadeiras)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2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225">
                <a:tc>
                  <a:txBody>
                    <a:bodyPr/>
                    <a:lstStyle/>
                    <a:p>
                      <a:pPr marL="952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95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68655" marR="405765" lvl="0" indent="-257810" algn="l" rtl="0">
                        <a:lnSpc>
                          <a:spcPct val="10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ou </a:t>
                      </a: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(irá buscar se ao menos um das  cláusulas forem verdadeiras)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908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450340" marR="385445" lvl="0" indent="-1039493" algn="l" rtl="0">
                        <a:lnSpc>
                          <a:spcPct val="10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não </a:t>
                      </a:r>
                      <a:r>
                        <a:rPr lang="pt-B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(o valor lógico da cláusula será  invertido)</a:t>
                      </a:r>
                      <a:endParaRPr/>
                    </a:p>
                  </a:txBody>
                  <a:tcPr marL="0" marR="0" marT="8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26</Slides>
  <Notes>26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Tema do Office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terms:modified xsi:type="dcterms:W3CDTF">2024-10-03T19:32:32Z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0x010100AE27F99DF18A4341BE4054373105936F</vt:lpwstr>
  </property>
  <property fmtid="{D5CDD505-2E9C-101B-9397-08002B2CF9AE}" pid="3" name="Order">
    <vt:r8>1507300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