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670550" cx="10080625"/>
  <p:notesSz cx="7559675" cy="106918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WEbVLNrYnIb1ww0gRrzt+IhR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92152173b_1_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e92152173b_1_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2" name="Google Shape;272;g1e92152173b_1_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92152173b_1_1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e92152173b_1_12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3" name="Google Shape;283;g1e92152173b_1_1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92152173b_1_1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e92152173b_1_19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4" name="Google Shape;294;g1e92152173b_1_1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92152173b_1_2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e92152173b_1_26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4" name="Google Shape;304;g1e92152173b_1_2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92152173b_1_3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e92152173b_1_3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5" name="Google Shape;315;g1e92152173b_1_3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92152173b_1_4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e92152173b_1_40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5" name="Google Shape;325;g1e92152173b_1_4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8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0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5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5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5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7" name="Google Shape;10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998177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5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5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5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5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5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5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5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5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5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5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5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5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5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" name="Google Shape;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6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7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5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5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5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58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58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58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58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5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5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5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59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59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5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5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0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60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6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6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6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61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6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6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6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 rot="5400000">
            <a:off x="6244431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 rot="5400000">
            <a:off x="1633537" y="-904875"/>
            <a:ext cx="4389438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 rot="5400000">
            <a:off x="3394075" y="-1563687"/>
            <a:ext cx="3287712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1976438" y="3968750"/>
            <a:ext cx="6048375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3"/>
          <p:cNvSpPr/>
          <p:nvPr>
            <p:ph idx="2" type="pic"/>
          </p:nvPr>
        </p:nvSpPr>
        <p:spPr>
          <a:xfrm>
            <a:off x="1976438" y="506413"/>
            <a:ext cx="6048375" cy="3402012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1976438" y="4438650"/>
            <a:ext cx="6048375" cy="6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504825" y="225425"/>
            <a:ext cx="3316288" cy="960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941763" y="225425"/>
            <a:ext cx="5635625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2" type="body"/>
          </p:nvPr>
        </p:nvSpPr>
        <p:spPr>
          <a:xfrm>
            <a:off x="504825" y="1185863"/>
            <a:ext cx="3316288" cy="38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5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504825" y="227013"/>
            <a:ext cx="9072563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504825" y="1270000"/>
            <a:ext cx="44529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6"/>
          <p:cNvSpPr txBox="1"/>
          <p:nvPr>
            <p:ph idx="2" type="body"/>
          </p:nvPr>
        </p:nvSpPr>
        <p:spPr>
          <a:xfrm>
            <a:off x="504825" y="1798638"/>
            <a:ext cx="4452938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6"/>
          <p:cNvSpPr txBox="1"/>
          <p:nvPr>
            <p:ph idx="3" type="body"/>
          </p:nvPr>
        </p:nvSpPr>
        <p:spPr>
          <a:xfrm>
            <a:off x="5121275" y="1270000"/>
            <a:ext cx="4456113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6"/>
          <p:cNvSpPr txBox="1"/>
          <p:nvPr>
            <p:ph idx="4" type="body"/>
          </p:nvPr>
        </p:nvSpPr>
        <p:spPr>
          <a:xfrm>
            <a:off x="5121275" y="1798638"/>
            <a:ext cx="4456113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503238" y="1327150"/>
            <a:ext cx="4457700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51133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96925" y="3643313"/>
            <a:ext cx="8567738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796925" y="2403475"/>
            <a:ext cx="8567738" cy="1239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ctrTitle"/>
          </p:nvPr>
        </p:nvSpPr>
        <p:spPr>
          <a:xfrm>
            <a:off x="755650" y="1762125"/>
            <a:ext cx="8569325" cy="121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" type="subTitle"/>
          </p:nvPr>
        </p:nvSpPr>
        <p:spPr>
          <a:xfrm>
            <a:off x="1512888" y="3213100"/>
            <a:ext cx="7056437" cy="14493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7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7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7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172" name="Google Shape;17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10080625" cy="56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/>
        </p:nvSpPr>
        <p:spPr>
          <a:xfrm>
            <a:off x="503237" y="35782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DML -  INSERÇÃO, ATUALIZAÇÃO E REMOÇÃO</a:t>
            </a:r>
            <a:endParaRPr b="0" i="0" sz="3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64" name="Google Shape;2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2" y="6124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LINGUAGEM DE MANIPULAÇÃO DE DADOS</a:t>
            </a:r>
            <a:endParaRPr sz="20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6" name="Google Shape;266;p2"/>
          <p:cNvSpPr txBox="1"/>
          <p:nvPr/>
        </p:nvSpPr>
        <p:spPr>
          <a:xfrm>
            <a:off x="153675" y="1336275"/>
            <a:ext cx="97902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comando INSERT INTO é utilizado para inserir novos registros do Banco de Dados.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Sintaxe básica:</a:t>
            </a:r>
            <a:endParaRPr sz="1800"/>
          </a:p>
        </p:txBody>
      </p:sp>
      <p:sp>
        <p:nvSpPr>
          <p:cNvPr id="267" name="Google Shape;267;p2"/>
          <p:cNvSpPr txBox="1"/>
          <p:nvPr/>
        </p:nvSpPr>
        <p:spPr>
          <a:xfrm>
            <a:off x="153675" y="2416875"/>
            <a:ext cx="97902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schema.tabela (coluna1, coluna2, coluna3, ...)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(valor1, valor2, valor3, ...);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"/>
          <p:cNvSpPr txBox="1"/>
          <p:nvPr/>
        </p:nvSpPr>
        <p:spPr>
          <a:xfrm>
            <a:off x="145200" y="3684300"/>
            <a:ext cx="97902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schema.tabela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(valor1, valor2, valor3, ...);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74" name="Google Shape;274;g1e92152173b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2" y="6124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e92152173b_1_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LINGUAGEM DE MANIPULAÇÃO DE DADOS</a:t>
            </a:r>
            <a:endParaRPr sz="20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6" name="Google Shape;276;g1e92152173b_1_3"/>
          <p:cNvSpPr txBox="1"/>
          <p:nvPr/>
        </p:nvSpPr>
        <p:spPr>
          <a:xfrm>
            <a:off x="153675" y="1183875"/>
            <a:ext cx="9790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Informando todas as colunas: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7" name="Google Shape;277;g1e92152173b_1_3"/>
          <p:cNvSpPr txBox="1"/>
          <p:nvPr/>
        </p:nvSpPr>
        <p:spPr>
          <a:xfrm>
            <a:off x="145213" y="3177300"/>
            <a:ext cx="9790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Informando somente os valores obrigatórios: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8" name="Google Shape;278;g1e92152173b_1_3"/>
          <p:cNvSpPr txBox="1"/>
          <p:nvPr/>
        </p:nvSpPr>
        <p:spPr>
          <a:xfrm>
            <a:off x="145200" y="1672313"/>
            <a:ext cx="97902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.TBPESSOACONTATO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PESCODIGO, CTPNUMERO, CTPDESCRICAO, CTPRAMAL)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(7, '47-99999-9999', 'FIXO', '137');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g1e92152173b_1_3"/>
          <p:cNvSpPr txBox="1"/>
          <p:nvPr/>
        </p:nvSpPr>
        <p:spPr>
          <a:xfrm>
            <a:off x="153675" y="3609313"/>
            <a:ext cx="97902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TREINA.TBPESSOACONTATO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(PESCODIGO, CTPNUMERO, CTPDESCRICAO)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(9, '47-99999-8888', 'CELULAR');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85" name="Google Shape;285;g1e92152173b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2" y="6124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e92152173b_1_1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LINGUAGEM DE MANIPULAÇÃO DE DADOS</a:t>
            </a:r>
            <a:endParaRPr sz="20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7" name="Google Shape;287;g1e92152173b_1_12"/>
          <p:cNvSpPr txBox="1"/>
          <p:nvPr/>
        </p:nvSpPr>
        <p:spPr>
          <a:xfrm>
            <a:off x="153675" y="1031475"/>
            <a:ext cx="9790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Não é necessário informar a coluna para atributos que são sequenciais.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8" name="Google Shape;288;g1e92152173b_1_12"/>
          <p:cNvSpPr txBox="1"/>
          <p:nvPr/>
        </p:nvSpPr>
        <p:spPr>
          <a:xfrm>
            <a:off x="145213" y="2720100"/>
            <a:ext cx="9790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Inserindo vários registros com apenas um INSERT: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9" name="Google Shape;289;g1e92152173b_1_12"/>
          <p:cNvSpPr txBox="1"/>
          <p:nvPr/>
        </p:nvSpPr>
        <p:spPr>
          <a:xfrm>
            <a:off x="145200" y="1367513"/>
            <a:ext cx="97902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TREINA.TBIMOVEL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IMVDESCRICAO, IMVLARGURA, IMVCOMPRIMENTO, LOGCODIGO)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('PRÉDIO', 15, 18, 6);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g1e92152173b_1_12"/>
          <p:cNvSpPr txBox="1"/>
          <p:nvPr/>
        </p:nvSpPr>
        <p:spPr>
          <a:xfrm>
            <a:off x="153675" y="3101400"/>
            <a:ext cx="97902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TREINA.TBIMOVEL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(IMVDESCRICAO, IMVLARGURA, IMVCOMPRIMENTO, LOGCODIGO)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('PRÉDIO 1', 12, 18, 2),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('TERRENO 1', 14, 13, 4),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('PRÉDIO', 11, 17, 6);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96" name="Google Shape;296;g1e92152173b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2" y="6124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e92152173b_1_1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LINGUAGEM DE MANIPULAÇÃO DE DADOS</a:t>
            </a:r>
            <a:endParaRPr sz="20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DELETE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8" name="Google Shape;298;g1e92152173b_1_19"/>
          <p:cNvSpPr txBox="1"/>
          <p:nvPr/>
        </p:nvSpPr>
        <p:spPr>
          <a:xfrm>
            <a:off x="153675" y="1336275"/>
            <a:ext cx="97902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comando DELETE é utilizado para remover registros do banco de dados.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Sintaxe básica: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9" name="Google Shape;299;g1e92152173b_1_19"/>
          <p:cNvSpPr txBox="1"/>
          <p:nvPr/>
        </p:nvSpPr>
        <p:spPr>
          <a:xfrm>
            <a:off x="2517750" y="2288775"/>
            <a:ext cx="4152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.TABELA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WHERE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CONDIÇÕES;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g1e92152173b_1_19"/>
          <p:cNvSpPr txBox="1"/>
          <p:nvPr/>
        </p:nvSpPr>
        <p:spPr>
          <a:xfrm>
            <a:off x="306075" y="3698475"/>
            <a:ext cx="97902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Nunca esquecer do WHERE, senão a tabela inteira será removida.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Sempre testar com o SELECT, então, trocar por DELETE.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06" name="Google Shape;306;g1e92152173b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2" y="6124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e92152173b_1_26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LINGUAGEM DE MANIPULAÇÃO DE DADOS</a:t>
            </a:r>
            <a:endParaRPr sz="20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DELETE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08" name="Google Shape;308;g1e92152173b_1_26"/>
          <p:cNvSpPr txBox="1"/>
          <p:nvPr/>
        </p:nvSpPr>
        <p:spPr>
          <a:xfrm>
            <a:off x="153675" y="1336275"/>
            <a:ext cx="9790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Exemplo: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9" name="Google Shape;309;g1e92152173b_1_26"/>
          <p:cNvSpPr txBox="1"/>
          <p:nvPr/>
        </p:nvSpPr>
        <p:spPr>
          <a:xfrm>
            <a:off x="2057700" y="1690575"/>
            <a:ext cx="50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TREINA.TBPESSOACONTATO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WHERE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PESCODIGO = 6;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g1e92152173b_1_26"/>
          <p:cNvSpPr txBox="1"/>
          <p:nvPr/>
        </p:nvSpPr>
        <p:spPr>
          <a:xfrm>
            <a:off x="153675" y="3012675"/>
            <a:ext cx="97902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Se o registro estiver relacionado a outra tabela, será disparada uma restrição. Dessa forma, o relacionamento deve ser removido previamente.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1" name="Google Shape;311;g1e92152173b_1_26"/>
          <p:cNvSpPr txBox="1"/>
          <p:nvPr/>
        </p:nvSpPr>
        <p:spPr>
          <a:xfrm>
            <a:off x="2057700" y="3824175"/>
            <a:ext cx="50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TREINA.TBLOGRADOURO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WHERE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LOGCODIGO = 6;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17" name="Google Shape;317;g1e92152173b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2" y="6124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e92152173b_1_3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LINGUAGEM DE MANIPULAÇÃO DE DADOS</a:t>
            </a:r>
            <a:endParaRPr sz="20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UPDATE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9" name="Google Shape;319;g1e92152173b_1_33"/>
          <p:cNvSpPr txBox="1"/>
          <p:nvPr/>
        </p:nvSpPr>
        <p:spPr>
          <a:xfrm>
            <a:off x="153675" y="1336275"/>
            <a:ext cx="97902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g1e92152173b_1_33"/>
          <p:cNvSpPr txBox="1"/>
          <p:nvPr/>
        </p:nvSpPr>
        <p:spPr>
          <a:xfrm>
            <a:off x="153675" y="1336275"/>
            <a:ext cx="97902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comando UPDATE é utilizado para atualizar registros do banco de dados.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Sintaxe básica: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1" name="Google Shape;321;g1e92152173b_1_33"/>
          <p:cNvSpPr txBox="1"/>
          <p:nvPr/>
        </p:nvSpPr>
        <p:spPr>
          <a:xfrm>
            <a:off x="2517750" y="2288775"/>
            <a:ext cx="51441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SCHEMA.TABELA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SET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COLUNA1 = VALOR1,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COLUNA2 = VALOR2,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WHERE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CONDIÇÕES;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27" name="Google Shape;327;g1e92152173b_1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2" y="6124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e92152173b_1_4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LINGUAGEM DE MANIPULAÇÃO DE DADOS</a:t>
            </a:r>
            <a:endParaRPr sz="20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UPDATE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50">
                <a:solidFill>
                  <a:schemeClr val="lt1"/>
                </a:solidFill>
              </a:rPr>
              <a:t>INSERT</a:t>
            </a:r>
            <a:endParaRPr sz="2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29" name="Google Shape;329;g1e92152173b_1_40"/>
          <p:cNvSpPr txBox="1"/>
          <p:nvPr/>
        </p:nvSpPr>
        <p:spPr>
          <a:xfrm>
            <a:off x="153675" y="1336275"/>
            <a:ext cx="97902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" name="Google Shape;330;g1e92152173b_1_40"/>
          <p:cNvSpPr txBox="1"/>
          <p:nvPr/>
        </p:nvSpPr>
        <p:spPr>
          <a:xfrm>
            <a:off x="153675" y="1336275"/>
            <a:ext cx="9790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Exemplo: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1" name="Google Shape;331;g1e92152173b_1_40"/>
          <p:cNvSpPr txBox="1"/>
          <p:nvPr/>
        </p:nvSpPr>
        <p:spPr>
          <a:xfrm>
            <a:off x="2057700" y="1690575"/>
            <a:ext cx="50724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TREINA.TBLOGRADOURO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SET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LOGTIPO = 'TRAVESSA'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WHERE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LOGCODIGO = 4;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g1e92152173b_1_40"/>
          <p:cNvSpPr txBox="1"/>
          <p:nvPr/>
        </p:nvSpPr>
        <p:spPr>
          <a:xfrm>
            <a:off x="306075" y="3317475"/>
            <a:ext cx="97902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Nunca esquecer do WHERE, senão a tabela inteira será atualizada.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Sempre testar com o SELECT, então, trocar por UPDATE.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g_final.png" id="338" name="Google Shape;3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626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0x010100AE27F99DF18A4341BE4054373105936F</vt:lpwstr>
  </property>
  <property fmtid="{D5CDD505-2E9C-101B-9397-08002B2CF9AE}" pid="3" name="Order">
    <vt:r8>1507300.0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