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670550" cx="10080625"/>
  <p:notesSz cx="7559675" cy="106918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iZIA5bQ0fPHY7n0qlOemaeFg9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403BF3-BD18-4AD3-A9ED-A0C1B09BD829}">
  <a:tblStyle styleId="{0E403BF3-BD18-4AD3-A9ED-A0C1B09BD82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217488" y="812800"/>
            <a:ext cx="7121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0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2" name="Google Shape;332;p10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1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0" name="Google Shape;340;p11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2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8" name="Google Shape;348;p12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3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6" name="Google Shape;356;p1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4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4" name="Google Shape;364;p14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5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2" name="Google Shape;372;p15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8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0" name="Google Shape;380;p18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9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8" name="Google Shape;388;p19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1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6" name="Google Shape;396;p21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2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22:notes"/>
          <p:cNvSpPr/>
          <p:nvPr>
            <p:ph idx="2" type="sldImg"/>
          </p:nvPr>
        </p:nvSpPr>
        <p:spPr>
          <a:xfrm>
            <a:off x="217488" y="812800"/>
            <a:ext cx="7121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2" name="Google Shape;262;p2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1" name="Google Shape;271;p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0" name="Google Shape;280;p4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8" name="Google Shape;288;p5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7" name="Google Shape;297;p6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7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7" name="Google Shape;307;p7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8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6" name="Google Shape;316;p8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4" name="Google Shape;324;p9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8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48"/>
          <p:cNvSpPr txBox="1"/>
          <p:nvPr>
            <p:ph idx="1" type="body"/>
          </p:nvPr>
        </p:nvSpPr>
        <p:spPr>
          <a:xfrm>
            <a:off x="503238" y="1327150"/>
            <a:ext cx="44577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48"/>
          <p:cNvSpPr txBox="1"/>
          <p:nvPr>
            <p:ph idx="2" type="body"/>
          </p:nvPr>
        </p:nvSpPr>
        <p:spPr>
          <a:xfrm>
            <a:off x="5113338" y="1327150"/>
            <a:ext cx="44592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>
            <a:off x="796925" y="3643313"/>
            <a:ext cx="85677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>
            <a:off x="796925" y="2403475"/>
            <a:ext cx="85677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49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0"/>
          <p:cNvSpPr txBox="1"/>
          <p:nvPr>
            <p:ph type="ctrTitle"/>
          </p:nvPr>
        </p:nvSpPr>
        <p:spPr>
          <a:xfrm>
            <a:off x="755650" y="1762125"/>
            <a:ext cx="85692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50"/>
          <p:cNvSpPr txBox="1"/>
          <p:nvPr>
            <p:ph idx="1" type="subTitle"/>
          </p:nvPr>
        </p:nvSpPr>
        <p:spPr>
          <a:xfrm>
            <a:off x="1512888" y="3213100"/>
            <a:ext cx="70563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50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50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50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Personalizado">
  <p:cSld name="Esquema Personalizado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/>
          <p:nvPr>
            <p:ph type="title"/>
          </p:nvPr>
        </p:nvSpPr>
        <p:spPr>
          <a:xfrm>
            <a:off x="503238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51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51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51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7" name="Google Shape;107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175"/>
            <a:ext cx="9981775" cy="565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2"/>
          <p:cNvSpPr txBox="1"/>
          <p:nvPr>
            <p:ph type="title"/>
          </p:nvPr>
        </p:nvSpPr>
        <p:spPr>
          <a:xfrm rot="5400000">
            <a:off x="6244575" y="1286675"/>
            <a:ext cx="4389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52"/>
          <p:cNvSpPr txBox="1"/>
          <p:nvPr>
            <p:ph idx="1" type="body"/>
          </p:nvPr>
        </p:nvSpPr>
        <p:spPr>
          <a:xfrm rot="5400000">
            <a:off x="1633574" y="-904975"/>
            <a:ext cx="4389300" cy="6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52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52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52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3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53"/>
          <p:cNvSpPr txBox="1"/>
          <p:nvPr>
            <p:ph idx="1" type="body"/>
          </p:nvPr>
        </p:nvSpPr>
        <p:spPr>
          <a:xfrm rot="5400000">
            <a:off x="3394124" y="-1563650"/>
            <a:ext cx="3287700" cy="9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53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53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53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 txBox="1"/>
          <p:nvPr>
            <p:ph type="title"/>
          </p:nvPr>
        </p:nvSpPr>
        <p:spPr>
          <a:xfrm>
            <a:off x="1976438" y="3968750"/>
            <a:ext cx="6048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54"/>
          <p:cNvSpPr/>
          <p:nvPr>
            <p:ph idx="2" type="pic"/>
          </p:nvPr>
        </p:nvSpPr>
        <p:spPr>
          <a:xfrm>
            <a:off x="1976438" y="506413"/>
            <a:ext cx="6048300" cy="3402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54"/>
          <p:cNvSpPr txBox="1"/>
          <p:nvPr>
            <p:ph idx="1" type="body"/>
          </p:nvPr>
        </p:nvSpPr>
        <p:spPr>
          <a:xfrm>
            <a:off x="1976438" y="4438650"/>
            <a:ext cx="6048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54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54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54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5"/>
          <p:cNvSpPr txBox="1"/>
          <p:nvPr>
            <p:ph type="title"/>
          </p:nvPr>
        </p:nvSpPr>
        <p:spPr>
          <a:xfrm>
            <a:off x="504825" y="225425"/>
            <a:ext cx="33162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55"/>
          <p:cNvSpPr txBox="1"/>
          <p:nvPr>
            <p:ph idx="1" type="body"/>
          </p:nvPr>
        </p:nvSpPr>
        <p:spPr>
          <a:xfrm>
            <a:off x="3941763" y="225425"/>
            <a:ext cx="56355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55"/>
          <p:cNvSpPr txBox="1"/>
          <p:nvPr>
            <p:ph idx="2" type="body"/>
          </p:nvPr>
        </p:nvSpPr>
        <p:spPr>
          <a:xfrm>
            <a:off x="504825" y="1185863"/>
            <a:ext cx="33162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55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55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55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6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56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56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Personalizado">
  <p:cSld name="Esquema Personaliza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503238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0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0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0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" name="Google Shape;2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175"/>
            <a:ext cx="10080626" cy="565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7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57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57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57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8"/>
          <p:cNvSpPr txBox="1"/>
          <p:nvPr>
            <p:ph type="title"/>
          </p:nvPr>
        </p:nvSpPr>
        <p:spPr>
          <a:xfrm>
            <a:off x="504825" y="227013"/>
            <a:ext cx="9072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58"/>
          <p:cNvSpPr txBox="1"/>
          <p:nvPr>
            <p:ph idx="1" type="body"/>
          </p:nvPr>
        </p:nvSpPr>
        <p:spPr>
          <a:xfrm>
            <a:off x="504825" y="1270000"/>
            <a:ext cx="4452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58"/>
          <p:cNvSpPr txBox="1"/>
          <p:nvPr>
            <p:ph idx="2" type="body"/>
          </p:nvPr>
        </p:nvSpPr>
        <p:spPr>
          <a:xfrm>
            <a:off x="504825" y="1798638"/>
            <a:ext cx="44529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58"/>
          <p:cNvSpPr txBox="1"/>
          <p:nvPr>
            <p:ph idx="3" type="body"/>
          </p:nvPr>
        </p:nvSpPr>
        <p:spPr>
          <a:xfrm>
            <a:off x="5121275" y="1270000"/>
            <a:ext cx="4456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58"/>
          <p:cNvSpPr txBox="1"/>
          <p:nvPr>
            <p:ph idx="4" type="body"/>
          </p:nvPr>
        </p:nvSpPr>
        <p:spPr>
          <a:xfrm>
            <a:off x="5121275" y="1798638"/>
            <a:ext cx="44562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58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58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58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9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59"/>
          <p:cNvSpPr txBox="1"/>
          <p:nvPr>
            <p:ph idx="1" type="body"/>
          </p:nvPr>
        </p:nvSpPr>
        <p:spPr>
          <a:xfrm>
            <a:off x="503238" y="1327150"/>
            <a:ext cx="44577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59"/>
          <p:cNvSpPr txBox="1"/>
          <p:nvPr>
            <p:ph idx="2" type="body"/>
          </p:nvPr>
        </p:nvSpPr>
        <p:spPr>
          <a:xfrm>
            <a:off x="5113338" y="1327150"/>
            <a:ext cx="44592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59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59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59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0"/>
          <p:cNvSpPr txBox="1"/>
          <p:nvPr>
            <p:ph type="title"/>
          </p:nvPr>
        </p:nvSpPr>
        <p:spPr>
          <a:xfrm>
            <a:off x="796925" y="3643313"/>
            <a:ext cx="85677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60"/>
          <p:cNvSpPr txBox="1"/>
          <p:nvPr>
            <p:ph idx="1" type="body"/>
          </p:nvPr>
        </p:nvSpPr>
        <p:spPr>
          <a:xfrm>
            <a:off x="796925" y="2403475"/>
            <a:ext cx="85677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60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60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60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1"/>
          <p:cNvSpPr txBox="1"/>
          <p:nvPr>
            <p:ph type="ctrTitle"/>
          </p:nvPr>
        </p:nvSpPr>
        <p:spPr>
          <a:xfrm>
            <a:off x="755650" y="1762125"/>
            <a:ext cx="85692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61"/>
          <p:cNvSpPr txBox="1"/>
          <p:nvPr>
            <p:ph idx="1" type="subTitle"/>
          </p:nvPr>
        </p:nvSpPr>
        <p:spPr>
          <a:xfrm>
            <a:off x="1512888" y="3213100"/>
            <a:ext cx="70563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61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61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61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Personalizado">
  <p:cSld name="Esquema Personalizado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503238" y="225425"/>
            <a:ext cx="9069387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29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175"/>
            <a:ext cx="10080625" cy="565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503237" y="1327150"/>
            <a:ext cx="9069387" cy="328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 rot="5400000">
            <a:off x="6244431" y="1286669"/>
            <a:ext cx="4389438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 rot="5400000">
            <a:off x="1633537" y="-904875"/>
            <a:ext cx="4389438" cy="6650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31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31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 rot="5400000">
            <a:off x="3394075" y="-1563687"/>
            <a:ext cx="3287712" cy="90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32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32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1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1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1976438" y="3968750"/>
            <a:ext cx="6048375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33"/>
          <p:cNvSpPr/>
          <p:nvPr>
            <p:ph idx="2" type="pic"/>
          </p:nvPr>
        </p:nvSpPr>
        <p:spPr>
          <a:xfrm>
            <a:off x="1976438" y="506413"/>
            <a:ext cx="6048375" cy="3402012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1976438" y="4438650"/>
            <a:ext cx="6048375" cy="665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33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33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504825" y="225425"/>
            <a:ext cx="3316288" cy="9604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941763" y="225425"/>
            <a:ext cx="5635625" cy="484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34"/>
          <p:cNvSpPr txBox="1"/>
          <p:nvPr>
            <p:ph idx="2" type="body"/>
          </p:nvPr>
        </p:nvSpPr>
        <p:spPr>
          <a:xfrm>
            <a:off x="504825" y="1185863"/>
            <a:ext cx="3316288" cy="3879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34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35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5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504825" y="227013"/>
            <a:ext cx="9072563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504825" y="1270000"/>
            <a:ext cx="4452938" cy="5286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36"/>
          <p:cNvSpPr txBox="1"/>
          <p:nvPr>
            <p:ph idx="2" type="body"/>
          </p:nvPr>
        </p:nvSpPr>
        <p:spPr>
          <a:xfrm>
            <a:off x="504825" y="1798638"/>
            <a:ext cx="4452938" cy="3267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36"/>
          <p:cNvSpPr txBox="1"/>
          <p:nvPr>
            <p:ph idx="3" type="body"/>
          </p:nvPr>
        </p:nvSpPr>
        <p:spPr>
          <a:xfrm>
            <a:off x="5121275" y="1270000"/>
            <a:ext cx="4456113" cy="5286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36"/>
          <p:cNvSpPr txBox="1"/>
          <p:nvPr>
            <p:ph idx="4" type="body"/>
          </p:nvPr>
        </p:nvSpPr>
        <p:spPr>
          <a:xfrm>
            <a:off x="5121275" y="1798638"/>
            <a:ext cx="4456113" cy="3267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36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503238" y="1327150"/>
            <a:ext cx="4457700" cy="3287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5113338" y="1327150"/>
            <a:ext cx="4459287" cy="3287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37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37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796925" y="3643313"/>
            <a:ext cx="8567738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796925" y="2403475"/>
            <a:ext cx="8567738" cy="1239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38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ctrTitle"/>
          </p:nvPr>
        </p:nvSpPr>
        <p:spPr>
          <a:xfrm>
            <a:off x="755650" y="1762125"/>
            <a:ext cx="8569325" cy="1214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" type="subTitle"/>
          </p:nvPr>
        </p:nvSpPr>
        <p:spPr>
          <a:xfrm>
            <a:off x="1512888" y="3213100"/>
            <a:ext cx="7056437" cy="14493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39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39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2"/>
          <p:cNvSpPr txBox="1"/>
          <p:nvPr>
            <p:ph type="title"/>
          </p:nvPr>
        </p:nvSpPr>
        <p:spPr>
          <a:xfrm rot="5400000">
            <a:off x="6244575" y="1286675"/>
            <a:ext cx="4389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2"/>
          <p:cNvSpPr txBox="1"/>
          <p:nvPr>
            <p:ph idx="1" type="body"/>
          </p:nvPr>
        </p:nvSpPr>
        <p:spPr>
          <a:xfrm rot="5400000">
            <a:off x="1633574" y="-904975"/>
            <a:ext cx="4389300" cy="6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2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2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2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3"/>
          <p:cNvSpPr txBox="1"/>
          <p:nvPr>
            <p:ph idx="1" type="body"/>
          </p:nvPr>
        </p:nvSpPr>
        <p:spPr>
          <a:xfrm rot="5400000">
            <a:off x="3394124" y="-1563650"/>
            <a:ext cx="3287700" cy="9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3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3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43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 txBox="1"/>
          <p:nvPr>
            <p:ph type="title"/>
          </p:nvPr>
        </p:nvSpPr>
        <p:spPr>
          <a:xfrm>
            <a:off x="1976438" y="3968750"/>
            <a:ext cx="6048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44"/>
          <p:cNvSpPr/>
          <p:nvPr>
            <p:ph idx="2" type="pic"/>
          </p:nvPr>
        </p:nvSpPr>
        <p:spPr>
          <a:xfrm>
            <a:off x="1976438" y="506413"/>
            <a:ext cx="6048300" cy="34020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44"/>
          <p:cNvSpPr txBox="1"/>
          <p:nvPr>
            <p:ph idx="1" type="body"/>
          </p:nvPr>
        </p:nvSpPr>
        <p:spPr>
          <a:xfrm>
            <a:off x="1976438" y="4438650"/>
            <a:ext cx="6048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44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44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 txBox="1"/>
          <p:nvPr>
            <p:ph type="title"/>
          </p:nvPr>
        </p:nvSpPr>
        <p:spPr>
          <a:xfrm>
            <a:off x="504825" y="225425"/>
            <a:ext cx="33162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45"/>
          <p:cNvSpPr txBox="1"/>
          <p:nvPr>
            <p:ph idx="1" type="body"/>
          </p:nvPr>
        </p:nvSpPr>
        <p:spPr>
          <a:xfrm>
            <a:off x="3941763" y="225425"/>
            <a:ext cx="56355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45"/>
          <p:cNvSpPr txBox="1"/>
          <p:nvPr>
            <p:ph idx="2" type="body"/>
          </p:nvPr>
        </p:nvSpPr>
        <p:spPr>
          <a:xfrm>
            <a:off x="504825" y="1185863"/>
            <a:ext cx="33162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45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45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45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6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46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46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46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7"/>
          <p:cNvSpPr txBox="1"/>
          <p:nvPr>
            <p:ph type="title"/>
          </p:nvPr>
        </p:nvSpPr>
        <p:spPr>
          <a:xfrm>
            <a:off x="504825" y="227013"/>
            <a:ext cx="9072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47"/>
          <p:cNvSpPr txBox="1"/>
          <p:nvPr>
            <p:ph idx="1" type="body"/>
          </p:nvPr>
        </p:nvSpPr>
        <p:spPr>
          <a:xfrm>
            <a:off x="504825" y="1270000"/>
            <a:ext cx="4452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47"/>
          <p:cNvSpPr txBox="1"/>
          <p:nvPr>
            <p:ph idx="2" type="body"/>
          </p:nvPr>
        </p:nvSpPr>
        <p:spPr>
          <a:xfrm>
            <a:off x="504825" y="1798638"/>
            <a:ext cx="44529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47"/>
          <p:cNvSpPr txBox="1"/>
          <p:nvPr>
            <p:ph idx="3" type="body"/>
          </p:nvPr>
        </p:nvSpPr>
        <p:spPr>
          <a:xfrm>
            <a:off x="5121275" y="1270000"/>
            <a:ext cx="4456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47"/>
          <p:cNvSpPr txBox="1"/>
          <p:nvPr>
            <p:ph idx="4" type="body"/>
          </p:nvPr>
        </p:nvSpPr>
        <p:spPr>
          <a:xfrm>
            <a:off x="5121275" y="1798638"/>
            <a:ext cx="44562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7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47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47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172" name="Google Shape;17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10080625" cy="565989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503237" y="1327150"/>
            <a:ext cx="9069387" cy="328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 txBox="1"/>
          <p:nvPr/>
        </p:nvSpPr>
        <p:spPr>
          <a:xfrm>
            <a:off x="503237" y="35782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pt-BR" sz="3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0" i="0" sz="3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34" name="Google Shape;3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0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JAVASCRIPT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TRABALHANDO COM O </a:t>
            </a: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DOM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0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DOM representa a página HTML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acessar um dos elementos, os mesmos devem ser “</a:t>
            </a:r>
            <a:r>
              <a:rPr lang="pt-BR" sz="1800"/>
              <a:t>selecionados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pelo JavaScript.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Procurando elementos: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document.getElementById(id);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document.getElementsByTagName(name);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document.getElementsByClassName(name);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42" name="Google Shape;3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1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JAVASCRIPT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TRABALHANDO COM O DOM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1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Editando elementos: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Altera o conteúdo de um elemento HTML: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element.innerHTML = “Conteúdo”;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Adiciona um novo valor para um estilo inline de um elemento HTML: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element.style.property = “Exemplo”;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Adiciona um novo atributo ou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modifica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um atributo existente (não CSS):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element.setAttribute(attribute, value);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50" name="Google Shape;3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2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JAVASCRIPT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TRABALHANDO COM O DOM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2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Adicionando ou removendo elementos: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Cria um elemento HTML: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document.createElement(element);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Remove um elemento HTML: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document.removeChild(element)	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Adiciona um elemento HTML: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document.appendChild(element);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58" name="Google Shape;3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3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JAVASCRIPT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3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 o tamanho de uma string:</a:t>
            </a:r>
            <a:endParaRPr b="0" i="0" sz="18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iTamanho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sVariavel.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length; 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Extrai uma parte de uma string e retorna a parte extraída em uma nova string: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sResultado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sStringOriginal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.slice(7, 13);</a:t>
            </a: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Converte uma string para maiúsculo: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sMaiusculo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sMinusculo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.toUpperCase();</a:t>
            </a: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Converte uma string para minúsculo: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sMinusculo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sMaiusculo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.toLowerCase();</a:t>
            </a: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66" name="Google Shape;3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4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JAVASCRIPT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4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espaço em brancos, antes e depois da string: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pt-BR" sz="1800" u="none" cap="none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sTratada</a:t>
            </a:r>
            <a:r>
              <a:rPr b="0" i="0" lang="pt-BR" sz="1800" u="none" cap="none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   Hello World!  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.trim()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 um vetor através de uma string: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pt-BR" sz="1800" u="none" cap="none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aVetor</a:t>
            </a:r>
            <a:r>
              <a:rPr b="0" i="0" lang="pt-BR" sz="1800" u="none" cap="none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"a,b,c,d,e"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.split(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“,”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pt-BR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 um número para uma quantidade específica de casas decimais: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iDuasDecimais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pt-BR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9.656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.toFixed(2);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Converte uma string para o tipo de dados inteiro: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iInteiro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parseInt(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"10"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74" name="Google Shape;3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5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JAVASCRIPT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5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Declaração de vetores: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b="0" i="0" lang="pt-BR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aCarros = [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"Saab"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"Volvo"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"BMW"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b="0" i="0" lang="pt-BR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aCarros = [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"Saab"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 "Volvo"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 "BMW"</a:t>
            </a:r>
            <a:endParaRPr b="0" i="0" sz="1800" u="none" cap="none" strike="noStrike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82" name="Google Shape;3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8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JAVASCRIPT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VETORES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8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Adicionando um elemento em um vetor: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aFrutas </a:t>
            </a:r>
            <a:r>
              <a:rPr b="0" i="0" lang="pt-BR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[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"Laranja"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pt-BR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"Maçã"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pt-BR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"Manga"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aFrutas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.push(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"Limão"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Removendo o último elemento de um vetor: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aFrutas = [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"Laranja"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pt-BR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"Maçã"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pt-BR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"Manga"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aFrutas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.pop(); </a:t>
            </a:r>
            <a:r>
              <a:rPr b="0" i="1" lang="pt-BR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Remove o elemento “Manga”</a:t>
            </a:r>
            <a:endParaRPr b="0" i="1" sz="18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Removendo o primeiro elemento de um vetor: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aFrutas = [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"Laranja"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pt-BR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"Maçã"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pt-BR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"Manga"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aFrutas.shift(); </a:t>
            </a:r>
            <a:r>
              <a:rPr b="0" i="1" lang="pt-BR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Remove o elemento “Banana”</a:t>
            </a:r>
            <a:endParaRPr b="0" i="1" sz="18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90" name="Google Shape;3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JAVASCRIPT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VETORES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Converte um </a:t>
            </a:r>
            <a:r>
              <a:rPr lang="pt-BR" sz="1800"/>
              <a:t>vetor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 uma string </a:t>
            </a:r>
            <a:r>
              <a:rPr lang="pt-BR" sz="1800"/>
              <a:t>unindo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os elementos por um </a:t>
            </a:r>
            <a:r>
              <a:rPr lang="pt-BR" sz="1800"/>
              <a:t>separador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pt-BR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aFrutas = [</a:t>
            </a:r>
            <a:r>
              <a:rPr b="0" i="0" lang="pt-BR" sz="18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pt-BR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"Laranja"</a:t>
            </a:r>
            <a:r>
              <a:rPr b="0" i="0" lang="pt-BR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"Maçã"</a:t>
            </a:r>
            <a:r>
              <a:rPr b="0" i="0" lang="pt-BR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"Manga"</a:t>
            </a:r>
            <a:r>
              <a:rPr b="0" i="0" lang="pt-BR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aFrutas.join(</a:t>
            </a:r>
            <a:r>
              <a:rPr b="0" i="0" lang="pt-BR" sz="18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* "</a:t>
            </a:r>
            <a:r>
              <a:rPr b="0" i="0" lang="pt-BR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1" lang="pt-BR" sz="1800" u="none" cap="none" strike="noStrike">
                <a:solidFill>
                  <a:srgbClr val="6AA84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Banana * Laranja * Maçã * Manga</a:t>
            </a:r>
            <a:endParaRPr b="0" i="1" sz="1800" u="none" cap="none" strike="noStrike">
              <a:solidFill>
                <a:srgbClr val="6AA84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6AA84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Retorna o número de </a:t>
            </a:r>
            <a:r>
              <a:rPr lang="pt-BR" sz="1800">
                <a:solidFill>
                  <a:schemeClr val="dk1"/>
                </a:solidFill>
              </a:rPr>
              <a:t>elementos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um </a:t>
            </a:r>
            <a:r>
              <a:rPr lang="pt-BR" sz="1800">
                <a:solidFill>
                  <a:schemeClr val="dk1"/>
                </a:solidFill>
              </a:rPr>
              <a:t>vetor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aFrutas.length;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98" name="Google Shape;3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62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1"/>
          <p:cNvSpPr txBox="1"/>
          <p:nvPr/>
        </p:nvSpPr>
        <p:spPr>
          <a:xfrm>
            <a:off x="647700" y="252412"/>
            <a:ext cx="5543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INTRODUÇÃO AO JAVASCRIPT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LISTA DE EXERCÍCIO 2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153675" y="1336275"/>
            <a:ext cx="9790200" cy="3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Lista de Exercícios 1 e 2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2"/>
          <p:cNvSpPr/>
          <p:nvPr/>
        </p:nvSpPr>
        <p:spPr>
          <a:xfrm>
            <a:off x="0" y="0"/>
            <a:ext cx="10080625" cy="5670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g_final.png" id="406" name="Google Shape;4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626" cy="56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264" name="Google Shape;2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JAVASCRIPT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DEFINIÇÕES BÁSICAS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"/>
          <p:cNvSpPr txBox="1"/>
          <p:nvPr/>
        </p:nvSpPr>
        <p:spPr>
          <a:xfrm>
            <a:off x="153675" y="1336271"/>
            <a:ext cx="53490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Javascript é uma linguagem de programação interpretada (não compilada) de alto nível;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que páginas de internet tornem-se interativas;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/>
              <a:t>Estaremos estudando a parte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Client-side,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seja, o código é executado na máquina do usuário.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121" y="1306554"/>
            <a:ext cx="3367025" cy="33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273" name="Google Shape;2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JAVASCRIPT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DEFINIÇÕES BÁSICAS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"/>
          <p:cNvSpPr txBox="1"/>
          <p:nvPr/>
        </p:nvSpPr>
        <p:spPr>
          <a:xfrm>
            <a:off x="153675" y="1255856"/>
            <a:ext cx="4608000" cy="3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Javascript compõe o conjunto de linguagens para a criação de páginas web: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para definir o conteúdo de páginas da web;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para especificar o layout das páginas da web;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para programar o comportamento de páginas da web.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0521" y="1708069"/>
            <a:ext cx="4608125" cy="27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282" name="Google Shape;2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JAVASCRIPT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EXECUÇÃO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4" name="Google Shape;284;p4"/>
          <p:cNvSpPr txBox="1"/>
          <p:nvPr/>
        </p:nvSpPr>
        <p:spPr>
          <a:xfrm>
            <a:off x="1187563" y="1161925"/>
            <a:ext cx="7705500" cy="37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b="0" i="0" lang="pt-BR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html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pt-B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funcaoTeste</a:t>
            </a:r>
            <a:r>
              <a:rPr b="0" i="0" lang="pt-B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"demo"</a:t>
            </a:r>
            <a:r>
              <a:rPr b="0" i="0" lang="pt-B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).innerHTML = 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“Teste”</a:t>
            </a:r>
            <a:r>
              <a:rPr b="0" i="0" lang="pt-B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/head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pt-B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Página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pt-BR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="demo"&gt;</a:t>
            </a:r>
            <a:r>
              <a:rPr b="0" i="0" lang="pt-B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Parágrafo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b="0" i="0" lang="pt-BR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="button"</a:t>
            </a:r>
            <a:r>
              <a:rPr b="0" i="0" lang="pt-BR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onclick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funcaoTeste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()"&gt;</a:t>
            </a:r>
            <a:r>
              <a:rPr b="0" i="0" lang="pt-B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Clique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/button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290" name="Google Shape;2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JAVASCRIPT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EXECUÇÃO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"/>
          <p:cNvSpPr txBox="1"/>
          <p:nvPr/>
        </p:nvSpPr>
        <p:spPr>
          <a:xfrm>
            <a:off x="1187575" y="1661950"/>
            <a:ext cx="7705500" cy="284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b="0" i="0" lang="pt-BR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html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 src=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"scripts.js"&gt;&lt;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/head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pt-B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Página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pt-BR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="demo"&gt;</a:t>
            </a:r>
            <a:r>
              <a:rPr b="0" i="0" lang="pt-B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Parágrafo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b="0" i="0" lang="pt-BR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="button"</a:t>
            </a:r>
            <a:r>
              <a:rPr b="0" i="0" lang="pt-BR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onclick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funcaoTeste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()"&gt;</a:t>
            </a:r>
            <a:r>
              <a:rPr b="0" i="0" lang="pt-B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Clique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/button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5"/>
          <p:cNvSpPr txBox="1"/>
          <p:nvPr/>
        </p:nvSpPr>
        <p:spPr>
          <a:xfrm>
            <a:off x="1195350" y="1150725"/>
            <a:ext cx="56904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Arquivo </a:t>
            </a:r>
            <a:r>
              <a:rPr b="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299" name="Google Shape;2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6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JAVASCRIPT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EXECUÇÃO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"/>
          <p:cNvSpPr txBox="1"/>
          <p:nvPr/>
        </p:nvSpPr>
        <p:spPr>
          <a:xfrm>
            <a:off x="1187575" y="2378975"/>
            <a:ext cx="6798000" cy="9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pt-B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funcaoTeste</a:t>
            </a:r>
            <a:r>
              <a:rPr b="0" i="0" lang="pt-B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"demo"</a:t>
            </a:r>
            <a:r>
              <a:rPr b="0" i="0" lang="pt-B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).innerHTML = </a:t>
            </a:r>
            <a:r>
              <a:rPr b="0" i="0" lang="pt-BR" sz="15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“Teste”</a:t>
            </a:r>
            <a:r>
              <a:rPr b="0" i="0" lang="pt-B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6"/>
          <p:cNvSpPr txBox="1"/>
          <p:nvPr/>
        </p:nvSpPr>
        <p:spPr>
          <a:xfrm>
            <a:off x="1187575" y="1765850"/>
            <a:ext cx="56904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Arquivo </a:t>
            </a:r>
            <a:r>
              <a:rPr b="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scripts.js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"/>
          <p:cNvSpPr txBox="1"/>
          <p:nvPr/>
        </p:nvSpPr>
        <p:spPr>
          <a:xfrm>
            <a:off x="1280275" y="3521150"/>
            <a:ext cx="5858400" cy="484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 externos não podem conter tags &lt;script&gt;.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09" name="Google Shape;3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7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JAVASCRIPT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EVENTOS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7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 ou validações criadas em JS pelo usuário podem ser chamadas através de eventos: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2" name="Google Shape;312;p7"/>
          <p:cNvGraphicFramePr/>
          <p:nvPr/>
        </p:nvGraphicFramePr>
        <p:xfrm>
          <a:off x="1042113" y="17572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{0E403BF3-BD18-4AD3-A9ED-A0C1B09BD829}</a:tableStyleId>
              </a:tblPr>
              <a:tblGrid>
                <a:gridCol w="2025075"/>
                <a:gridCol w="6036550"/>
              </a:tblGrid>
              <a:tr h="3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Evento</a:t>
                      </a:r>
                      <a:endParaRPr b="1" sz="18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</a:t>
                      </a:r>
                      <a:endParaRPr b="1" sz="18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onclick</a:t>
                      </a:r>
                      <a:endParaRPr sz="18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Quando o elemento HTML é clicado</a:t>
                      </a:r>
                      <a:endParaRPr sz="18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onmouseover</a:t>
                      </a:r>
                      <a:endParaRPr sz="18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Quando o mouse passa por cima do elemento</a:t>
                      </a:r>
                      <a:endParaRPr sz="18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onmouseout</a:t>
                      </a:r>
                      <a:endParaRPr sz="18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Quando o mouse sai de cima do elemento</a:t>
                      </a:r>
                      <a:endParaRPr sz="18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onkeydown</a:t>
                      </a:r>
                      <a:endParaRPr sz="18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Quando o usuário aperta uma tecla do teclado</a:t>
                      </a:r>
                      <a:endParaRPr sz="18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onload</a:t>
                      </a:r>
                      <a:endParaRPr sz="18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Quando o navegador termina de carregar a página</a:t>
                      </a:r>
                      <a:endParaRPr sz="1800" u="none" cap="none" strike="noStrike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18" name="Google Shape;3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8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JAVASCRIPT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SAÍDA DE DADOS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8"/>
          <p:cNvSpPr txBox="1"/>
          <p:nvPr/>
        </p:nvSpPr>
        <p:spPr>
          <a:xfrm>
            <a:off x="121825" y="1841788"/>
            <a:ext cx="98385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saída de dados pode ser feita através dos seguintes comandos: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innerHTML - (escrever dentro de um elemento HTML)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window.alert(“</a:t>
            </a:r>
            <a:r>
              <a:rPr lang="pt-BR" sz="2000">
                <a:solidFill>
                  <a:schemeClr val="dk1"/>
                </a:solidFill>
              </a:rPr>
              <a:t>Parâmetro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”) - (mensagem de alerta);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console.log(“</a:t>
            </a:r>
            <a:r>
              <a:rPr lang="pt-BR" sz="2000">
                <a:solidFill>
                  <a:schemeClr val="dk1"/>
                </a:solidFill>
              </a:rPr>
              <a:t>Parâmetro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”) - (escrever no console).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26" name="Google Shape;3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9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JAVASCRIPT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DOM (DOCUMENT OBJECT MODEL)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9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página HTML é construída através de objetos, e com o DOM, o JavaScript torna-se capaz de criar novos objetos ou manipular os já existentes em tempo real.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DOM é um padrão estabelecido pela W3C que estabelece padrões para acessar documentos.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Exemplos do que pode ser feito: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Alterar o conteúdo HTML;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Alterar valores de atributo HTML;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Alterar estilos HTML (CSS);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Ocultar ou mostrar elementos HTML.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0x010100AE27F99DF18A4341BE4054373105936F</vt:lpwstr>
  </property>
  <property fmtid="{D5CDD505-2E9C-101B-9397-08002B2CF9AE}" pid="3" name="Order">
    <vt:r8>1507300.0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