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rimo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Londrina Outline"/>
      <p:regular r:id="rId20"/>
    </p:embeddedFont>
    <p:embeddedFont>
      <p:font typeface="Bungee Outli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ndrinaOutline-regular.fntdata"/><Relationship Id="rId21" Type="http://schemas.openxmlformats.org/officeDocument/2006/relationships/font" Target="fonts/BungeeOutli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rimo-regular.fntdata"/><Relationship Id="rId14" Type="http://schemas.openxmlformats.org/officeDocument/2006/relationships/slide" Target="slides/slide10.xml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Arim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f8e9b2e4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f8e9b2e4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f8e9b2e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f8e9b2e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5705fe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5705fe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5e77e654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5e77e654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5e60618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5e60618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f8e9b2e4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f8e9b2e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5f8e9b2e4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5f8e9b2e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9" Type="http://schemas.openxmlformats.org/officeDocument/2006/relationships/slide" Target="/ppt/slides/slide3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image" Target="../media/image6.png"/><Relationship Id="rId10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9" Type="http://schemas.openxmlformats.org/officeDocument/2006/relationships/slide" Target="/ppt/slides/slide9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Relationship Id="rId11" Type="http://schemas.openxmlformats.org/officeDocument/2006/relationships/slide" Target="/ppt/slides/slide10.xml"/><Relationship Id="rId10" Type="http://schemas.openxmlformats.org/officeDocument/2006/relationships/slide" Target="/ppt/slides/slide1.xml"/><Relationship Id="rId13" Type="http://schemas.openxmlformats.org/officeDocument/2006/relationships/slide" Target="/ppt/slides/slide2.xml"/><Relationship Id="rId12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slide" Target="/ppt/slides/slide10.xml"/><Relationship Id="rId5" Type="http://schemas.openxmlformats.org/officeDocument/2006/relationships/slide" Target="/ppt/slides/slide5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.xml"/><Relationship Id="rId11" Type="http://schemas.openxmlformats.org/officeDocument/2006/relationships/slide" Target="/ppt/slides/slide2.xml"/><Relationship Id="rId10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slide" Target="/ppt/slides/slide5.xml"/><Relationship Id="rId9" Type="http://schemas.openxmlformats.org/officeDocument/2006/relationships/slide" Target="/ppt/slides/slide3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.xml"/><Relationship Id="rId8" Type="http://schemas.openxmlformats.org/officeDocument/2006/relationships/slide" Target="/ppt/slides/slide10.xml"/><Relationship Id="rId10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6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Relationship Id="rId8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slide" Target="/ppt/slides/slide5.xml"/><Relationship Id="rId9" Type="http://schemas.openxmlformats.org/officeDocument/2006/relationships/slide" Target="/ppt/slides/slide3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.xml"/><Relationship Id="rId8" Type="http://schemas.openxmlformats.org/officeDocument/2006/relationships/slide" Target="/ppt/slides/slide10.xml"/><Relationship Id="rId11" Type="http://schemas.openxmlformats.org/officeDocument/2006/relationships/image" Target="../media/image9.png"/><Relationship Id="rId10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6" name="Google Shape;236;p31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31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31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0" name="Google Shape;240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0" name="Google Shape;250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5" name="Google Shape;27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6" name="Google Shape;296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1" name="Google Shape;311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31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 txBox="1"/>
          <p:nvPr>
            <p:ph type="ctrTitle"/>
          </p:nvPr>
        </p:nvSpPr>
        <p:spPr>
          <a:xfrm>
            <a:off x="706050" y="1079000"/>
            <a:ext cx="50154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Bungee Outline"/>
                <a:ea typeface="Bungee Outline"/>
                <a:cs typeface="Bungee Outline"/>
                <a:sym typeface="Bungee Outline"/>
              </a:rPr>
              <a:t>SQL</a:t>
            </a:r>
            <a:r>
              <a:rPr lang="en">
                <a:latin typeface="Londrina Outline"/>
                <a:ea typeface="Londrina Outline"/>
                <a:cs typeface="Londrina Outline"/>
                <a:sym typeface="Londrina Outline"/>
              </a:rPr>
              <a:t> </a:t>
            </a:r>
            <a:r>
              <a:rPr lang="en">
                <a:solidFill>
                  <a:schemeClr val="lt2"/>
                </a:solidFill>
              </a:rPr>
              <a:t>server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NATIVAS</a:t>
            </a:r>
            <a:endParaRPr/>
          </a:p>
        </p:txBody>
      </p:sp>
      <p:sp>
        <p:nvSpPr>
          <p:cNvPr id="314" name="Google Shape;314;p31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6250" y="3229132"/>
            <a:ext cx="1944750" cy="498544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31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9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3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>
            <a:hlinkClick action="ppaction://hlinksldjump" r:id="rId10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 txBox="1"/>
          <p:nvPr>
            <p:ph idx="4" type="title"/>
          </p:nvPr>
        </p:nvSpPr>
        <p:spPr>
          <a:xfrm>
            <a:off x="803025" y="1758938"/>
            <a:ext cx="41811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Agradecemos pela atenção. </a:t>
            </a:r>
            <a:endParaRPr/>
          </a:p>
        </p:txBody>
      </p:sp>
      <p:cxnSp>
        <p:nvCxnSpPr>
          <p:cNvPr id="701" name="Google Shape;701;p40"/>
          <p:cNvCxnSpPr/>
          <p:nvPr/>
        </p:nvCxnSpPr>
        <p:spPr>
          <a:xfrm>
            <a:off x="930215" y="3384563"/>
            <a:ext cx="245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40"/>
          <p:cNvSpPr/>
          <p:nvPr/>
        </p:nvSpPr>
        <p:spPr>
          <a:xfrm flipH="1" rot="1685758">
            <a:off x="4833278" y="28287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40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704" name="Google Shape;704;p40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705" name="Google Shape;705;p40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0" name="Google Shape;710;p40"/>
            <p:cNvSpPr/>
            <p:nvPr/>
          </p:nvSpPr>
          <p:spPr>
            <a:xfrm>
              <a:off x="6442058" y="3748623"/>
              <a:ext cx="517858" cy="49154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1" name="Google Shape;711;p40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712" name="Google Shape;712;p40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40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718" name="Google Shape;718;p40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rect b="b" l="l" r="r" t="t"/>
                <a:pathLst>
                  <a:path extrusionOk="0" h="30446" w="30446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rect b="b" l="l" r="r" t="t"/>
                <a:pathLst>
                  <a:path extrusionOk="0" h="6004" w="4508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rect b="b" l="l" r="r" t="t"/>
                <a:pathLst>
                  <a:path extrusionOk="0" h="14360" w="10565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rect b="b" l="l" r="r" t="t"/>
                <a:pathLst>
                  <a:path extrusionOk="0" h="35398" w="3351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rect b="b" l="l" r="r" t="t"/>
                <a:pathLst>
                  <a:path extrusionOk="0" fill="none" h="6111" w="6112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rect b="b" l="l" r="r" t="t"/>
                <a:pathLst>
                  <a:path extrusionOk="0" fill="none" h="3315" w="13166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4" name="Google Shape;724;p40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 flipH="1" rot="1685758">
              <a:off x="6889728" y="28447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369100" y="2199275"/>
              <a:ext cx="315325" cy="29930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40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736" name="Google Shape;736;p40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rect b="b" l="l" r="r" t="t"/>
                <a:pathLst>
                  <a:path extrusionOk="0" h="19294" w="1541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rect b="b" l="l" r="r" t="t"/>
                <a:pathLst>
                  <a:path extrusionOk="0" fill="none" h="1729" w="4899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5800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rect b="b" l="l" r="r" t="t"/>
                <a:pathLst>
                  <a:path extrusionOk="0" h="4325" w="1791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0" name="Google Shape;740;p40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0"/>
          <p:cNvSpPr/>
          <p:nvPr/>
        </p:nvSpPr>
        <p:spPr>
          <a:xfrm flipH="1">
            <a:off x="4841319" y="1430843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5" name="Google Shape;745;p40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6" name="Google Shape;746;p40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7" name="Google Shape;747;p40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48" name="Google Shape;748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49" name="Google Shape;749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0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0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760" name="Google Shape;760;p40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8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1" name="Google Shape;761;p40">
            <a:hlinkClick action="ppaction://hlinksldjump" r:id="rId9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idx="1" type="subTitle"/>
          </p:nvPr>
        </p:nvSpPr>
        <p:spPr>
          <a:xfrm>
            <a:off x="714300" y="1404700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de tópicos da apresentação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Introdução às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Funções Nativas</a:t>
            </a:r>
            <a:r>
              <a:rPr b="1" lang="en">
                <a:uFill>
                  <a:noFill/>
                </a:uFill>
                <a:hlinkClick action="ppaction://hlinksldjump" r:id="rId4"/>
              </a:rPr>
              <a:t>.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Finalidades e </a:t>
            </a:r>
            <a:r>
              <a:rPr b="1" lang="en">
                <a:solidFill>
                  <a:schemeClr val="lt2"/>
                </a:solidFill>
              </a:rPr>
              <a:t>A</a:t>
            </a:r>
            <a:r>
              <a:rPr b="1" lang="en">
                <a:solidFill>
                  <a:schemeClr val="lt2"/>
                </a:solidFill>
              </a:rPr>
              <a:t>plicações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Principais tipos: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Funções de </a:t>
            </a:r>
            <a:r>
              <a:rPr b="1" lang="en">
                <a:solidFill>
                  <a:schemeClr val="lt2"/>
                </a:solidFill>
              </a:rPr>
              <a:t>String</a:t>
            </a:r>
            <a:r>
              <a:rPr lang="en"/>
              <a:t>.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Funções de </a:t>
            </a:r>
            <a:r>
              <a:rPr b="1" lang="en">
                <a:solidFill>
                  <a:schemeClr val="lt2"/>
                </a:solidFill>
              </a:rPr>
              <a:t>Agregação</a:t>
            </a:r>
            <a:r>
              <a:rPr lang="en"/>
              <a:t>. 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Funções de </a:t>
            </a:r>
            <a:r>
              <a:rPr b="1" lang="en">
                <a:solidFill>
                  <a:schemeClr val="lt2"/>
                </a:solidFill>
              </a:rPr>
              <a:t>Data e Hora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Exemplos </a:t>
            </a:r>
            <a:r>
              <a:rPr b="1" lang="en">
                <a:solidFill>
                  <a:schemeClr val="lt2"/>
                </a:solidFill>
              </a:rPr>
              <a:t>Práticos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>
                <a:solidFill>
                  <a:schemeClr val="lt2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Desafio</a:t>
            </a:r>
            <a:r>
              <a:rPr lang="en"/>
              <a:t> ao Público.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Bibliografia e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Links Úteis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714300" y="553450"/>
            <a:ext cx="5704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 DA APRESENTAÇÃO</a:t>
            </a:r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7492725" y="1231900"/>
            <a:ext cx="65475" cy="397950"/>
            <a:chOff x="2551425" y="1409425"/>
            <a:chExt cx="65475" cy="397950"/>
          </a:xfrm>
        </p:grpSpPr>
        <p:sp>
          <p:nvSpPr>
            <p:cNvPr id="328" name="Google Shape;328;p32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2"/>
          <p:cNvGrpSpPr/>
          <p:nvPr/>
        </p:nvGrpSpPr>
        <p:grpSpPr>
          <a:xfrm>
            <a:off x="5898875" y="891775"/>
            <a:ext cx="472550" cy="202200"/>
            <a:chOff x="1441900" y="2926313"/>
            <a:chExt cx="472550" cy="202200"/>
          </a:xfrm>
        </p:grpSpPr>
        <p:sp>
          <p:nvSpPr>
            <p:cNvPr id="339" name="Google Shape;339;p32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2"/>
          <p:cNvGrpSpPr/>
          <p:nvPr/>
        </p:nvGrpSpPr>
        <p:grpSpPr>
          <a:xfrm>
            <a:off x="6277975" y="1013350"/>
            <a:ext cx="1043050" cy="1488400"/>
            <a:chOff x="910475" y="761863"/>
            <a:chExt cx="1043050" cy="1488400"/>
          </a:xfrm>
        </p:grpSpPr>
        <p:sp>
          <p:nvSpPr>
            <p:cNvPr id="345" name="Google Shape;345;p32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2"/>
          <p:cNvGrpSpPr/>
          <p:nvPr/>
        </p:nvGrpSpPr>
        <p:grpSpPr>
          <a:xfrm>
            <a:off x="6886200" y="2105050"/>
            <a:ext cx="875600" cy="1088925"/>
            <a:chOff x="5962175" y="478150"/>
            <a:chExt cx="875600" cy="1088925"/>
          </a:xfrm>
        </p:grpSpPr>
        <p:sp>
          <p:nvSpPr>
            <p:cNvPr id="357" name="Google Shape;357;p32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2"/>
          <p:cNvSpPr/>
          <p:nvPr/>
        </p:nvSpPr>
        <p:spPr>
          <a:xfrm>
            <a:off x="6014813" y="31096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472088" y="27398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7224488" y="712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 rot="-1685758">
            <a:off x="5909528" y="2750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7224501" y="38708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rot="7201932">
            <a:off x="6821587" y="33184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rot="7198898">
            <a:off x="6023424" y="3605631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0" name="Google Shape;370;p32">
            <a:hlinkClick action="ppaction://hlinksldjump" r:id="rId7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1" name="Google Shape;371;p32">
            <a:hlinkClick action="ppaction://hlinksldjump" r:id="rId8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2" name="Google Shape;372;p32">
            <a:hlinkClick action="ppaction://hlinksldjump" r:id="rId9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73" name="Google Shape;373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74" name="Google Shape;374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2">
            <a:hlinkClick action="ppaction://hlinksldjump" r:id="rId10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>
            <a:hlinkClick action="ppaction://hlinksldjump" r:id="rId11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385" name="Google Shape;385;p32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12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6" name="Google Shape;386;p32">
            <a:hlinkClick action="ppaction://hlinksldjump" r:id="rId13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38" y="1989713"/>
            <a:ext cx="1956700" cy="19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>
            <p:ph type="title"/>
          </p:nvPr>
        </p:nvSpPr>
        <p:spPr>
          <a:xfrm>
            <a:off x="939100" y="1347950"/>
            <a:ext cx="14175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Filipe G.</a:t>
            </a:r>
            <a:endParaRPr sz="2700"/>
          </a:p>
        </p:txBody>
      </p:sp>
      <p:sp>
        <p:nvSpPr>
          <p:cNvPr id="395" name="Google Shape;395;p33"/>
          <p:cNvSpPr txBox="1"/>
          <p:nvPr>
            <p:ph type="title"/>
          </p:nvPr>
        </p:nvSpPr>
        <p:spPr>
          <a:xfrm>
            <a:off x="3397050" y="1347950"/>
            <a:ext cx="2349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Guilherme h.</a:t>
            </a:r>
            <a:endParaRPr sz="2700"/>
          </a:p>
        </p:txBody>
      </p:sp>
      <p:sp>
        <p:nvSpPr>
          <p:cNvPr id="396" name="Google Shape;396;p33"/>
          <p:cNvSpPr txBox="1"/>
          <p:nvPr>
            <p:ph type="title"/>
          </p:nvPr>
        </p:nvSpPr>
        <p:spPr>
          <a:xfrm>
            <a:off x="6315900" y="1347950"/>
            <a:ext cx="2113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gUILHERME p.</a:t>
            </a:r>
            <a:endParaRPr sz="2700"/>
          </a:p>
        </p:txBody>
      </p:sp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88" y="1989662"/>
            <a:ext cx="1956818" cy="195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393" y="1989650"/>
            <a:ext cx="1956818" cy="195681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0" name="Google Shape;400;p33">
            <a:hlinkClick action="ppaction://hlinksldjump" r:id="rId5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33">
            <a:hlinkClick action="ppaction://hlinksldjump" r:id="rId6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2" name="Google Shape;402;p33">
            <a:hlinkClick action="ppaction://hlinksldjump" r:id="rId7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3" name="Google Shape;403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04" name="Google Shape;404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3">
            <a:hlinkClick action="ppaction://hlinksldjump" r:id="rId8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>
            <a:hlinkClick action="ppaction://hlinksldjump" r:id="rId9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415" name="Google Shape;415;p33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Integrantes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6" name="Google Shape;416;p33">
            <a:hlinkClick action="ppaction://hlinksldjump" r:id="rId11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 txBox="1"/>
          <p:nvPr>
            <p:ph type="title"/>
          </p:nvPr>
        </p:nvSpPr>
        <p:spPr>
          <a:xfrm>
            <a:off x="1070175" y="1347950"/>
            <a:ext cx="14175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Miguel l.</a:t>
            </a:r>
            <a:endParaRPr sz="2700"/>
          </a:p>
        </p:txBody>
      </p:sp>
      <p:sp>
        <p:nvSpPr>
          <p:cNvPr id="424" name="Google Shape;424;p34"/>
          <p:cNvSpPr txBox="1"/>
          <p:nvPr>
            <p:ph type="title"/>
          </p:nvPr>
        </p:nvSpPr>
        <p:spPr>
          <a:xfrm>
            <a:off x="3863250" y="1347950"/>
            <a:ext cx="14175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Murilo s.</a:t>
            </a:r>
            <a:endParaRPr sz="2700"/>
          </a:p>
        </p:txBody>
      </p:sp>
      <p:sp>
        <p:nvSpPr>
          <p:cNvPr id="425" name="Google Shape;425;p34"/>
          <p:cNvSpPr txBox="1"/>
          <p:nvPr>
            <p:ph type="title"/>
          </p:nvPr>
        </p:nvSpPr>
        <p:spPr>
          <a:xfrm>
            <a:off x="6315900" y="1347950"/>
            <a:ext cx="2113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Richard f</a:t>
            </a:r>
            <a:r>
              <a:rPr lang="en" sz="2900"/>
              <a:t>.</a:t>
            </a:r>
            <a:endParaRPr sz="2700"/>
          </a:p>
        </p:txBody>
      </p:sp>
      <p:pic>
        <p:nvPicPr>
          <p:cNvPr id="426" name="Google Shape;4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688" y="1953588"/>
            <a:ext cx="1956818" cy="195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13" y="1953588"/>
            <a:ext cx="1956818" cy="195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388" y="1953588"/>
            <a:ext cx="1956818" cy="195681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0" name="Google Shape;430;p34">
            <a:hlinkClick action="ppaction://hlinksldjump" r:id="rId4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1" name="Google Shape;431;p34">
            <a:hlinkClick action="ppaction://hlinksldjump" r:id="rId5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2" name="Google Shape;432;p34">
            <a:hlinkClick action="ppaction://hlinksldjump" r:id="rId6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33" name="Google Shape;433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34" name="Google Shape;434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4">
            <a:hlinkClick action="ppaction://hlinksldjump" r:id="rId7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>
            <a:hlinkClick action="ppaction://hlinksldjump" r:id="rId8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445" name="Google Shape;445;p34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Integrantes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6" name="Google Shape;446;p34">
            <a:hlinkClick action="ppaction://hlinksldjump" r:id="rId10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800650" y="242791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Bloco de código</a:t>
            </a:r>
            <a:endParaRPr/>
          </a:p>
        </p:txBody>
      </p:sp>
      <p:sp>
        <p:nvSpPr>
          <p:cNvPr id="452" name="Google Shape;452;p35"/>
          <p:cNvSpPr txBox="1"/>
          <p:nvPr>
            <p:ph idx="1" type="subTitle"/>
          </p:nvPr>
        </p:nvSpPr>
        <p:spPr>
          <a:xfrm>
            <a:off x="1616525" y="3109913"/>
            <a:ext cx="2497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Reutilizável, aceitando argumentos;</a:t>
            </a:r>
            <a:endParaRPr sz="1900"/>
          </a:p>
        </p:txBody>
      </p:sp>
      <p:cxnSp>
        <p:nvCxnSpPr>
          <p:cNvPr id="453" name="Google Shape;453;p35"/>
          <p:cNvCxnSpPr/>
          <p:nvPr/>
        </p:nvCxnSpPr>
        <p:spPr>
          <a:xfrm>
            <a:off x="1822700" y="30553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5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 que são funções ?</a:t>
            </a:r>
            <a:endParaRPr sz="3800"/>
          </a:p>
        </p:txBody>
      </p:sp>
      <p:sp>
        <p:nvSpPr>
          <p:cNvPr id="455" name="Google Shape;455;p35"/>
          <p:cNvSpPr/>
          <p:nvPr/>
        </p:nvSpPr>
        <p:spPr>
          <a:xfrm>
            <a:off x="2477628" y="1464276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>
            <p:ph idx="2" type="title"/>
          </p:nvPr>
        </p:nvSpPr>
        <p:spPr>
          <a:xfrm>
            <a:off x="5080738" y="24563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“return”</a:t>
            </a:r>
            <a:endParaRPr/>
          </a:p>
        </p:txBody>
      </p:sp>
      <p:sp>
        <p:nvSpPr>
          <p:cNvPr id="457" name="Google Shape;457;p35"/>
          <p:cNvSpPr txBox="1"/>
          <p:nvPr>
            <p:ph idx="3" type="subTitle"/>
          </p:nvPr>
        </p:nvSpPr>
        <p:spPr>
          <a:xfrm>
            <a:off x="5080750" y="3195654"/>
            <a:ext cx="22305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Executa instruções e retorna um tipo de valor.</a:t>
            </a:r>
            <a:endParaRPr sz="1900"/>
          </a:p>
        </p:txBody>
      </p:sp>
      <p:sp>
        <p:nvSpPr>
          <p:cNvPr id="458" name="Google Shape;458;p35"/>
          <p:cNvSpPr/>
          <p:nvPr/>
        </p:nvSpPr>
        <p:spPr>
          <a:xfrm>
            <a:off x="5757715" y="149266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5"/>
          <p:cNvCxnSpPr/>
          <p:nvPr/>
        </p:nvCxnSpPr>
        <p:spPr>
          <a:xfrm>
            <a:off x="5102788" y="30837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0" name="Google Shape;460;p35"/>
          <p:cNvGrpSpPr/>
          <p:nvPr/>
        </p:nvGrpSpPr>
        <p:grpSpPr>
          <a:xfrm>
            <a:off x="2714150" y="1673012"/>
            <a:ext cx="403500" cy="458981"/>
            <a:chOff x="2556986" y="1770972"/>
            <a:chExt cx="384798" cy="437708"/>
          </a:xfrm>
        </p:grpSpPr>
        <p:sp>
          <p:nvSpPr>
            <p:cNvPr id="461" name="Google Shape;461;p35"/>
            <p:cNvSpPr/>
            <p:nvPr/>
          </p:nvSpPr>
          <p:spPr>
            <a:xfrm>
              <a:off x="2556986" y="1945304"/>
              <a:ext cx="384798" cy="263377"/>
            </a:xfrm>
            <a:custGeom>
              <a:rect b="b" l="l" r="r" t="t"/>
              <a:pathLst>
                <a:path extrusionOk="0" h="13032" w="1904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653792" y="1770972"/>
              <a:ext cx="191187" cy="59498"/>
            </a:xfrm>
            <a:custGeom>
              <a:rect b="b" l="l" r="r" t="t"/>
              <a:pathLst>
                <a:path extrusionOk="0" h="2944" w="946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736653" y="1886634"/>
              <a:ext cx="25465" cy="25465"/>
            </a:xfrm>
            <a:custGeom>
              <a:rect b="b" l="l" r="r" t="t"/>
              <a:pathLst>
                <a:path extrusionOk="0" h="1260" w="126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694394" y="1828793"/>
              <a:ext cx="109963" cy="42582"/>
            </a:xfrm>
            <a:custGeom>
              <a:rect b="b" l="l" r="r" t="t"/>
              <a:pathLst>
                <a:path extrusionOk="0" h="2107" w="5441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5966698" y="1701399"/>
            <a:ext cx="458578" cy="458981"/>
            <a:chOff x="4342641" y="1770972"/>
            <a:chExt cx="437324" cy="437708"/>
          </a:xfrm>
        </p:grpSpPr>
        <p:sp>
          <p:nvSpPr>
            <p:cNvPr id="466" name="Google Shape;466;p35"/>
            <p:cNvSpPr/>
            <p:nvPr/>
          </p:nvSpPr>
          <p:spPr>
            <a:xfrm>
              <a:off x="4400078" y="2118827"/>
              <a:ext cx="25869" cy="25444"/>
            </a:xfrm>
            <a:custGeom>
              <a:rect b="b" l="l" r="r" t="t"/>
              <a:pathLst>
                <a:path extrusionOk="0" h="1259" w="128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4400078" y="1963351"/>
              <a:ext cx="25869" cy="25869"/>
            </a:xfrm>
            <a:custGeom>
              <a:rect b="b" l="l" r="r" t="t"/>
              <a:pathLst>
                <a:path extrusionOk="0" h="1280" w="128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488274" y="2041301"/>
              <a:ext cx="25444" cy="25444"/>
            </a:xfrm>
            <a:custGeom>
              <a:rect b="b" l="l" r="r" t="t"/>
              <a:pathLst>
                <a:path extrusionOk="0" h="1259" w="1259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425926" y="1989200"/>
              <a:ext cx="150160" cy="129647"/>
            </a:xfrm>
            <a:custGeom>
              <a:rect b="b" l="l" r="r" t="t"/>
              <a:pathLst>
                <a:path extrusionOk="0" h="6415" w="743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4576470" y="2118827"/>
              <a:ext cx="25444" cy="25444"/>
            </a:xfrm>
            <a:custGeom>
              <a:rect b="b" l="l" r="r" t="t"/>
              <a:pathLst>
                <a:path extrusionOk="0" h="1259" w="1259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576470" y="1963351"/>
              <a:ext cx="25444" cy="25869"/>
            </a:xfrm>
            <a:custGeom>
              <a:rect b="b" l="l" r="r" t="t"/>
              <a:pathLst>
                <a:path extrusionOk="0" h="1280" w="1259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4342641" y="1770972"/>
              <a:ext cx="437324" cy="437708"/>
            </a:xfrm>
            <a:custGeom>
              <a:rect b="b" l="l" r="r" t="t"/>
              <a:pathLst>
                <a:path extrusionOk="0" h="21658" w="21639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4685180" y="2113896"/>
              <a:ext cx="94785" cy="94785"/>
            </a:xfrm>
            <a:custGeom>
              <a:rect b="b" l="l" r="r" t="t"/>
              <a:pathLst>
                <a:path extrusionOk="0" h="4690" w="469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5"/>
          <p:cNvSpPr/>
          <p:nvPr/>
        </p:nvSpPr>
        <p:spPr>
          <a:xfrm rot="-1685758">
            <a:off x="7763353" y="13199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 rot="7201932">
            <a:off x="8122562" y="7665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6822013" y="815985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2209601" y="42536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8" name="Google Shape;478;p35"/>
          <p:cNvSpPr/>
          <p:nvPr/>
        </p:nvSpPr>
        <p:spPr>
          <a:xfrm>
            <a:off x="6333513" y="12051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3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5"/>
          <p:cNvSpPr/>
          <p:nvPr/>
        </p:nvSpPr>
        <p:spPr>
          <a:xfrm>
            <a:off x="8330113" y="1667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722238" y="41167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1725013" y="40884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8" name="Google Shape;488;p35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9" name="Google Shape;489;p35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0" name="Google Shape;490;p35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91" name="Google Shape;491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92" name="Google Shape;492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5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5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503" name="Google Shape;503;p35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8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35">
            <a:hlinkClick action="ppaction://hlinksldjump" r:id="rId9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777025" y="296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otimização</a:t>
            </a:r>
            <a:endParaRPr/>
          </a:p>
        </p:txBody>
      </p:sp>
      <p:sp>
        <p:nvSpPr>
          <p:cNvPr id="510" name="Google Shape;510;p36"/>
          <p:cNvSpPr txBox="1"/>
          <p:nvPr>
            <p:ph idx="1" type="subTitle"/>
          </p:nvPr>
        </p:nvSpPr>
        <p:spPr>
          <a:xfrm>
            <a:off x="725325" y="3587913"/>
            <a:ext cx="24090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odem ser otimizadas pelo mecanismo do SQL Server para melhor desempenho;</a:t>
            </a:r>
            <a:endParaRPr/>
          </a:p>
        </p:txBody>
      </p:sp>
      <p:cxnSp>
        <p:nvCxnSpPr>
          <p:cNvPr id="511" name="Google Shape;511;p36"/>
          <p:cNvCxnSpPr/>
          <p:nvPr/>
        </p:nvCxnSpPr>
        <p:spPr>
          <a:xfrm>
            <a:off x="799075" y="35879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serve uma função ?</a:t>
            </a:r>
            <a:endParaRPr/>
          </a:p>
        </p:txBody>
      </p:sp>
      <p:sp>
        <p:nvSpPr>
          <p:cNvPr id="513" name="Google Shape;513;p36"/>
          <p:cNvSpPr txBox="1"/>
          <p:nvPr>
            <p:ph idx="2" type="title"/>
          </p:nvPr>
        </p:nvSpPr>
        <p:spPr>
          <a:xfrm>
            <a:off x="753900" y="16849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Reutilização de código</a:t>
            </a:r>
            <a:endParaRPr/>
          </a:p>
        </p:txBody>
      </p:sp>
      <p:sp>
        <p:nvSpPr>
          <p:cNvPr id="514" name="Google Shape;514;p36"/>
          <p:cNvSpPr txBox="1"/>
          <p:nvPr>
            <p:ph idx="4" type="title"/>
          </p:nvPr>
        </p:nvSpPr>
        <p:spPr>
          <a:xfrm>
            <a:off x="6199188" y="185523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Encapsulamento</a:t>
            </a:r>
            <a:endParaRPr/>
          </a:p>
        </p:txBody>
      </p:sp>
      <p:sp>
        <p:nvSpPr>
          <p:cNvPr id="515" name="Google Shape;515;p36"/>
          <p:cNvSpPr txBox="1"/>
          <p:nvPr>
            <p:ph idx="5" type="subTitle"/>
          </p:nvPr>
        </p:nvSpPr>
        <p:spPr>
          <a:xfrm>
            <a:off x="6199200" y="2502063"/>
            <a:ext cx="2230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ornam mais fácil manter e aplicar regras de negócios em diferentes partes do sistema.</a:t>
            </a:r>
            <a:endParaRPr/>
          </a:p>
        </p:txBody>
      </p:sp>
      <p:cxnSp>
        <p:nvCxnSpPr>
          <p:cNvPr id="516" name="Google Shape;516;p36"/>
          <p:cNvCxnSpPr/>
          <p:nvPr/>
        </p:nvCxnSpPr>
        <p:spPr>
          <a:xfrm>
            <a:off x="714300" y="260855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/>
          <p:nvPr/>
        </p:nvCxnSpPr>
        <p:spPr>
          <a:xfrm>
            <a:off x="6221238" y="248266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6"/>
          <p:cNvSpPr/>
          <p:nvPr/>
        </p:nvSpPr>
        <p:spPr>
          <a:xfrm>
            <a:off x="4815520" y="2063291"/>
            <a:ext cx="1017021" cy="1016906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>
            <a:off x="3325625" y="1638300"/>
            <a:ext cx="1017021" cy="1016906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3325625" y="3182141"/>
            <a:ext cx="1017021" cy="1016906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6"/>
          <p:cNvGrpSpPr/>
          <p:nvPr/>
        </p:nvGrpSpPr>
        <p:grpSpPr>
          <a:xfrm>
            <a:off x="3587760" y="3444251"/>
            <a:ext cx="492751" cy="492684"/>
            <a:chOff x="718806" y="3567702"/>
            <a:chExt cx="437728" cy="437708"/>
          </a:xfrm>
        </p:grpSpPr>
        <p:sp>
          <p:nvSpPr>
            <p:cNvPr id="522" name="Google Shape;522;p36"/>
            <p:cNvSpPr/>
            <p:nvPr/>
          </p:nvSpPr>
          <p:spPr>
            <a:xfrm>
              <a:off x="718806" y="3567702"/>
              <a:ext cx="437728" cy="437708"/>
            </a:xfrm>
            <a:custGeom>
              <a:rect b="b" l="l" r="r" t="t"/>
              <a:pathLst>
                <a:path extrusionOk="0" h="21658" w="21659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77151" y="3760909"/>
              <a:ext cx="218672" cy="189125"/>
            </a:xfrm>
            <a:custGeom>
              <a:rect b="b" l="l" r="r" t="t"/>
              <a:pathLst>
                <a:path extrusionOk="0" h="9358" w="1082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5088735" y="2325390"/>
            <a:ext cx="470592" cy="492707"/>
            <a:chOff x="1332483" y="2968779"/>
            <a:chExt cx="418044" cy="437728"/>
          </a:xfrm>
        </p:grpSpPr>
        <p:sp>
          <p:nvSpPr>
            <p:cNvPr id="525" name="Google Shape;525;p36"/>
            <p:cNvSpPr/>
            <p:nvPr/>
          </p:nvSpPr>
          <p:spPr>
            <a:xfrm>
              <a:off x="1332483" y="2968779"/>
              <a:ext cx="94785" cy="94785"/>
            </a:xfrm>
            <a:custGeom>
              <a:rect b="b" l="l" r="r" t="t"/>
              <a:pathLst>
                <a:path extrusionOk="0" h="4690" w="4690">
                  <a:moveTo>
                    <a:pt x="4690" y="1"/>
                  </a:moveTo>
                  <a:cubicBezTo>
                    <a:pt x="4527" y="1"/>
                    <a:pt x="4365" y="82"/>
                    <a:pt x="4243" y="204"/>
                  </a:cubicBezTo>
                  <a:lnTo>
                    <a:pt x="204" y="4243"/>
                  </a:lnTo>
                  <a:cubicBezTo>
                    <a:pt x="62" y="4365"/>
                    <a:pt x="1" y="4527"/>
                    <a:pt x="1" y="4690"/>
                  </a:cubicBezTo>
                  <a:lnTo>
                    <a:pt x="4690" y="4690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332483" y="2968779"/>
              <a:ext cx="322046" cy="437728"/>
            </a:xfrm>
            <a:custGeom>
              <a:rect b="b" l="l" r="r" t="t"/>
              <a:pathLst>
                <a:path extrusionOk="0" h="21659" w="15935">
                  <a:moveTo>
                    <a:pt x="6699" y="8972"/>
                  </a:moveTo>
                  <a:cubicBezTo>
                    <a:pt x="7044" y="8972"/>
                    <a:pt x="7328" y="9257"/>
                    <a:pt x="7328" y="9622"/>
                  </a:cubicBezTo>
                  <a:cubicBezTo>
                    <a:pt x="7328" y="9967"/>
                    <a:pt x="7044" y="10251"/>
                    <a:pt x="6699" y="10251"/>
                  </a:cubicBezTo>
                  <a:lnTo>
                    <a:pt x="2315" y="10251"/>
                  </a:lnTo>
                  <a:cubicBezTo>
                    <a:pt x="1970" y="10251"/>
                    <a:pt x="1686" y="9967"/>
                    <a:pt x="1686" y="9622"/>
                  </a:cubicBezTo>
                  <a:cubicBezTo>
                    <a:pt x="1686" y="9257"/>
                    <a:pt x="1970" y="8972"/>
                    <a:pt x="2315" y="8972"/>
                  </a:cubicBezTo>
                  <a:close/>
                  <a:moveTo>
                    <a:pt x="6699" y="11510"/>
                  </a:moveTo>
                  <a:cubicBezTo>
                    <a:pt x="7044" y="11510"/>
                    <a:pt x="7328" y="11794"/>
                    <a:pt x="7328" y="12159"/>
                  </a:cubicBezTo>
                  <a:cubicBezTo>
                    <a:pt x="7328" y="12504"/>
                    <a:pt x="7044" y="12788"/>
                    <a:pt x="6699" y="12788"/>
                  </a:cubicBezTo>
                  <a:lnTo>
                    <a:pt x="2315" y="12788"/>
                  </a:lnTo>
                  <a:cubicBezTo>
                    <a:pt x="1970" y="12788"/>
                    <a:pt x="1686" y="12504"/>
                    <a:pt x="1686" y="12159"/>
                  </a:cubicBezTo>
                  <a:cubicBezTo>
                    <a:pt x="1686" y="11794"/>
                    <a:pt x="1970" y="11510"/>
                    <a:pt x="2315" y="11510"/>
                  </a:cubicBezTo>
                  <a:close/>
                  <a:moveTo>
                    <a:pt x="6699" y="14047"/>
                  </a:moveTo>
                  <a:cubicBezTo>
                    <a:pt x="7044" y="14047"/>
                    <a:pt x="7328" y="14331"/>
                    <a:pt x="7328" y="14696"/>
                  </a:cubicBezTo>
                  <a:cubicBezTo>
                    <a:pt x="7328" y="15041"/>
                    <a:pt x="7044" y="15326"/>
                    <a:pt x="6699" y="15326"/>
                  </a:cubicBezTo>
                  <a:lnTo>
                    <a:pt x="2315" y="15326"/>
                  </a:lnTo>
                  <a:cubicBezTo>
                    <a:pt x="1970" y="15326"/>
                    <a:pt x="1686" y="15041"/>
                    <a:pt x="1686" y="14696"/>
                  </a:cubicBezTo>
                  <a:cubicBezTo>
                    <a:pt x="1686" y="14331"/>
                    <a:pt x="1970" y="14047"/>
                    <a:pt x="2315" y="14047"/>
                  </a:cubicBezTo>
                  <a:close/>
                  <a:moveTo>
                    <a:pt x="6699" y="16584"/>
                  </a:moveTo>
                  <a:cubicBezTo>
                    <a:pt x="7044" y="16584"/>
                    <a:pt x="7328" y="16868"/>
                    <a:pt x="7328" y="17234"/>
                  </a:cubicBezTo>
                  <a:cubicBezTo>
                    <a:pt x="7328" y="17579"/>
                    <a:pt x="7044" y="17863"/>
                    <a:pt x="6699" y="17863"/>
                  </a:cubicBezTo>
                  <a:lnTo>
                    <a:pt x="2315" y="17863"/>
                  </a:lnTo>
                  <a:cubicBezTo>
                    <a:pt x="1970" y="17863"/>
                    <a:pt x="1686" y="17579"/>
                    <a:pt x="1686" y="17234"/>
                  </a:cubicBezTo>
                  <a:cubicBezTo>
                    <a:pt x="1686" y="16868"/>
                    <a:pt x="1970" y="16584"/>
                    <a:pt x="2315" y="16584"/>
                  </a:cubicBezTo>
                  <a:close/>
                  <a:moveTo>
                    <a:pt x="5968" y="1"/>
                  </a:moveTo>
                  <a:lnTo>
                    <a:pt x="5968" y="5339"/>
                  </a:lnTo>
                  <a:cubicBezTo>
                    <a:pt x="5968" y="5684"/>
                    <a:pt x="5684" y="5968"/>
                    <a:pt x="5339" y="5968"/>
                  </a:cubicBezTo>
                  <a:lnTo>
                    <a:pt x="1" y="5968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15285" y="21658"/>
                  </a:lnTo>
                  <a:cubicBezTo>
                    <a:pt x="15650" y="21658"/>
                    <a:pt x="15934" y="21374"/>
                    <a:pt x="15934" y="21029"/>
                  </a:cubicBezTo>
                  <a:lnTo>
                    <a:pt x="15934" y="19284"/>
                  </a:lnTo>
                  <a:lnTo>
                    <a:pt x="10921" y="19284"/>
                  </a:lnTo>
                  <a:cubicBezTo>
                    <a:pt x="9886" y="19284"/>
                    <a:pt x="9033" y="18431"/>
                    <a:pt x="9033" y="17376"/>
                  </a:cubicBezTo>
                  <a:lnTo>
                    <a:pt x="9033" y="10190"/>
                  </a:lnTo>
                  <a:cubicBezTo>
                    <a:pt x="9033" y="9480"/>
                    <a:pt x="9399" y="8871"/>
                    <a:pt x="9967" y="8526"/>
                  </a:cubicBezTo>
                  <a:lnTo>
                    <a:pt x="9967" y="7714"/>
                  </a:lnTo>
                  <a:cubicBezTo>
                    <a:pt x="9967" y="4690"/>
                    <a:pt x="12443" y="2213"/>
                    <a:pt x="15488" y="2213"/>
                  </a:cubicBezTo>
                  <a:cubicBezTo>
                    <a:pt x="15630" y="2213"/>
                    <a:pt x="15792" y="2213"/>
                    <a:pt x="15934" y="2234"/>
                  </a:cubicBezTo>
                  <a:lnTo>
                    <a:pt x="15934" y="650"/>
                  </a:lnTo>
                  <a:cubicBezTo>
                    <a:pt x="15934" y="285"/>
                    <a:pt x="15650" y="1"/>
                    <a:pt x="15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540464" y="3038927"/>
              <a:ext cx="210063" cy="294157"/>
            </a:xfrm>
            <a:custGeom>
              <a:rect b="b" l="l" r="r" t="t"/>
              <a:pathLst>
                <a:path extrusionOk="0" h="14555" w="10394">
                  <a:moveTo>
                    <a:pt x="5197" y="1280"/>
                  </a:moveTo>
                  <a:cubicBezTo>
                    <a:pt x="6841" y="1280"/>
                    <a:pt x="8181" y="2619"/>
                    <a:pt x="8181" y="4243"/>
                  </a:cubicBezTo>
                  <a:lnTo>
                    <a:pt x="8181" y="6070"/>
                  </a:lnTo>
                  <a:lnTo>
                    <a:pt x="2213" y="6070"/>
                  </a:lnTo>
                  <a:lnTo>
                    <a:pt x="2213" y="4243"/>
                  </a:lnTo>
                  <a:cubicBezTo>
                    <a:pt x="2213" y="2619"/>
                    <a:pt x="3553" y="1280"/>
                    <a:pt x="5197" y="1280"/>
                  </a:cubicBezTo>
                  <a:close/>
                  <a:moveTo>
                    <a:pt x="2660" y="9683"/>
                  </a:moveTo>
                  <a:cubicBezTo>
                    <a:pt x="3005" y="9683"/>
                    <a:pt x="3289" y="9967"/>
                    <a:pt x="3289" y="10312"/>
                  </a:cubicBezTo>
                  <a:cubicBezTo>
                    <a:pt x="3289" y="10657"/>
                    <a:pt x="3005" y="10941"/>
                    <a:pt x="2660" y="10941"/>
                  </a:cubicBezTo>
                  <a:cubicBezTo>
                    <a:pt x="2315" y="10941"/>
                    <a:pt x="2030" y="10657"/>
                    <a:pt x="2030" y="10312"/>
                  </a:cubicBezTo>
                  <a:cubicBezTo>
                    <a:pt x="2030" y="9967"/>
                    <a:pt x="2315" y="9683"/>
                    <a:pt x="2660" y="9683"/>
                  </a:cubicBezTo>
                  <a:close/>
                  <a:moveTo>
                    <a:pt x="5197" y="9683"/>
                  </a:moveTo>
                  <a:cubicBezTo>
                    <a:pt x="5542" y="9683"/>
                    <a:pt x="5826" y="9967"/>
                    <a:pt x="5826" y="10312"/>
                  </a:cubicBezTo>
                  <a:cubicBezTo>
                    <a:pt x="5826" y="10657"/>
                    <a:pt x="5542" y="10941"/>
                    <a:pt x="5197" y="10941"/>
                  </a:cubicBezTo>
                  <a:cubicBezTo>
                    <a:pt x="4852" y="10941"/>
                    <a:pt x="4568" y="10657"/>
                    <a:pt x="4568" y="10312"/>
                  </a:cubicBezTo>
                  <a:cubicBezTo>
                    <a:pt x="4568" y="9967"/>
                    <a:pt x="4852" y="9683"/>
                    <a:pt x="5197" y="9683"/>
                  </a:cubicBezTo>
                  <a:close/>
                  <a:moveTo>
                    <a:pt x="7734" y="9683"/>
                  </a:moveTo>
                  <a:cubicBezTo>
                    <a:pt x="8079" y="9683"/>
                    <a:pt x="8363" y="9967"/>
                    <a:pt x="8363" y="10312"/>
                  </a:cubicBezTo>
                  <a:cubicBezTo>
                    <a:pt x="8363" y="10657"/>
                    <a:pt x="8079" y="10941"/>
                    <a:pt x="7734" y="10941"/>
                  </a:cubicBezTo>
                  <a:cubicBezTo>
                    <a:pt x="7389" y="10941"/>
                    <a:pt x="7105" y="10657"/>
                    <a:pt x="7105" y="10312"/>
                  </a:cubicBezTo>
                  <a:cubicBezTo>
                    <a:pt x="7105" y="9967"/>
                    <a:pt x="7389" y="9683"/>
                    <a:pt x="7734" y="9683"/>
                  </a:cubicBezTo>
                  <a:close/>
                  <a:moveTo>
                    <a:pt x="5197" y="1"/>
                  </a:moveTo>
                  <a:cubicBezTo>
                    <a:pt x="2863" y="1"/>
                    <a:pt x="955" y="1909"/>
                    <a:pt x="955" y="4243"/>
                  </a:cubicBezTo>
                  <a:lnTo>
                    <a:pt x="955" y="6070"/>
                  </a:lnTo>
                  <a:lnTo>
                    <a:pt x="630" y="6070"/>
                  </a:lnTo>
                  <a:cubicBezTo>
                    <a:pt x="285" y="6070"/>
                    <a:pt x="1" y="6354"/>
                    <a:pt x="1" y="6719"/>
                  </a:cubicBezTo>
                  <a:lnTo>
                    <a:pt x="1" y="13905"/>
                  </a:lnTo>
                  <a:cubicBezTo>
                    <a:pt x="1" y="14270"/>
                    <a:pt x="285" y="14554"/>
                    <a:pt x="630" y="14554"/>
                  </a:cubicBezTo>
                  <a:lnTo>
                    <a:pt x="9764" y="14554"/>
                  </a:lnTo>
                  <a:cubicBezTo>
                    <a:pt x="10109" y="14554"/>
                    <a:pt x="10393" y="14270"/>
                    <a:pt x="10393" y="13905"/>
                  </a:cubicBezTo>
                  <a:lnTo>
                    <a:pt x="10393" y="6719"/>
                  </a:lnTo>
                  <a:cubicBezTo>
                    <a:pt x="10393" y="6354"/>
                    <a:pt x="10109" y="6070"/>
                    <a:pt x="9764" y="6070"/>
                  </a:cubicBezTo>
                  <a:lnTo>
                    <a:pt x="9439" y="6070"/>
                  </a:lnTo>
                  <a:lnTo>
                    <a:pt x="9439" y="4243"/>
                  </a:lnTo>
                  <a:cubicBezTo>
                    <a:pt x="9439" y="1909"/>
                    <a:pt x="7531" y="1"/>
                    <a:pt x="5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611017" y="3090220"/>
              <a:ext cx="43512" cy="45958"/>
            </a:xfrm>
            <a:custGeom>
              <a:rect b="b" l="l" r="r" t="t"/>
              <a:pathLst>
                <a:path extrusionOk="0" h="2274" w="2153">
                  <a:moveTo>
                    <a:pt x="1706" y="0"/>
                  </a:moveTo>
                  <a:cubicBezTo>
                    <a:pt x="772" y="0"/>
                    <a:pt x="1" y="771"/>
                    <a:pt x="1" y="1705"/>
                  </a:cubicBezTo>
                  <a:lnTo>
                    <a:pt x="1" y="2273"/>
                  </a:lnTo>
                  <a:lnTo>
                    <a:pt x="2152" y="2273"/>
                  </a:lnTo>
                  <a:lnTo>
                    <a:pt x="2152" y="61"/>
                  </a:lnTo>
                  <a:cubicBezTo>
                    <a:pt x="2010" y="20"/>
                    <a:pt x="1868" y="0"/>
                    <a:pt x="1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6"/>
          <p:cNvGrpSpPr/>
          <p:nvPr/>
        </p:nvGrpSpPr>
        <p:grpSpPr>
          <a:xfrm>
            <a:off x="3587760" y="1941039"/>
            <a:ext cx="492751" cy="411427"/>
            <a:chOff x="4946475" y="1807067"/>
            <a:chExt cx="437728" cy="365518"/>
          </a:xfrm>
        </p:grpSpPr>
        <p:sp>
          <p:nvSpPr>
            <p:cNvPr id="530" name="Google Shape;530;p36"/>
            <p:cNvSpPr/>
            <p:nvPr/>
          </p:nvSpPr>
          <p:spPr>
            <a:xfrm>
              <a:off x="4946475" y="1851368"/>
              <a:ext cx="437728" cy="321218"/>
            </a:xfrm>
            <a:custGeom>
              <a:rect b="b" l="l" r="r" t="t"/>
              <a:pathLst>
                <a:path extrusionOk="0" h="15894" w="21659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178264" y="1807067"/>
              <a:ext cx="154667" cy="281828"/>
            </a:xfrm>
            <a:custGeom>
              <a:rect b="b" l="l" r="r" t="t"/>
              <a:pathLst>
                <a:path extrusionOk="0" h="13945" w="7653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241844" y="1883764"/>
              <a:ext cx="26677" cy="25869"/>
            </a:xfrm>
            <a:custGeom>
              <a:rect b="b" l="l" r="r" t="t"/>
              <a:pathLst>
                <a:path extrusionOk="0" h="1280" w="132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997768" y="1807067"/>
              <a:ext cx="154667" cy="281828"/>
            </a:xfrm>
            <a:custGeom>
              <a:rect b="b" l="l" r="r" t="t"/>
              <a:pathLst>
                <a:path extrusionOk="0" h="13945" w="7653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8354788" y="13617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 rot="-1685758">
            <a:off x="7716228" y="7205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8088151" y="7496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6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540" name="Google Shape;540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6"/>
          <p:cNvSpPr/>
          <p:nvPr/>
        </p:nvSpPr>
        <p:spPr>
          <a:xfrm>
            <a:off x="6895600" y="7496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7" name="Google Shape;547;p36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8" name="Google Shape;548;p36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9" name="Google Shape;549;p36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50" name="Google Shape;550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51" name="Google Shape;551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6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562" name="Google Shape;562;p36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8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3" name="Google Shape;563;p36">
            <a:hlinkClick action="ppaction://hlinksldjump" r:id="rId9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2692111" y="3355508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37"/>
          <p:cNvCxnSpPr/>
          <p:nvPr/>
        </p:nvCxnSpPr>
        <p:spPr>
          <a:xfrm>
            <a:off x="3607736" y="36672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7"/>
          <p:cNvSpPr/>
          <p:nvPr/>
        </p:nvSpPr>
        <p:spPr>
          <a:xfrm>
            <a:off x="4819836" y="1787633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37"/>
          <p:cNvCxnSpPr/>
          <p:nvPr/>
        </p:nvCxnSpPr>
        <p:spPr>
          <a:xfrm>
            <a:off x="5735461" y="209935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7"/>
          <p:cNvSpPr/>
          <p:nvPr/>
        </p:nvSpPr>
        <p:spPr>
          <a:xfrm>
            <a:off x="806111" y="16767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TIPOS DE FUNÇÕES NATIVAS</a:t>
            </a:r>
            <a:endParaRPr/>
          </a:p>
        </p:txBody>
      </p:sp>
      <p:sp>
        <p:nvSpPr>
          <p:cNvPr id="574" name="Google Shape;574;p37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DE </a:t>
            </a:r>
            <a:r>
              <a:rPr lang="en">
                <a:solidFill>
                  <a:schemeClr val="lt2"/>
                </a:solidFill>
              </a:rPr>
              <a:t>STRING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5" name="Google Shape;575;p37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 cadeias de caracteres.</a:t>
            </a:r>
            <a:endParaRPr/>
          </a:p>
        </p:txBody>
      </p:sp>
      <p:sp>
        <p:nvSpPr>
          <p:cNvPr id="576" name="Google Shape;576;p37"/>
          <p:cNvSpPr txBox="1"/>
          <p:nvPr>
            <p:ph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77" name="Google Shape;577;p37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7"/>
          <p:cNvSpPr txBox="1"/>
          <p:nvPr>
            <p:ph idx="3" type="title"/>
          </p:nvPr>
        </p:nvSpPr>
        <p:spPr>
          <a:xfrm>
            <a:off x="3527574" y="3039813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DE</a:t>
            </a:r>
            <a:r>
              <a:rPr lang="en">
                <a:solidFill>
                  <a:schemeClr val="lt2"/>
                </a:solidFill>
              </a:rPr>
              <a:t> DATA E HORA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9" name="Google Shape;579;p37"/>
          <p:cNvSpPr txBox="1"/>
          <p:nvPr>
            <p:ph idx="4" type="subTitle"/>
          </p:nvPr>
        </p:nvSpPr>
        <p:spPr>
          <a:xfrm>
            <a:off x="3527561" y="3686598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Manipulam valores de data e hora em campos</a:t>
            </a:r>
            <a:endParaRPr/>
          </a:p>
        </p:txBody>
      </p:sp>
      <p:sp>
        <p:nvSpPr>
          <p:cNvPr id="580" name="Google Shape;580;p37"/>
          <p:cNvSpPr txBox="1"/>
          <p:nvPr>
            <p:ph idx="5" type="title"/>
          </p:nvPr>
        </p:nvSpPr>
        <p:spPr>
          <a:xfrm>
            <a:off x="2692111" y="3537863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1" name="Google Shape;581;p37"/>
          <p:cNvSpPr txBox="1"/>
          <p:nvPr>
            <p:ph idx="6" type="title"/>
          </p:nvPr>
        </p:nvSpPr>
        <p:spPr>
          <a:xfrm>
            <a:off x="5655299" y="1471938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DE </a:t>
            </a:r>
            <a:r>
              <a:rPr lang="en">
                <a:solidFill>
                  <a:schemeClr val="lt2"/>
                </a:solidFill>
              </a:rPr>
              <a:t>AGREGAÇÃO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2" name="Google Shape;582;p37"/>
          <p:cNvSpPr txBox="1"/>
          <p:nvPr>
            <p:ph idx="7" type="subTitle"/>
          </p:nvPr>
        </p:nvSpPr>
        <p:spPr>
          <a:xfrm>
            <a:off x="5655286" y="2118723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 cálculos dados de uma coluna.</a:t>
            </a:r>
            <a:endParaRPr/>
          </a:p>
        </p:txBody>
      </p:sp>
      <p:sp>
        <p:nvSpPr>
          <p:cNvPr id="583" name="Google Shape;583;p37"/>
          <p:cNvSpPr txBox="1"/>
          <p:nvPr>
            <p:ph idx="8" type="title"/>
          </p:nvPr>
        </p:nvSpPr>
        <p:spPr>
          <a:xfrm>
            <a:off x="4819836" y="1969988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4" name="Google Shape;584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1377751" y="36413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7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88" name="Google Shape;588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7"/>
          <p:cNvSpPr/>
          <p:nvPr/>
        </p:nvSpPr>
        <p:spPr>
          <a:xfrm rot="-1685758">
            <a:off x="8157103" y="15712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7906876" y="3486806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7509426" y="38981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 rot="-1005468">
            <a:off x="1837203" y="4120834"/>
            <a:ext cx="59547" cy="60167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5181601" y="14294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706061" y="13904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2" name="Google Shape;602;p37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3" name="Google Shape;603;p37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4" name="Google Shape;604;p37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06" name="Google Shape;606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7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617" name="Google Shape;617;p37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8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8" name="Google Shape;618;p37">
            <a:hlinkClick action="ppaction://hlinksldjump" r:id="rId9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624" name="Google Shape;624;p38"/>
          <p:cNvSpPr txBox="1"/>
          <p:nvPr>
            <p:ph idx="1" type="subTitle"/>
          </p:nvPr>
        </p:nvSpPr>
        <p:spPr>
          <a:xfrm>
            <a:off x="669500" y="1259225"/>
            <a:ext cx="64881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Crie um base de dados chamado "MercadinhoSenai" com a tabela chamada “Produtos” com as seguintes colunas: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 (inteiro, chave primária);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Nome (texto, até 50 caracteres);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Preco (decimal);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Insira alguns registros na tabela "Produtos" com diferentes preços.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8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626" name="Google Shape;626;p38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629" name="Google Shape;629;p3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8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 txBox="1"/>
          <p:nvPr>
            <p:ph idx="1" type="subTitle"/>
          </p:nvPr>
        </p:nvSpPr>
        <p:spPr>
          <a:xfrm>
            <a:off x="669375" y="2828900"/>
            <a:ext cx="59382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Após, execute a série de consultas propostas no repositório do GitHub no diretório “desafio”.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0" name="Google Shape;650;p38">
            <a:hlinkClick action="ppaction://hlinksldjump" r:id="rId3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1" name="Google Shape;651;p38">
            <a:hlinkClick action="ppaction://hlinksldjump" r:id="rId4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2" name="Google Shape;652;p38">
            <a:hlinkClick action="ppaction://hlinksldjump" r:id="rId5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3" name="Google Shape;653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54" name="Google Shape;654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8">
            <a:hlinkClick action="ppaction://hlinksldjump" r:id="rId6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>
            <a:hlinkClick action="ppaction://hlinksldjump" r:id="rId7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665" name="Google Shape;665;p38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8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6" name="Google Shape;666;p38">
            <a:hlinkClick action="ppaction://hlinksldjump" r:id="rId9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672" name="Google Shape;672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 txBox="1"/>
          <p:nvPr>
            <p:ph idx="4294967295" type="title"/>
          </p:nvPr>
        </p:nvSpPr>
        <p:spPr>
          <a:xfrm>
            <a:off x="2025605" y="1368875"/>
            <a:ext cx="2132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documentação</a:t>
            </a:r>
            <a:endParaRPr sz="2700"/>
          </a:p>
        </p:txBody>
      </p:sp>
      <p:pic>
        <p:nvPicPr>
          <p:cNvPr id="675" name="Google Shape;6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925" y="1773188"/>
            <a:ext cx="2285998" cy="2285998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9"/>
          <p:cNvSpPr txBox="1"/>
          <p:nvPr>
            <p:ph idx="4294967295" type="title"/>
          </p:nvPr>
        </p:nvSpPr>
        <p:spPr>
          <a:xfrm>
            <a:off x="4606730" y="1368875"/>
            <a:ext cx="2132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Repositório</a:t>
            </a:r>
            <a:endParaRPr sz="2700"/>
          </a:p>
        </p:txBody>
      </p:sp>
      <p:sp>
        <p:nvSpPr>
          <p:cNvPr id="677" name="Google Shape;677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Funções nativas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8" name="Google Shape;678;p39">
            <a:hlinkClick action="ppaction://hlinksldjump" r:id="rId4"/>
          </p:cNvPr>
          <p:cNvSpPr txBox="1"/>
          <p:nvPr/>
        </p:nvSpPr>
        <p:spPr>
          <a:xfrm>
            <a:off x="2032188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cONTEÚDO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9" name="Google Shape;679;p39">
            <a:hlinkClick action="ppaction://hlinksldjump" r:id="rId5"/>
          </p:cNvPr>
          <p:cNvSpPr txBox="1"/>
          <p:nvPr/>
        </p:nvSpPr>
        <p:spPr>
          <a:xfrm>
            <a:off x="256968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Desafio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0" name="Google Shape;680;p39">
            <a:hlinkClick action="ppaction://hlinksldjump" r:id="rId6"/>
          </p:cNvPr>
          <p:cNvSpPr txBox="1"/>
          <p:nvPr/>
        </p:nvSpPr>
        <p:spPr>
          <a:xfrm>
            <a:off x="310716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Bibliografia</a:t>
            </a:r>
            <a:endParaRPr sz="1000" u="sng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1" name="Google Shape;681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82" name="Google Shape;682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9">
            <a:hlinkClick action="ppaction://hlinksldjump" r:id="rId7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>
            <a:hlinkClick action="ppaction://hlinksldjump" r:id="rId8"/>
          </p:cNvPr>
          <p:cNvSpPr txBox="1"/>
          <p:nvPr/>
        </p:nvSpPr>
        <p:spPr>
          <a:xfrm>
            <a:off x="3711552" y="275775"/>
            <a:ext cx="39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Fim</a:t>
            </a:r>
            <a:endParaRPr/>
          </a:p>
        </p:txBody>
      </p:sp>
      <p:sp>
        <p:nvSpPr>
          <p:cNvPr id="693" name="Google Shape;693;p39">
            <a:hlinkClick/>
          </p:cNvPr>
          <p:cNvSpPr txBox="1"/>
          <p:nvPr/>
        </p:nvSpPr>
        <p:spPr>
          <a:xfrm>
            <a:off x="1404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action="ppaction://hlinksldjump" r:id="rId9"/>
              </a:rPr>
              <a:t>Integrantes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4" name="Google Shape;694;p39">
            <a:hlinkClick action="ppaction://hlinksldjump" r:id="rId10"/>
          </p:cNvPr>
          <p:cNvSpPr txBox="1"/>
          <p:nvPr/>
        </p:nvSpPr>
        <p:spPr>
          <a:xfrm>
            <a:off x="88279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ÍNDICE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95" name="Google Shape;69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84523" y="1904550"/>
            <a:ext cx="2023276" cy="20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