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Georgia" panose="02040502050405020303" pitchFamily="18" charset="0"/>
      <p:regular r:id="rId41"/>
      <p:bold r:id="rId42"/>
      <p:italic r:id="rId43"/>
      <p:boldItalic r:id="rId44"/>
    </p:embeddedFont>
    <p:embeddedFont>
      <p:font typeface="Lato" panose="020F0502020204030203" pitchFamily="34" charset="0"/>
      <p:regular r:id="rId45"/>
      <p:bold r:id="rId46"/>
      <p:italic r:id="rId47"/>
      <p:boldItalic r:id="rId48"/>
    </p:embeddedFont>
    <p:embeddedFont>
      <p:font typeface="Oswald" panose="00000500000000000000" pitchFamily="2" charset="0"/>
      <p:regular r:id="rId49"/>
      <p:bold r:id="rId50"/>
    </p:embeddedFont>
    <p:embeddedFont>
      <p:font typeface="Oswald SemiBold" panose="00000700000000000000" pitchFamily="2" charset="0"/>
      <p:regular r:id="rId51"/>
      <p:bold r:id="rId52"/>
    </p:embeddedFont>
    <p:embeddedFont>
      <p:font typeface="Raleway" pitchFamily="2" charset="0"/>
      <p:regular r:id="rId53"/>
      <p:bold r:id="rId54"/>
      <p:italic r:id="rId55"/>
      <p:boldItalic r:id="rId56"/>
    </p:embeddedFont>
    <p:embeddedFont>
      <p:font typeface="Roboto" panose="020000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towardsdatascience.com/introduction-to-quantitative-finance-part-i-stylised-facts-of-asset-returns-5190581e40ea"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6b29871f6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6b29871f6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6b29871f6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6b29871f6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6b29871f63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6b29871f6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6b29871f63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6b29871f6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b29871f63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b29871f6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6dfa87bf8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6dfa87bf8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6dfa87bf8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6dfa87bf8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6dfa87bf8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6dfa87bf8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6dfa87bf8a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6dfa87bf8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6dfa87bf8a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6dfa87bf8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66dcd0b9e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66dcd0b9e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6dfa87bf8a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6dfa87bf8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228600" lvl="0" indent="0" algn="l" rtl="0">
              <a:lnSpc>
                <a:spcPct val="115000"/>
              </a:lnSpc>
              <a:spcBef>
                <a:spcPts val="0"/>
              </a:spcBef>
              <a:spcAft>
                <a:spcPts val="0"/>
              </a:spcAft>
              <a:buClr>
                <a:schemeClr val="dk1"/>
              </a:buClr>
              <a:buSzPts val="1100"/>
              <a:buFont typeface="Arial"/>
              <a:buNone/>
            </a:pPr>
            <a:r>
              <a:rPr lang="pt-PT" sz="1200">
                <a:solidFill>
                  <a:srgbClr val="333333"/>
                </a:solidFill>
                <a:highlight>
                  <a:srgbClr val="FFFFFF"/>
                </a:highlight>
                <a:latin typeface="Roboto"/>
                <a:ea typeface="Roboto"/>
                <a:cs typeface="Roboto"/>
                <a:sym typeface="Roboto"/>
              </a:rPr>
              <a:t>The correlogram represents the correlations for all pairs of variables. Positive correlations are displayed in red and negative correlations in green. The intensity of the color is proportional to the correlation coefficient so the stronger the correlation (i.e., the closer to -1 or 1), the darker the boxes. The color legend on the right hand side of the correlogram shows the correlation coefficients and the corresponding colors.</a:t>
            </a:r>
            <a:endParaRPr sz="1200">
              <a:solidFill>
                <a:srgbClr val="333333"/>
              </a:solidFill>
              <a:highlight>
                <a:srgbClr val="FFFFFF"/>
              </a:highlight>
              <a:latin typeface="Roboto"/>
              <a:ea typeface="Roboto"/>
              <a:cs typeface="Roboto"/>
              <a:sym typeface="Roboto"/>
            </a:endParaRPr>
          </a:p>
          <a:p>
            <a:pPr marL="228600" marR="228600" lvl="0" indent="0" algn="l" rtl="0">
              <a:lnSpc>
                <a:spcPct val="115000"/>
              </a:lnSpc>
              <a:spcBef>
                <a:spcPts val="1200"/>
              </a:spcBef>
              <a:spcAft>
                <a:spcPts val="0"/>
              </a:spcAft>
              <a:buClr>
                <a:schemeClr val="dk1"/>
              </a:buClr>
              <a:buSzPts val="1100"/>
              <a:buFont typeface="Arial"/>
              <a:buNone/>
            </a:pPr>
            <a:r>
              <a:rPr lang="pt-PT" sz="1200">
                <a:solidFill>
                  <a:srgbClr val="333333"/>
                </a:solidFill>
                <a:highlight>
                  <a:srgbClr val="FFFFFF"/>
                </a:highlight>
                <a:latin typeface="Roboto"/>
                <a:ea typeface="Roboto"/>
                <a:cs typeface="Roboto"/>
                <a:sym typeface="Roboto"/>
              </a:rPr>
              <a:t>As a reminder, a negative correlation (green)  implies that the two variables under consideration vary in opposite directions, that is, if one variable increases the other decreases and vice versa. A positive correlation (red) implies that the two variables under consideration vary in the same direction, that is, if one variable increases the other increases and if one variable decreases the other decreases as well. Furthermore, the stronger the correlation, the stronger the association between the two variables.</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6dfa87bf8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6dfa87bf8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pt-PT" b="1">
                <a:solidFill>
                  <a:srgbClr val="4C5F6F"/>
                </a:solidFill>
                <a:highlight>
                  <a:srgbClr val="FFFFFF"/>
                </a:highlight>
                <a:latin typeface="Roboto"/>
                <a:ea typeface="Roboto"/>
                <a:cs typeface="Roboto"/>
                <a:sym typeface="Roboto"/>
              </a:rPr>
              <a:t>Multiple linear regression </a:t>
            </a:r>
            <a:r>
              <a:rPr lang="pt-PT">
                <a:solidFill>
                  <a:srgbClr val="4C5F6F"/>
                </a:solidFill>
                <a:highlight>
                  <a:srgbClr val="FFFFFF"/>
                </a:highlight>
                <a:latin typeface="Roboto"/>
                <a:ea typeface="Roboto"/>
                <a:cs typeface="Roboto"/>
                <a:sym typeface="Roboto"/>
              </a:rPr>
              <a:t>analysis makes several key assumptions:</a:t>
            </a:r>
            <a:endParaRPr>
              <a:solidFill>
                <a:srgbClr val="4C5F6F"/>
              </a:solidFill>
              <a:highlight>
                <a:srgbClr val="FFFFFF"/>
              </a:highlight>
              <a:latin typeface="Roboto"/>
              <a:ea typeface="Roboto"/>
              <a:cs typeface="Roboto"/>
              <a:sym typeface="Roboto"/>
            </a:endParaRPr>
          </a:p>
          <a:p>
            <a:pPr marL="0" lvl="0" indent="0" algn="l" rtl="0">
              <a:lnSpc>
                <a:spcPct val="150000"/>
              </a:lnSpc>
              <a:spcBef>
                <a:spcPts val="2000"/>
              </a:spcBef>
              <a:spcAft>
                <a:spcPts val="0"/>
              </a:spcAft>
              <a:buNone/>
            </a:pPr>
            <a:r>
              <a:rPr lang="pt-PT">
                <a:solidFill>
                  <a:srgbClr val="4C5F6F"/>
                </a:solidFill>
                <a:highlight>
                  <a:srgbClr val="FFFFFF"/>
                </a:highlight>
                <a:latin typeface="Roboto"/>
                <a:ea typeface="Roboto"/>
                <a:cs typeface="Roboto"/>
                <a:sym typeface="Roboto"/>
              </a:rPr>
              <a:t>There must be a </a:t>
            </a:r>
            <a:r>
              <a:rPr lang="pt-PT" u="sng">
                <a:solidFill>
                  <a:srgbClr val="4C5F6F"/>
                </a:solidFill>
                <a:highlight>
                  <a:srgbClr val="FFFFFF"/>
                </a:highlight>
                <a:latin typeface="Roboto"/>
                <a:ea typeface="Roboto"/>
                <a:cs typeface="Roboto"/>
                <a:sym typeface="Roboto"/>
              </a:rPr>
              <a:t>linear relationship</a:t>
            </a:r>
            <a:r>
              <a:rPr lang="pt-PT">
                <a:solidFill>
                  <a:srgbClr val="4C5F6F"/>
                </a:solidFill>
                <a:highlight>
                  <a:srgbClr val="FFFFFF"/>
                </a:highlight>
                <a:latin typeface="Roboto"/>
                <a:ea typeface="Roboto"/>
                <a:cs typeface="Roboto"/>
                <a:sym typeface="Roboto"/>
              </a:rPr>
              <a:t> between the outcome variable and the independent variables.  Scatterplots can show whether there is a linear or curvilinear relationship.</a:t>
            </a:r>
            <a:endParaRPr>
              <a:solidFill>
                <a:srgbClr val="4C5F6F"/>
              </a:solidFill>
              <a:highlight>
                <a:srgbClr val="FFFFFF"/>
              </a:highlight>
              <a:latin typeface="Roboto"/>
              <a:ea typeface="Roboto"/>
              <a:cs typeface="Roboto"/>
              <a:sym typeface="Roboto"/>
            </a:endParaRPr>
          </a:p>
          <a:p>
            <a:pPr marL="0" lvl="0" indent="0" algn="l" rtl="0">
              <a:lnSpc>
                <a:spcPct val="150000"/>
              </a:lnSpc>
              <a:spcBef>
                <a:spcPts val="2000"/>
              </a:spcBef>
              <a:spcAft>
                <a:spcPts val="0"/>
              </a:spcAft>
              <a:buNone/>
            </a:pPr>
            <a:r>
              <a:rPr lang="pt-PT" u="sng">
                <a:solidFill>
                  <a:srgbClr val="4C5F6F"/>
                </a:solidFill>
                <a:highlight>
                  <a:srgbClr val="FFFFFF"/>
                </a:highlight>
                <a:latin typeface="Roboto"/>
                <a:ea typeface="Roboto"/>
                <a:cs typeface="Roboto"/>
                <a:sym typeface="Roboto"/>
              </a:rPr>
              <a:t>Multivariate Normality</a:t>
            </a:r>
            <a:r>
              <a:rPr lang="pt-PT">
                <a:solidFill>
                  <a:srgbClr val="4C5F6F"/>
                </a:solidFill>
                <a:highlight>
                  <a:srgbClr val="FFFFFF"/>
                </a:highlight>
                <a:latin typeface="Roboto"/>
                <a:ea typeface="Roboto"/>
                <a:cs typeface="Roboto"/>
                <a:sym typeface="Roboto"/>
              </a:rPr>
              <a:t>–Multiple regression assumes that the residuals are normally distributed.</a:t>
            </a:r>
            <a:endParaRPr>
              <a:solidFill>
                <a:srgbClr val="4C5F6F"/>
              </a:solidFill>
              <a:highlight>
                <a:srgbClr val="FFFFFF"/>
              </a:highlight>
              <a:latin typeface="Roboto"/>
              <a:ea typeface="Roboto"/>
              <a:cs typeface="Roboto"/>
              <a:sym typeface="Roboto"/>
            </a:endParaRPr>
          </a:p>
          <a:p>
            <a:pPr marL="0" lvl="0" indent="0" algn="l" rtl="0">
              <a:lnSpc>
                <a:spcPct val="150000"/>
              </a:lnSpc>
              <a:spcBef>
                <a:spcPts val="2000"/>
              </a:spcBef>
              <a:spcAft>
                <a:spcPts val="0"/>
              </a:spcAft>
              <a:buNone/>
            </a:pPr>
            <a:r>
              <a:rPr lang="pt-PT" u="sng">
                <a:solidFill>
                  <a:srgbClr val="4C5F6F"/>
                </a:solidFill>
                <a:highlight>
                  <a:srgbClr val="FFFFFF"/>
                </a:highlight>
                <a:latin typeface="Roboto"/>
                <a:ea typeface="Roboto"/>
                <a:cs typeface="Roboto"/>
                <a:sym typeface="Roboto"/>
              </a:rPr>
              <a:t>No Multicollinearity</a:t>
            </a:r>
            <a:r>
              <a:rPr lang="pt-PT">
                <a:solidFill>
                  <a:srgbClr val="4C5F6F"/>
                </a:solidFill>
                <a:highlight>
                  <a:srgbClr val="FFFFFF"/>
                </a:highlight>
                <a:latin typeface="Roboto"/>
                <a:ea typeface="Roboto"/>
                <a:cs typeface="Roboto"/>
                <a:sym typeface="Roboto"/>
              </a:rPr>
              <a:t>—Multiple regression assumes that the independent variables are not highly correlated with each other.  This assumption is tested using Variance Inflation Factor (VIF) values.</a:t>
            </a:r>
            <a:endParaRPr>
              <a:solidFill>
                <a:srgbClr val="4C5F6F"/>
              </a:solidFill>
              <a:highlight>
                <a:srgbClr val="FFFFFF"/>
              </a:highlight>
              <a:latin typeface="Roboto"/>
              <a:ea typeface="Roboto"/>
              <a:cs typeface="Roboto"/>
              <a:sym typeface="Roboto"/>
            </a:endParaRPr>
          </a:p>
          <a:p>
            <a:pPr marL="0" lvl="0" indent="0" algn="l" rtl="0">
              <a:spcBef>
                <a:spcPts val="200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6dfa87bf8a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6dfa87bf8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050">
                <a:solidFill>
                  <a:srgbClr val="4D5156"/>
                </a:solidFill>
                <a:highlight>
                  <a:srgbClr val="FFFFFF"/>
                </a:highlight>
              </a:rPr>
              <a:t>Pandas dataframe.</a:t>
            </a:r>
            <a:r>
              <a:rPr lang="pt-PT" sz="1050" b="1">
                <a:solidFill>
                  <a:srgbClr val="5F6368"/>
                </a:solidFill>
                <a:highlight>
                  <a:srgbClr val="FFFFFF"/>
                </a:highlight>
              </a:rPr>
              <a:t>corr()</a:t>
            </a:r>
            <a:r>
              <a:rPr lang="pt-PT" sz="1050">
                <a:solidFill>
                  <a:srgbClr val="4D5156"/>
                </a:solidFill>
                <a:highlight>
                  <a:srgbClr val="FFFFFF"/>
                </a:highlight>
              </a:rPr>
              <a:t> is used to find the pairwise correlation </a:t>
            </a:r>
            <a:r>
              <a:rPr lang="pt-PT" sz="1050" b="1">
                <a:solidFill>
                  <a:srgbClr val="5F6368"/>
                </a:solidFill>
                <a:highlight>
                  <a:srgbClr val="FFFFFF"/>
                </a:highlight>
              </a:rPr>
              <a:t>of</a:t>
            </a:r>
            <a:r>
              <a:rPr lang="pt-PT" sz="1050">
                <a:solidFill>
                  <a:srgbClr val="4D5156"/>
                </a:solidFill>
                <a:highlight>
                  <a:srgbClr val="FFFFFF"/>
                </a:highlight>
              </a:rPr>
              <a:t> all columns in the Pandas Dataframe in </a:t>
            </a:r>
            <a:r>
              <a:rPr lang="pt-PT" sz="1050" b="1">
                <a:solidFill>
                  <a:srgbClr val="5F6368"/>
                </a:solidFill>
                <a:highlight>
                  <a:srgbClr val="FFFFFF"/>
                </a:highlight>
              </a:rPr>
              <a:t>Python</a:t>
            </a:r>
            <a:r>
              <a:rPr lang="pt-PT" sz="1050">
                <a:solidFill>
                  <a:srgbClr val="4D5156"/>
                </a:solidFill>
                <a:highlight>
                  <a:srgbClr val="FFFFFF"/>
                </a:highlight>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6dfa87bf8a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6dfa87bf8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pt-PT" sz="1200">
                <a:solidFill>
                  <a:srgbClr val="444444"/>
                </a:solidFill>
                <a:highlight>
                  <a:srgbClr val="FFFFFF"/>
                </a:highlight>
                <a:latin typeface="Roboto"/>
                <a:ea typeface="Roboto"/>
                <a:cs typeface="Roboto"/>
                <a:sym typeface="Roboto"/>
              </a:rPr>
              <a:t>The second assumption that one makes while fitting OLSR models is that the residual errors left over from fitting the model to the data are </a:t>
            </a:r>
            <a:r>
              <a:rPr lang="pt-PT" sz="1200" b="1">
                <a:solidFill>
                  <a:srgbClr val="444444"/>
                </a:solidFill>
                <a:highlight>
                  <a:srgbClr val="FFFFFF"/>
                </a:highlight>
                <a:latin typeface="Roboto"/>
                <a:ea typeface="Roboto"/>
                <a:cs typeface="Roboto"/>
                <a:sym typeface="Roboto"/>
              </a:rPr>
              <a:t>independent</a:t>
            </a:r>
            <a:r>
              <a:rPr lang="pt-PT" sz="1200">
                <a:solidFill>
                  <a:srgbClr val="444444"/>
                </a:solidFill>
                <a:highlight>
                  <a:srgbClr val="FFFFFF"/>
                </a:highlight>
                <a:latin typeface="Roboto"/>
                <a:ea typeface="Roboto"/>
                <a:cs typeface="Roboto"/>
                <a:sym typeface="Roboto"/>
              </a:rPr>
              <a:t>, </a:t>
            </a:r>
            <a:r>
              <a:rPr lang="pt-PT" sz="1200" b="1">
                <a:solidFill>
                  <a:srgbClr val="444444"/>
                </a:solidFill>
                <a:highlight>
                  <a:srgbClr val="FFFFFF"/>
                </a:highlight>
                <a:latin typeface="Roboto"/>
                <a:ea typeface="Roboto"/>
                <a:cs typeface="Roboto"/>
                <a:sym typeface="Roboto"/>
              </a:rPr>
              <a:t>identically distributed</a:t>
            </a:r>
            <a:r>
              <a:rPr lang="pt-PT" sz="1200">
                <a:solidFill>
                  <a:srgbClr val="444444"/>
                </a:solidFill>
                <a:highlight>
                  <a:srgbClr val="FFFFFF"/>
                </a:highlight>
                <a:latin typeface="Roboto"/>
                <a:ea typeface="Roboto"/>
                <a:cs typeface="Roboto"/>
                <a:sym typeface="Roboto"/>
              </a:rPr>
              <a:t> </a:t>
            </a:r>
            <a:r>
              <a:rPr lang="pt-PT" sz="1200" b="1">
                <a:solidFill>
                  <a:srgbClr val="444444"/>
                </a:solidFill>
                <a:highlight>
                  <a:srgbClr val="FFFFFF"/>
                </a:highlight>
                <a:latin typeface="Roboto"/>
                <a:ea typeface="Roboto"/>
                <a:cs typeface="Roboto"/>
                <a:sym typeface="Roboto"/>
              </a:rPr>
              <a:t>random variables</a:t>
            </a:r>
            <a:r>
              <a:rPr lang="pt-PT" sz="1200">
                <a:solidFill>
                  <a:srgbClr val="444444"/>
                </a:solidFill>
                <a:highlight>
                  <a:srgbClr val="FFFFFF"/>
                </a:highlight>
                <a:latin typeface="Roboto"/>
                <a:ea typeface="Roboto"/>
                <a:cs typeface="Roboto"/>
                <a:sym typeface="Roboto"/>
              </a:rPr>
              <a:t>.</a:t>
            </a:r>
            <a:endParaRPr sz="1200">
              <a:solidFill>
                <a:srgbClr val="444444"/>
              </a:solidFill>
              <a:highlight>
                <a:srgbClr val="FFFFFF"/>
              </a:highlight>
              <a:latin typeface="Roboto"/>
              <a:ea typeface="Roboto"/>
              <a:cs typeface="Roboto"/>
              <a:sym typeface="Roboto"/>
            </a:endParaRPr>
          </a:p>
          <a:p>
            <a:pPr marL="0" lvl="0" indent="0" algn="l" rtl="0">
              <a:lnSpc>
                <a:spcPct val="150000"/>
              </a:lnSpc>
              <a:spcBef>
                <a:spcPts val="1800"/>
              </a:spcBef>
              <a:spcAft>
                <a:spcPts val="0"/>
              </a:spcAft>
              <a:buClr>
                <a:schemeClr val="dk1"/>
              </a:buClr>
              <a:buSzPts val="1100"/>
              <a:buFont typeface="Arial"/>
              <a:buNone/>
            </a:pPr>
            <a:r>
              <a:rPr lang="pt-PT" sz="1200">
                <a:solidFill>
                  <a:srgbClr val="444444"/>
                </a:solidFill>
                <a:highlight>
                  <a:srgbClr val="FFFFFF"/>
                </a:highlight>
                <a:latin typeface="Roboto"/>
                <a:ea typeface="Roboto"/>
                <a:cs typeface="Roboto"/>
                <a:sym typeface="Roboto"/>
              </a:rPr>
              <a:t>We break this assumption into three parts:</a:t>
            </a:r>
            <a:endParaRPr sz="1200">
              <a:solidFill>
                <a:srgbClr val="444444"/>
              </a:solidFill>
              <a:highlight>
                <a:srgbClr val="FFFFFF"/>
              </a:highlight>
              <a:latin typeface="Roboto"/>
              <a:ea typeface="Roboto"/>
              <a:cs typeface="Roboto"/>
              <a:sym typeface="Roboto"/>
            </a:endParaRPr>
          </a:p>
          <a:p>
            <a:pPr marL="647700" lvl="0" indent="-304800" algn="l" rtl="0">
              <a:lnSpc>
                <a:spcPct val="115000"/>
              </a:lnSpc>
              <a:spcBef>
                <a:spcPts val="1800"/>
              </a:spcBef>
              <a:spcAft>
                <a:spcPts val="0"/>
              </a:spcAft>
              <a:buClr>
                <a:srgbClr val="444444"/>
              </a:buClr>
              <a:buSzPts val="1200"/>
              <a:buFont typeface="Roboto"/>
              <a:buAutoNum type="arabicPeriod"/>
            </a:pPr>
            <a:r>
              <a:rPr lang="pt-PT" sz="1200">
                <a:solidFill>
                  <a:srgbClr val="444444"/>
                </a:solidFill>
                <a:highlight>
                  <a:srgbClr val="FFFFFF"/>
                </a:highlight>
                <a:latin typeface="Roboto"/>
                <a:ea typeface="Roboto"/>
                <a:cs typeface="Roboto"/>
                <a:sym typeface="Roboto"/>
              </a:rPr>
              <a:t>The residual errors are random variables,</a:t>
            </a:r>
            <a:endParaRPr sz="1200">
              <a:solidFill>
                <a:srgbClr val="444444"/>
              </a:solidFill>
              <a:highlight>
                <a:srgbClr val="FFFFFF"/>
              </a:highlight>
              <a:latin typeface="Roboto"/>
              <a:ea typeface="Roboto"/>
              <a:cs typeface="Roboto"/>
              <a:sym typeface="Roboto"/>
            </a:endParaRPr>
          </a:p>
          <a:p>
            <a:pPr marL="647700" lvl="0" indent="-304800" algn="l" rtl="0">
              <a:lnSpc>
                <a:spcPct val="115000"/>
              </a:lnSpc>
              <a:spcBef>
                <a:spcPts val="0"/>
              </a:spcBef>
              <a:spcAft>
                <a:spcPts val="0"/>
              </a:spcAft>
              <a:buClr>
                <a:srgbClr val="444444"/>
              </a:buClr>
              <a:buSzPts val="1200"/>
              <a:buFont typeface="Roboto"/>
              <a:buAutoNum type="arabicPeriod"/>
            </a:pPr>
            <a:r>
              <a:rPr lang="pt-PT" sz="1200">
                <a:solidFill>
                  <a:srgbClr val="444444"/>
                </a:solidFill>
                <a:highlight>
                  <a:srgbClr val="FFFFFF"/>
                </a:highlight>
                <a:latin typeface="Roboto"/>
                <a:ea typeface="Roboto"/>
                <a:cs typeface="Roboto"/>
                <a:sym typeface="Roboto"/>
              </a:rPr>
              <a:t>They are </a:t>
            </a:r>
            <a:r>
              <a:rPr lang="pt-PT" sz="1200" b="1">
                <a:solidFill>
                  <a:srgbClr val="444444"/>
                </a:solidFill>
                <a:highlight>
                  <a:srgbClr val="FFFFFF"/>
                </a:highlight>
                <a:latin typeface="Roboto"/>
                <a:ea typeface="Roboto"/>
                <a:cs typeface="Roboto"/>
                <a:sym typeface="Roboto"/>
              </a:rPr>
              <a:t>independent </a:t>
            </a:r>
            <a:r>
              <a:rPr lang="pt-PT" sz="1200">
                <a:solidFill>
                  <a:srgbClr val="444444"/>
                </a:solidFill>
                <a:highlight>
                  <a:srgbClr val="FFFFFF"/>
                </a:highlight>
                <a:latin typeface="Roboto"/>
                <a:ea typeface="Roboto"/>
                <a:cs typeface="Roboto"/>
                <a:sym typeface="Roboto"/>
              </a:rPr>
              <a:t>random variables, and</a:t>
            </a:r>
            <a:endParaRPr sz="1200">
              <a:solidFill>
                <a:srgbClr val="444444"/>
              </a:solidFill>
              <a:highlight>
                <a:srgbClr val="FFFFFF"/>
              </a:highlight>
              <a:latin typeface="Roboto"/>
              <a:ea typeface="Roboto"/>
              <a:cs typeface="Roboto"/>
              <a:sym typeface="Roboto"/>
            </a:endParaRPr>
          </a:p>
          <a:p>
            <a:pPr marL="647700" lvl="0" indent="-304800" algn="l" rtl="0">
              <a:lnSpc>
                <a:spcPct val="115000"/>
              </a:lnSpc>
              <a:spcBef>
                <a:spcPts val="0"/>
              </a:spcBef>
              <a:spcAft>
                <a:spcPts val="0"/>
              </a:spcAft>
              <a:buClr>
                <a:srgbClr val="444444"/>
              </a:buClr>
              <a:buSzPts val="1200"/>
              <a:buFont typeface="Roboto"/>
              <a:buAutoNum type="arabicPeriod"/>
            </a:pPr>
            <a:r>
              <a:rPr lang="pt-PT" sz="1200">
                <a:solidFill>
                  <a:srgbClr val="444444"/>
                </a:solidFill>
                <a:highlight>
                  <a:srgbClr val="FFFFFF"/>
                </a:highlight>
                <a:latin typeface="Roboto"/>
                <a:ea typeface="Roboto"/>
                <a:cs typeface="Roboto"/>
                <a:sym typeface="Roboto"/>
              </a:rPr>
              <a:t>Their probability distributions are </a:t>
            </a:r>
            <a:r>
              <a:rPr lang="pt-PT" sz="1200" b="1">
                <a:solidFill>
                  <a:srgbClr val="444444"/>
                </a:solidFill>
                <a:highlight>
                  <a:srgbClr val="FFFFFF"/>
                </a:highlight>
                <a:latin typeface="Roboto"/>
                <a:ea typeface="Roboto"/>
                <a:cs typeface="Roboto"/>
                <a:sym typeface="Roboto"/>
              </a:rPr>
              <a:t>identical</a:t>
            </a:r>
            <a:r>
              <a:rPr lang="pt-PT" sz="1200">
                <a:solidFill>
                  <a:srgbClr val="444444"/>
                </a:solidFill>
                <a:highlight>
                  <a:srgbClr val="FFFFFF"/>
                </a:highlight>
                <a:latin typeface="Roboto"/>
                <a:ea typeface="Roboto"/>
                <a:cs typeface="Roboto"/>
                <a:sym typeface="Roboto"/>
              </a:rPr>
              <a:t>.</a:t>
            </a:r>
            <a:endParaRPr sz="1200">
              <a:solidFill>
                <a:srgbClr val="444444"/>
              </a:solidFill>
              <a:highlight>
                <a:srgbClr val="FFFFFF"/>
              </a:highlight>
              <a:latin typeface="Roboto"/>
              <a:ea typeface="Roboto"/>
              <a:cs typeface="Roboto"/>
              <a:sym typeface="Roboto"/>
            </a:endParaRPr>
          </a:p>
          <a:p>
            <a:pPr marL="0" lvl="0" indent="0" algn="l" rtl="0">
              <a:spcBef>
                <a:spcPts val="300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6dfa87bf8a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6dfa87bf8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18181"/>
              </a:lnSpc>
              <a:spcBef>
                <a:spcPts val="1300"/>
              </a:spcBef>
              <a:spcAft>
                <a:spcPts val="0"/>
              </a:spcAft>
              <a:buNone/>
            </a:pPr>
            <a:r>
              <a:rPr lang="pt-PT" sz="1350">
                <a:solidFill>
                  <a:srgbClr val="57595D"/>
                </a:solidFill>
                <a:highlight>
                  <a:srgbClr val="FFFFFF"/>
                </a:highlight>
                <a:latin typeface="Roboto"/>
                <a:ea typeface="Roboto"/>
                <a:cs typeface="Roboto"/>
                <a:sym typeface="Roboto"/>
              </a:rPr>
              <a:t>Multiple linear regression assumes that the amount of error in the residuals is similar at each point of the linear model. This scenario is known as homoscedasticity. When analyzing the data, the analyst should plot the standardized residuals against the predicted values to determine if the points are distributed fairly across all the values of independent variables. To test the assumption, the data can be plotted on a scatterplot or by using statistical software to produce a scatterplot that includes the entire model.</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None/>
            </a:pPr>
            <a:r>
              <a:rPr lang="pt-PT" sz="1150">
                <a:solidFill>
                  <a:srgbClr val="232629"/>
                </a:solidFill>
                <a:highlight>
                  <a:srgbClr val="FFFFFF"/>
                </a:highlight>
              </a:rPr>
              <a:t>The null hypothesis is of homoskedasticity. p-value &gt; 0.05 = we cannot reject the H0 = there is homoscedasticity</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130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1300"/>
              </a:spcBef>
              <a:spcAft>
                <a:spcPts val="0"/>
              </a:spcAft>
              <a:buNone/>
            </a:pPr>
            <a:r>
              <a:rPr lang="pt-PT" sz="1500">
                <a:solidFill>
                  <a:srgbClr val="292929"/>
                </a:solidFill>
                <a:highlight>
                  <a:srgbClr val="FFFFFF"/>
                </a:highlight>
                <a:latin typeface="Georgia"/>
                <a:ea typeface="Georgia"/>
                <a:cs typeface="Georgia"/>
                <a:sym typeface="Georgia"/>
              </a:rPr>
              <a:t>When residuals do not have constant variance (they exhibit heteroscedasticity), it is difficult to determine the true standard deviation of the forecast errors, usually resulting in confidence intervals that are too wide/narrow. For example, if the variance of the residuals is increasing over time, confidence intervals for out-of-sample predictions will be unrealistically narrow. Another effect of heteroscedasticity might also be putting too much weight to a subset of data when estimating coefficients — the subset in which the error variance was largest.</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None/>
            </a:pPr>
            <a:r>
              <a:rPr lang="pt-PT" sz="1500">
                <a:solidFill>
                  <a:srgbClr val="292929"/>
                </a:solidFill>
                <a:highlight>
                  <a:srgbClr val="FFFFFF"/>
                </a:highlight>
                <a:latin typeface="Georgia"/>
                <a:ea typeface="Georgia"/>
                <a:cs typeface="Georgia"/>
                <a:sym typeface="Georgia"/>
              </a:rPr>
              <a:t>To investigate if the residuals are homoscedastic, we can look at a plot of residuals (or standardized residuals) vs. predicted (fitted) values. What should alarm us is the case when the residuals grow either as a function of predicted value or time (in case of time series).</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None/>
            </a:pPr>
            <a:r>
              <a:rPr lang="pt-PT" sz="1500">
                <a:solidFill>
                  <a:srgbClr val="292929"/>
                </a:solidFill>
                <a:highlight>
                  <a:srgbClr val="FFFFFF"/>
                </a:highlight>
                <a:latin typeface="Georgia"/>
                <a:ea typeface="Georgia"/>
                <a:cs typeface="Georgia"/>
                <a:sym typeface="Georgia"/>
              </a:rPr>
              <a:t>We can also use two statistical tests: Breusch-Pagan and Goldfeld-Quandt. In both of them, the null hypothesis assumes homoscedasticity and a p-value below a certain level (like 0.05) indicates we should reject the null in favor of heteroscedasticity.</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None/>
            </a:pPr>
            <a:r>
              <a:rPr lang="pt-PT" sz="1500">
                <a:solidFill>
                  <a:srgbClr val="292929"/>
                </a:solidFill>
                <a:highlight>
                  <a:srgbClr val="FFFFFF"/>
                </a:highlight>
                <a:latin typeface="Georgia"/>
                <a:ea typeface="Georgia"/>
                <a:cs typeface="Georgia"/>
                <a:sym typeface="Georgia"/>
              </a:rPr>
              <a:t>In the snippets below I plot residuals (and standardized ones) vs. fitted values and carry out the two mentioned tests. To identify homoscedasticity in the plots, the placement of the points should be random and no pattern (increase/decrease in values of residuals) should be visible — the red line in the R plots should be flat. We can see that this is not the case for our dataset.</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6dfa87bf8a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6dfa87bf8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Income does not appear to be stats sig to decrease death rate = are these countries governments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6d1790128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6d1790128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6d179012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6d179012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4bcb2e38c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4bcb2e38c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6b29871f63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6b29871f6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66dcd0b9ea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66dcd0b9e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6b29871f6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6b29871f6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6dfa87bf8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6dfa87bf8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6dfa87bf8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6dfa87bf8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6b85ba939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6b85ba939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228600" lvl="0" indent="0" algn="l" rtl="0">
              <a:lnSpc>
                <a:spcPct val="115000"/>
              </a:lnSpc>
              <a:spcBef>
                <a:spcPts val="0"/>
              </a:spcBef>
              <a:spcAft>
                <a:spcPts val="0"/>
              </a:spcAft>
              <a:buClr>
                <a:schemeClr val="dk1"/>
              </a:buClr>
              <a:buSzPts val="1100"/>
              <a:buFont typeface="Arial"/>
              <a:buNone/>
            </a:pPr>
            <a:r>
              <a:rPr lang="pt-PT" sz="1200">
                <a:solidFill>
                  <a:srgbClr val="333333"/>
                </a:solidFill>
                <a:highlight>
                  <a:srgbClr val="FFFFFF"/>
                </a:highlight>
                <a:latin typeface="Roboto"/>
                <a:ea typeface="Roboto"/>
                <a:cs typeface="Roboto"/>
                <a:sym typeface="Roboto"/>
              </a:rPr>
              <a:t>The correlogram represents the correlations for all pairs of variables. Positive correlations are displayed in red and negative correlations in green. The intensity of the color is proportional to the correlation coefficient so the stronger the correlation (i.e., the closer to -1 or 1), the darker the boxes. The color legend on the right hand side of the correlogram shows the correlation coefficients and the corresponding colors.</a:t>
            </a:r>
            <a:endParaRPr sz="1200">
              <a:solidFill>
                <a:srgbClr val="333333"/>
              </a:solidFill>
              <a:highlight>
                <a:srgbClr val="FFFFFF"/>
              </a:highlight>
              <a:latin typeface="Roboto"/>
              <a:ea typeface="Roboto"/>
              <a:cs typeface="Roboto"/>
              <a:sym typeface="Roboto"/>
            </a:endParaRPr>
          </a:p>
          <a:p>
            <a:pPr marL="228600" marR="228600" lvl="0" indent="0" algn="l" rtl="0">
              <a:lnSpc>
                <a:spcPct val="115000"/>
              </a:lnSpc>
              <a:spcBef>
                <a:spcPts val="1200"/>
              </a:spcBef>
              <a:spcAft>
                <a:spcPts val="0"/>
              </a:spcAft>
              <a:buClr>
                <a:schemeClr val="dk1"/>
              </a:buClr>
              <a:buSzPts val="1100"/>
              <a:buFont typeface="Arial"/>
              <a:buNone/>
            </a:pPr>
            <a:r>
              <a:rPr lang="pt-PT" sz="1200">
                <a:solidFill>
                  <a:srgbClr val="333333"/>
                </a:solidFill>
                <a:highlight>
                  <a:srgbClr val="FFFFFF"/>
                </a:highlight>
                <a:latin typeface="Roboto"/>
                <a:ea typeface="Roboto"/>
                <a:cs typeface="Roboto"/>
                <a:sym typeface="Roboto"/>
              </a:rPr>
              <a:t>As a reminder, a negative correlation (green)  implies that the two variables under consideration vary in opposite directions, that is, if one variable increases the other decreases and vice versa. A positive correlation (red) implies that the two variables under consideration vary in the same direction, that is, if one variable increases the other increases and if one variable decreases the other decreases as well. Furthermore, the stronger the correlation, the stronger the association between the two variables.</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66dcd0b9ea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66dcd0b9e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pt-PT" b="1">
                <a:solidFill>
                  <a:srgbClr val="4C5F6F"/>
                </a:solidFill>
                <a:highlight>
                  <a:srgbClr val="FFFFFF"/>
                </a:highlight>
                <a:latin typeface="Roboto"/>
                <a:ea typeface="Roboto"/>
                <a:cs typeface="Roboto"/>
                <a:sym typeface="Roboto"/>
              </a:rPr>
              <a:t>Multiple linear regression </a:t>
            </a:r>
            <a:r>
              <a:rPr lang="pt-PT">
                <a:solidFill>
                  <a:srgbClr val="4C5F6F"/>
                </a:solidFill>
                <a:highlight>
                  <a:srgbClr val="FFFFFF"/>
                </a:highlight>
                <a:latin typeface="Roboto"/>
                <a:ea typeface="Roboto"/>
                <a:cs typeface="Roboto"/>
                <a:sym typeface="Roboto"/>
              </a:rPr>
              <a:t>analysis makes several key assumptions:</a:t>
            </a:r>
            <a:endParaRPr>
              <a:solidFill>
                <a:srgbClr val="4C5F6F"/>
              </a:solidFill>
              <a:highlight>
                <a:srgbClr val="FFFFFF"/>
              </a:highlight>
              <a:latin typeface="Roboto"/>
              <a:ea typeface="Roboto"/>
              <a:cs typeface="Roboto"/>
              <a:sym typeface="Roboto"/>
            </a:endParaRPr>
          </a:p>
          <a:p>
            <a:pPr marL="0" lvl="0" indent="0" algn="l" rtl="0">
              <a:lnSpc>
                <a:spcPct val="150000"/>
              </a:lnSpc>
              <a:spcBef>
                <a:spcPts val="2000"/>
              </a:spcBef>
              <a:spcAft>
                <a:spcPts val="0"/>
              </a:spcAft>
              <a:buClr>
                <a:schemeClr val="dk1"/>
              </a:buClr>
              <a:buSzPts val="1100"/>
              <a:buFont typeface="Arial"/>
              <a:buNone/>
            </a:pPr>
            <a:r>
              <a:rPr lang="pt-PT">
                <a:solidFill>
                  <a:srgbClr val="4C5F6F"/>
                </a:solidFill>
                <a:highlight>
                  <a:srgbClr val="FFFFFF"/>
                </a:highlight>
                <a:latin typeface="Roboto"/>
                <a:ea typeface="Roboto"/>
                <a:cs typeface="Roboto"/>
                <a:sym typeface="Roboto"/>
              </a:rPr>
              <a:t>There must be a </a:t>
            </a:r>
            <a:r>
              <a:rPr lang="pt-PT" u="sng">
                <a:solidFill>
                  <a:srgbClr val="4C5F6F"/>
                </a:solidFill>
                <a:highlight>
                  <a:srgbClr val="FFFFFF"/>
                </a:highlight>
                <a:latin typeface="Roboto"/>
                <a:ea typeface="Roboto"/>
                <a:cs typeface="Roboto"/>
                <a:sym typeface="Roboto"/>
              </a:rPr>
              <a:t>linear relationship</a:t>
            </a:r>
            <a:r>
              <a:rPr lang="pt-PT">
                <a:solidFill>
                  <a:srgbClr val="4C5F6F"/>
                </a:solidFill>
                <a:highlight>
                  <a:srgbClr val="FFFFFF"/>
                </a:highlight>
                <a:latin typeface="Roboto"/>
                <a:ea typeface="Roboto"/>
                <a:cs typeface="Roboto"/>
                <a:sym typeface="Roboto"/>
              </a:rPr>
              <a:t> between the outcome variable and the independent variables.  Scatterplots can show whether there is a linear or curvilinear relationship.</a:t>
            </a:r>
            <a:endParaRPr>
              <a:solidFill>
                <a:srgbClr val="4C5F6F"/>
              </a:solidFill>
              <a:highlight>
                <a:srgbClr val="FFFFFF"/>
              </a:highlight>
              <a:latin typeface="Roboto"/>
              <a:ea typeface="Roboto"/>
              <a:cs typeface="Roboto"/>
              <a:sym typeface="Roboto"/>
            </a:endParaRPr>
          </a:p>
          <a:p>
            <a:pPr marL="0" lvl="0" indent="0" algn="l" rtl="0">
              <a:lnSpc>
                <a:spcPct val="150000"/>
              </a:lnSpc>
              <a:spcBef>
                <a:spcPts val="2000"/>
              </a:spcBef>
              <a:spcAft>
                <a:spcPts val="0"/>
              </a:spcAft>
              <a:buClr>
                <a:schemeClr val="dk1"/>
              </a:buClr>
              <a:buSzPts val="1100"/>
              <a:buFont typeface="Arial"/>
              <a:buNone/>
            </a:pPr>
            <a:r>
              <a:rPr lang="pt-PT" u="sng">
                <a:solidFill>
                  <a:srgbClr val="4C5F6F"/>
                </a:solidFill>
                <a:highlight>
                  <a:srgbClr val="FFFFFF"/>
                </a:highlight>
                <a:latin typeface="Roboto"/>
                <a:ea typeface="Roboto"/>
                <a:cs typeface="Roboto"/>
                <a:sym typeface="Roboto"/>
              </a:rPr>
              <a:t>Multivariate Normality</a:t>
            </a:r>
            <a:r>
              <a:rPr lang="pt-PT">
                <a:solidFill>
                  <a:srgbClr val="4C5F6F"/>
                </a:solidFill>
                <a:highlight>
                  <a:srgbClr val="FFFFFF"/>
                </a:highlight>
                <a:latin typeface="Roboto"/>
                <a:ea typeface="Roboto"/>
                <a:cs typeface="Roboto"/>
                <a:sym typeface="Roboto"/>
              </a:rPr>
              <a:t>–Multiple regression assumes that the residuals are normally distributed.</a:t>
            </a:r>
            <a:endParaRPr>
              <a:solidFill>
                <a:srgbClr val="4C5F6F"/>
              </a:solidFill>
              <a:highlight>
                <a:srgbClr val="FFFFFF"/>
              </a:highlight>
              <a:latin typeface="Roboto"/>
              <a:ea typeface="Roboto"/>
              <a:cs typeface="Roboto"/>
              <a:sym typeface="Roboto"/>
            </a:endParaRPr>
          </a:p>
          <a:p>
            <a:pPr marL="0" lvl="0" indent="0" algn="l" rtl="0">
              <a:lnSpc>
                <a:spcPct val="150000"/>
              </a:lnSpc>
              <a:spcBef>
                <a:spcPts val="2000"/>
              </a:spcBef>
              <a:spcAft>
                <a:spcPts val="0"/>
              </a:spcAft>
              <a:buClr>
                <a:schemeClr val="dk1"/>
              </a:buClr>
              <a:buSzPts val="1100"/>
              <a:buFont typeface="Arial"/>
              <a:buNone/>
            </a:pPr>
            <a:r>
              <a:rPr lang="pt-PT" u="sng">
                <a:solidFill>
                  <a:srgbClr val="4C5F6F"/>
                </a:solidFill>
                <a:highlight>
                  <a:srgbClr val="FFFFFF"/>
                </a:highlight>
                <a:latin typeface="Roboto"/>
                <a:ea typeface="Roboto"/>
                <a:cs typeface="Roboto"/>
                <a:sym typeface="Roboto"/>
              </a:rPr>
              <a:t>No Multicollinearity</a:t>
            </a:r>
            <a:r>
              <a:rPr lang="pt-PT">
                <a:solidFill>
                  <a:srgbClr val="4C5F6F"/>
                </a:solidFill>
                <a:highlight>
                  <a:srgbClr val="FFFFFF"/>
                </a:highlight>
                <a:latin typeface="Roboto"/>
                <a:ea typeface="Roboto"/>
                <a:cs typeface="Roboto"/>
                <a:sym typeface="Roboto"/>
              </a:rPr>
              <a:t>—Multiple regression assumes that the independent variables are not highly correlated with each other.  This assumption is tested using Variance Inflation Factor (VIF) values.</a:t>
            </a:r>
            <a:endParaRPr>
              <a:solidFill>
                <a:srgbClr val="4C5F6F"/>
              </a:solidFill>
              <a:highlight>
                <a:srgbClr val="FFFFFF"/>
              </a:highlight>
              <a:latin typeface="Roboto"/>
              <a:ea typeface="Roboto"/>
              <a:cs typeface="Roboto"/>
              <a:sym typeface="Roboto"/>
            </a:endParaRPr>
          </a:p>
          <a:p>
            <a:pPr marL="0" lvl="0" indent="0" algn="l" rtl="0">
              <a:spcBef>
                <a:spcPts val="200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6b85ba939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6b85ba939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500">
                <a:solidFill>
                  <a:srgbClr val="292929"/>
                </a:solidFill>
                <a:highlight>
                  <a:srgbClr val="FFFFFF"/>
                </a:highlight>
                <a:latin typeface="Georgia"/>
                <a:ea typeface="Georgia"/>
                <a:cs typeface="Georgia"/>
                <a:sym typeface="Georgia"/>
              </a:rPr>
              <a:t>Fitting a linear model to data with non-linear patterns results in serious prediction errors, especially out-of-sample (data not used for training the model).</a:t>
            </a:r>
            <a:endParaRPr sz="15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Clr>
                <a:schemeClr val="dk1"/>
              </a:buClr>
              <a:buSzPts val="1100"/>
              <a:buFont typeface="Arial"/>
              <a:buNone/>
            </a:pPr>
            <a:r>
              <a:rPr lang="pt-PT" sz="1500">
                <a:solidFill>
                  <a:srgbClr val="292929"/>
                </a:solidFill>
                <a:highlight>
                  <a:srgbClr val="FFFFFF"/>
                </a:highlight>
                <a:latin typeface="Georgia"/>
                <a:ea typeface="Georgia"/>
                <a:cs typeface="Georgia"/>
                <a:sym typeface="Georgia"/>
              </a:rPr>
              <a:t>Potential solutions:</a:t>
            </a:r>
            <a:endParaRPr sz="1500">
              <a:solidFill>
                <a:srgbClr val="292929"/>
              </a:solidFill>
              <a:highlight>
                <a:srgbClr val="FFFFFF"/>
              </a:highlight>
              <a:latin typeface="Georgia"/>
              <a:ea typeface="Georgia"/>
              <a:cs typeface="Georgia"/>
              <a:sym typeface="Georgia"/>
            </a:endParaRPr>
          </a:p>
          <a:p>
            <a:pPr marL="749300" lvl="0" indent="-323850" algn="l" rtl="0">
              <a:lnSpc>
                <a:spcPct val="190909"/>
              </a:lnSpc>
              <a:spcBef>
                <a:spcPts val="3200"/>
              </a:spcBef>
              <a:spcAft>
                <a:spcPts val="0"/>
              </a:spcAft>
              <a:buClr>
                <a:srgbClr val="292929"/>
              </a:buClr>
              <a:buSzPts val="1500"/>
              <a:buFont typeface="Georgia"/>
              <a:buChar char="●"/>
            </a:pPr>
            <a:r>
              <a:rPr lang="pt-PT" sz="1500">
                <a:solidFill>
                  <a:srgbClr val="292929"/>
                </a:solidFill>
                <a:highlight>
                  <a:srgbClr val="FFFFFF"/>
                </a:highlight>
                <a:latin typeface="Georgia"/>
                <a:ea typeface="Georgia"/>
                <a:cs typeface="Georgia"/>
                <a:sym typeface="Georgia"/>
              </a:rPr>
              <a:t>non-linear transformations to dependent/independent variables</a:t>
            </a:r>
            <a:endParaRPr sz="1500">
              <a:solidFill>
                <a:srgbClr val="292929"/>
              </a:solidFill>
              <a:highlight>
                <a:srgbClr val="FFFFFF"/>
              </a:highlight>
              <a:latin typeface="Georgia"/>
              <a:ea typeface="Georgia"/>
              <a:cs typeface="Georgia"/>
              <a:sym typeface="Georgia"/>
            </a:endParaRPr>
          </a:p>
          <a:p>
            <a:pPr marL="749300" lvl="0" indent="-323850" algn="l" rtl="0">
              <a:lnSpc>
                <a:spcPct val="190909"/>
              </a:lnSpc>
              <a:spcBef>
                <a:spcPts val="0"/>
              </a:spcBef>
              <a:spcAft>
                <a:spcPts val="0"/>
              </a:spcAft>
              <a:buClr>
                <a:srgbClr val="292929"/>
              </a:buClr>
              <a:buSzPts val="1500"/>
              <a:buFont typeface="Georgia"/>
              <a:buChar char="●"/>
            </a:pPr>
            <a:r>
              <a:rPr lang="pt-PT" sz="1500">
                <a:solidFill>
                  <a:srgbClr val="292929"/>
                </a:solidFill>
                <a:highlight>
                  <a:srgbClr val="FFFFFF"/>
                </a:highlight>
                <a:latin typeface="Georgia"/>
                <a:ea typeface="Georgia"/>
                <a:cs typeface="Georgia"/>
                <a:sym typeface="Georgia"/>
              </a:rPr>
              <a:t>adding extra features which are a transformation of the already used ones (for example squared version)</a:t>
            </a:r>
            <a:endParaRPr sz="1500">
              <a:solidFill>
                <a:srgbClr val="292929"/>
              </a:solidFill>
              <a:highlight>
                <a:srgbClr val="FFFFFF"/>
              </a:highlight>
              <a:latin typeface="Georgia"/>
              <a:ea typeface="Georgia"/>
              <a:cs typeface="Georgia"/>
              <a:sym typeface="Georgia"/>
            </a:endParaRPr>
          </a:p>
          <a:p>
            <a:pPr marL="749300" lvl="0" indent="-323850" algn="l" rtl="0">
              <a:lnSpc>
                <a:spcPct val="190909"/>
              </a:lnSpc>
              <a:spcBef>
                <a:spcPts val="0"/>
              </a:spcBef>
              <a:spcAft>
                <a:spcPts val="0"/>
              </a:spcAft>
              <a:buClr>
                <a:srgbClr val="292929"/>
              </a:buClr>
              <a:buSzPts val="1500"/>
              <a:buFont typeface="Georgia"/>
              <a:buChar char="●"/>
            </a:pPr>
            <a:r>
              <a:rPr lang="pt-PT" sz="1500">
                <a:solidFill>
                  <a:srgbClr val="292929"/>
                </a:solidFill>
                <a:highlight>
                  <a:srgbClr val="FFFFFF"/>
                </a:highlight>
                <a:latin typeface="Georgia"/>
                <a:ea typeface="Georgia"/>
                <a:cs typeface="Georgia"/>
                <a:sym typeface="Georgia"/>
              </a:rPr>
              <a:t>adding features that were not considered before</a:t>
            </a:r>
            <a:endParaRPr sz="15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6b85ba939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6b85ba939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pt-PT" sz="1200">
                <a:solidFill>
                  <a:srgbClr val="444444"/>
                </a:solidFill>
                <a:highlight>
                  <a:srgbClr val="FFFFFF"/>
                </a:highlight>
                <a:latin typeface="Roboto"/>
                <a:ea typeface="Roboto"/>
                <a:cs typeface="Roboto"/>
                <a:sym typeface="Roboto"/>
              </a:rPr>
              <a:t>The second assumption that one makes while fitting OLSR models is that the residual errors left over from fitting the model to the data are </a:t>
            </a:r>
            <a:r>
              <a:rPr lang="pt-PT" sz="1200" b="1">
                <a:solidFill>
                  <a:srgbClr val="444444"/>
                </a:solidFill>
                <a:highlight>
                  <a:srgbClr val="FFFFFF"/>
                </a:highlight>
                <a:latin typeface="Roboto"/>
                <a:ea typeface="Roboto"/>
                <a:cs typeface="Roboto"/>
                <a:sym typeface="Roboto"/>
              </a:rPr>
              <a:t>independent</a:t>
            </a:r>
            <a:r>
              <a:rPr lang="pt-PT" sz="1200">
                <a:solidFill>
                  <a:srgbClr val="444444"/>
                </a:solidFill>
                <a:highlight>
                  <a:srgbClr val="FFFFFF"/>
                </a:highlight>
                <a:latin typeface="Roboto"/>
                <a:ea typeface="Roboto"/>
                <a:cs typeface="Roboto"/>
                <a:sym typeface="Roboto"/>
              </a:rPr>
              <a:t>, </a:t>
            </a:r>
            <a:r>
              <a:rPr lang="pt-PT" sz="1200" b="1">
                <a:solidFill>
                  <a:srgbClr val="444444"/>
                </a:solidFill>
                <a:highlight>
                  <a:srgbClr val="FFFFFF"/>
                </a:highlight>
                <a:latin typeface="Roboto"/>
                <a:ea typeface="Roboto"/>
                <a:cs typeface="Roboto"/>
                <a:sym typeface="Roboto"/>
              </a:rPr>
              <a:t>identically distributed</a:t>
            </a:r>
            <a:r>
              <a:rPr lang="pt-PT" sz="1200">
                <a:solidFill>
                  <a:srgbClr val="444444"/>
                </a:solidFill>
                <a:highlight>
                  <a:srgbClr val="FFFFFF"/>
                </a:highlight>
                <a:latin typeface="Roboto"/>
                <a:ea typeface="Roboto"/>
                <a:cs typeface="Roboto"/>
                <a:sym typeface="Roboto"/>
              </a:rPr>
              <a:t> </a:t>
            </a:r>
            <a:r>
              <a:rPr lang="pt-PT" sz="1200" b="1">
                <a:solidFill>
                  <a:srgbClr val="444444"/>
                </a:solidFill>
                <a:highlight>
                  <a:srgbClr val="FFFFFF"/>
                </a:highlight>
                <a:latin typeface="Roboto"/>
                <a:ea typeface="Roboto"/>
                <a:cs typeface="Roboto"/>
                <a:sym typeface="Roboto"/>
              </a:rPr>
              <a:t>random variables</a:t>
            </a:r>
            <a:r>
              <a:rPr lang="pt-PT" sz="1200">
                <a:solidFill>
                  <a:srgbClr val="444444"/>
                </a:solidFill>
                <a:highlight>
                  <a:srgbClr val="FFFFFF"/>
                </a:highlight>
                <a:latin typeface="Roboto"/>
                <a:ea typeface="Roboto"/>
                <a:cs typeface="Roboto"/>
                <a:sym typeface="Roboto"/>
              </a:rPr>
              <a:t>.</a:t>
            </a:r>
            <a:endParaRPr sz="1200">
              <a:solidFill>
                <a:srgbClr val="444444"/>
              </a:solidFill>
              <a:highlight>
                <a:srgbClr val="FFFFFF"/>
              </a:highlight>
              <a:latin typeface="Roboto"/>
              <a:ea typeface="Roboto"/>
              <a:cs typeface="Roboto"/>
              <a:sym typeface="Roboto"/>
            </a:endParaRPr>
          </a:p>
          <a:p>
            <a:pPr marL="0" lvl="0" indent="0" algn="l" rtl="0">
              <a:lnSpc>
                <a:spcPct val="150000"/>
              </a:lnSpc>
              <a:spcBef>
                <a:spcPts val="1800"/>
              </a:spcBef>
              <a:spcAft>
                <a:spcPts val="0"/>
              </a:spcAft>
              <a:buClr>
                <a:schemeClr val="dk1"/>
              </a:buClr>
              <a:buSzPts val="1100"/>
              <a:buFont typeface="Arial"/>
              <a:buNone/>
            </a:pPr>
            <a:r>
              <a:rPr lang="pt-PT" sz="1200">
                <a:solidFill>
                  <a:srgbClr val="444444"/>
                </a:solidFill>
                <a:highlight>
                  <a:srgbClr val="FFFFFF"/>
                </a:highlight>
                <a:latin typeface="Roboto"/>
                <a:ea typeface="Roboto"/>
                <a:cs typeface="Roboto"/>
                <a:sym typeface="Roboto"/>
              </a:rPr>
              <a:t>We break this assumption into three parts:</a:t>
            </a:r>
            <a:endParaRPr sz="1200">
              <a:solidFill>
                <a:srgbClr val="444444"/>
              </a:solidFill>
              <a:highlight>
                <a:srgbClr val="FFFFFF"/>
              </a:highlight>
              <a:latin typeface="Roboto"/>
              <a:ea typeface="Roboto"/>
              <a:cs typeface="Roboto"/>
              <a:sym typeface="Roboto"/>
            </a:endParaRPr>
          </a:p>
          <a:p>
            <a:pPr marL="647700" lvl="0" indent="-304800" algn="l" rtl="0">
              <a:lnSpc>
                <a:spcPct val="115000"/>
              </a:lnSpc>
              <a:spcBef>
                <a:spcPts val="1800"/>
              </a:spcBef>
              <a:spcAft>
                <a:spcPts val="0"/>
              </a:spcAft>
              <a:buClr>
                <a:srgbClr val="444444"/>
              </a:buClr>
              <a:buSzPts val="1200"/>
              <a:buFont typeface="Roboto"/>
              <a:buAutoNum type="arabicPeriod"/>
            </a:pPr>
            <a:r>
              <a:rPr lang="pt-PT" sz="1200">
                <a:solidFill>
                  <a:srgbClr val="444444"/>
                </a:solidFill>
                <a:highlight>
                  <a:srgbClr val="FFFFFF"/>
                </a:highlight>
                <a:latin typeface="Roboto"/>
                <a:ea typeface="Roboto"/>
                <a:cs typeface="Roboto"/>
                <a:sym typeface="Roboto"/>
              </a:rPr>
              <a:t>The residual errors are random variables,</a:t>
            </a:r>
            <a:endParaRPr sz="1200">
              <a:solidFill>
                <a:srgbClr val="444444"/>
              </a:solidFill>
              <a:highlight>
                <a:srgbClr val="FFFFFF"/>
              </a:highlight>
              <a:latin typeface="Roboto"/>
              <a:ea typeface="Roboto"/>
              <a:cs typeface="Roboto"/>
              <a:sym typeface="Roboto"/>
            </a:endParaRPr>
          </a:p>
          <a:p>
            <a:pPr marL="647700" lvl="0" indent="-304800" algn="l" rtl="0">
              <a:lnSpc>
                <a:spcPct val="115000"/>
              </a:lnSpc>
              <a:spcBef>
                <a:spcPts val="0"/>
              </a:spcBef>
              <a:spcAft>
                <a:spcPts val="0"/>
              </a:spcAft>
              <a:buClr>
                <a:srgbClr val="444444"/>
              </a:buClr>
              <a:buSzPts val="1200"/>
              <a:buFont typeface="Roboto"/>
              <a:buAutoNum type="arabicPeriod"/>
            </a:pPr>
            <a:r>
              <a:rPr lang="pt-PT" sz="1200">
                <a:solidFill>
                  <a:srgbClr val="444444"/>
                </a:solidFill>
                <a:highlight>
                  <a:srgbClr val="FFFFFF"/>
                </a:highlight>
                <a:latin typeface="Roboto"/>
                <a:ea typeface="Roboto"/>
                <a:cs typeface="Roboto"/>
                <a:sym typeface="Roboto"/>
              </a:rPr>
              <a:t>They are </a:t>
            </a:r>
            <a:r>
              <a:rPr lang="pt-PT" sz="1200" b="1">
                <a:solidFill>
                  <a:srgbClr val="444444"/>
                </a:solidFill>
                <a:highlight>
                  <a:srgbClr val="FFFFFF"/>
                </a:highlight>
                <a:latin typeface="Roboto"/>
                <a:ea typeface="Roboto"/>
                <a:cs typeface="Roboto"/>
                <a:sym typeface="Roboto"/>
              </a:rPr>
              <a:t>independent </a:t>
            </a:r>
            <a:r>
              <a:rPr lang="pt-PT" sz="1200">
                <a:solidFill>
                  <a:srgbClr val="444444"/>
                </a:solidFill>
                <a:highlight>
                  <a:srgbClr val="FFFFFF"/>
                </a:highlight>
                <a:latin typeface="Roboto"/>
                <a:ea typeface="Roboto"/>
                <a:cs typeface="Roboto"/>
                <a:sym typeface="Roboto"/>
              </a:rPr>
              <a:t>random variables, and</a:t>
            </a:r>
            <a:endParaRPr sz="1200">
              <a:solidFill>
                <a:srgbClr val="444444"/>
              </a:solidFill>
              <a:highlight>
                <a:srgbClr val="FFFFFF"/>
              </a:highlight>
              <a:latin typeface="Roboto"/>
              <a:ea typeface="Roboto"/>
              <a:cs typeface="Roboto"/>
              <a:sym typeface="Roboto"/>
            </a:endParaRPr>
          </a:p>
          <a:p>
            <a:pPr marL="647700" lvl="0" indent="-304800" algn="l" rtl="0">
              <a:lnSpc>
                <a:spcPct val="115000"/>
              </a:lnSpc>
              <a:spcBef>
                <a:spcPts val="0"/>
              </a:spcBef>
              <a:spcAft>
                <a:spcPts val="0"/>
              </a:spcAft>
              <a:buClr>
                <a:srgbClr val="444444"/>
              </a:buClr>
              <a:buSzPts val="1200"/>
              <a:buFont typeface="Roboto"/>
              <a:buAutoNum type="arabicPeriod"/>
            </a:pPr>
            <a:r>
              <a:rPr lang="pt-PT" sz="1200">
                <a:solidFill>
                  <a:srgbClr val="444444"/>
                </a:solidFill>
                <a:highlight>
                  <a:srgbClr val="FFFFFF"/>
                </a:highlight>
                <a:latin typeface="Roboto"/>
                <a:ea typeface="Roboto"/>
                <a:cs typeface="Roboto"/>
                <a:sym typeface="Roboto"/>
              </a:rPr>
              <a:t>Their probability distributions are </a:t>
            </a:r>
            <a:r>
              <a:rPr lang="pt-PT" sz="1200" b="1">
                <a:solidFill>
                  <a:srgbClr val="444444"/>
                </a:solidFill>
                <a:highlight>
                  <a:srgbClr val="FFFFFF"/>
                </a:highlight>
                <a:latin typeface="Roboto"/>
                <a:ea typeface="Roboto"/>
                <a:cs typeface="Roboto"/>
                <a:sym typeface="Roboto"/>
              </a:rPr>
              <a:t>identical</a:t>
            </a:r>
            <a:r>
              <a:rPr lang="pt-PT" sz="1200">
                <a:solidFill>
                  <a:srgbClr val="444444"/>
                </a:solidFill>
                <a:highlight>
                  <a:srgbClr val="FFFFFF"/>
                </a:highlight>
                <a:latin typeface="Roboto"/>
                <a:ea typeface="Roboto"/>
                <a:cs typeface="Roboto"/>
                <a:sym typeface="Roboto"/>
              </a:rPr>
              <a:t>.</a:t>
            </a:r>
            <a:endParaRPr sz="1200">
              <a:solidFill>
                <a:srgbClr val="444444"/>
              </a:solidFill>
              <a:highlight>
                <a:srgbClr val="FFFFFF"/>
              </a:highlight>
              <a:latin typeface="Roboto"/>
              <a:ea typeface="Roboto"/>
              <a:cs typeface="Roboto"/>
              <a:sym typeface="Roboto"/>
            </a:endParaRPr>
          </a:p>
          <a:p>
            <a:pPr marL="0" lvl="0" indent="0" algn="l" rtl="0">
              <a:spcBef>
                <a:spcPts val="300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6b85ba939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6b85ba939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18181"/>
              </a:lnSpc>
              <a:spcBef>
                <a:spcPts val="3000"/>
              </a:spcBef>
              <a:spcAft>
                <a:spcPts val="0"/>
              </a:spcAft>
              <a:buNone/>
            </a:pPr>
            <a:r>
              <a:rPr lang="pt-PT" sz="1500">
                <a:solidFill>
                  <a:srgbClr val="292929"/>
                </a:solidFill>
                <a:highlight>
                  <a:srgbClr val="FFFFFF"/>
                </a:highlight>
                <a:latin typeface="Georgia"/>
                <a:ea typeface="Georgia"/>
                <a:cs typeface="Georgia"/>
                <a:sym typeface="Georgia"/>
              </a:rPr>
              <a:t>Potential solutions:</a:t>
            </a:r>
            <a:endParaRPr sz="1500">
              <a:solidFill>
                <a:srgbClr val="292929"/>
              </a:solidFill>
              <a:highlight>
                <a:srgbClr val="FFFFFF"/>
              </a:highlight>
              <a:latin typeface="Georgia"/>
              <a:ea typeface="Georgia"/>
              <a:cs typeface="Georgia"/>
              <a:sym typeface="Georgia"/>
            </a:endParaRPr>
          </a:p>
          <a:p>
            <a:pPr marL="749300" lvl="0" indent="-323850" algn="l" rtl="0">
              <a:lnSpc>
                <a:spcPct val="190909"/>
              </a:lnSpc>
              <a:spcBef>
                <a:spcPts val="3200"/>
              </a:spcBef>
              <a:spcAft>
                <a:spcPts val="0"/>
              </a:spcAft>
              <a:buClr>
                <a:srgbClr val="292929"/>
              </a:buClr>
              <a:buSzPts val="1500"/>
              <a:buFont typeface="Georgia"/>
              <a:buChar char="●"/>
            </a:pPr>
            <a:r>
              <a:rPr lang="pt-PT" sz="1500">
                <a:solidFill>
                  <a:srgbClr val="292929"/>
                </a:solidFill>
                <a:highlight>
                  <a:srgbClr val="FFFFFF"/>
                </a:highlight>
                <a:latin typeface="Georgia"/>
                <a:ea typeface="Georgia"/>
                <a:cs typeface="Georgia"/>
                <a:sym typeface="Georgia"/>
              </a:rPr>
              <a:t>log transformation of the dependent variable</a:t>
            </a:r>
            <a:endParaRPr sz="1500">
              <a:solidFill>
                <a:srgbClr val="292929"/>
              </a:solidFill>
              <a:highlight>
                <a:srgbClr val="FFFFFF"/>
              </a:highlight>
              <a:latin typeface="Georgia"/>
              <a:ea typeface="Georgia"/>
              <a:cs typeface="Georgia"/>
              <a:sym typeface="Georgia"/>
            </a:endParaRPr>
          </a:p>
          <a:p>
            <a:pPr marL="749300" lvl="0" indent="-323850" algn="l" rtl="0">
              <a:lnSpc>
                <a:spcPct val="190909"/>
              </a:lnSpc>
              <a:spcBef>
                <a:spcPts val="0"/>
              </a:spcBef>
              <a:spcAft>
                <a:spcPts val="0"/>
              </a:spcAft>
              <a:buClr>
                <a:srgbClr val="292929"/>
              </a:buClr>
              <a:buSzPts val="1500"/>
              <a:buFont typeface="Georgia"/>
              <a:buChar char="●"/>
            </a:pPr>
            <a:r>
              <a:rPr lang="pt-PT" sz="1500">
                <a:solidFill>
                  <a:srgbClr val="292929"/>
                </a:solidFill>
                <a:highlight>
                  <a:srgbClr val="FFFFFF"/>
                </a:highlight>
                <a:latin typeface="Georgia"/>
                <a:ea typeface="Georgia"/>
                <a:cs typeface="Georgia"/>
                <a:sym typeface="Georgia"/>
              </a:rPr>
              <a:t>in case of time series, deflating a series if it concerns monetary value</a:t>
            </a:r>
            <a:endParaRPr sz="1500">
              <a:solidFill>
                <a:srgbClr val="292929"/>
              </a:solidFill>
              <a:highlight>
                <a:srgbClr val="FFFFFF"/>
              </a:highlight>
              <a:latin typeface="Georgia"/>
              <a:ea typeface="Georgia"/>
              <a:cs typeface="Georgia"/>
              <a:sym typeface="Georgia"/>
            </a:endParaRPr>
          </a:p>
          <a:p>
            <a:pPr marL="749300" lvl="0" indent="-323850" algn="l" rtl="0">
              <a:lnSpc>
                <a:spcPct val="190909"/>
              </a:lnSpc>
              <a:spcBef>
                <a:spcPts val="0"/>
              </a:spcBef>
              <a:spcAft>
                <a:spcPts val="0"/>
              </a:spcAft>
              <a:buClr>
                <a:srgbClr val="292929"/>
              </a:buClr>
              <a:buSzPts val="1500"/>
              <a:buFont typeface="Georgia"/>
              <a:buChar char="●"/>
            </a:pPr>
            <a:r>
              <a:rPr lang="pt-PT" sz="1500">
                <a:solidFill>
                  <a:srgbClr val="292929"/>
                </a:solidFill>
                <a:highlight>
                  <a:srgbClr val="FFFFFF"/>
                </a:highlight>
                <a:latin typeface="Georgia"/>
                <a:ea typeface="Georgia"/>
                <a:cs typeface="Georgia"/>
                <a:sym typeface="Georgia"/>
              </a:rPr>
              <a:t>using ARCH (auto-regressive conditional heteroscedasticity) models to model the error variance. An example might be stock market, where data can exhibit periods of increased or decreased volatility over time (volatility clustering, see </a:t>
            </a:r>
            <a:r>
              <a:rPr lang="pt-PT" sz="1500" u="sng">
                <a:solidFill>
                  <a:schemeClr val="hlink"/>
                </a:solidFill>
                <a:highlight>
                  <a:srgbClr val="FFFFFF"/>
                </a:highlight>
                <a:latin typeface="Georgia"/>
                <a:ea typeface="Georgia"/>
                <a:cs typeface="Georgia"/>
                <a:sym typeface="Georgia"/>
                <a:hlinkClick r:id="rId3"/>
              </a:rPr>
              <a:t>this article</a:t>
            </a:r>
            <a:r>
              <a:rPr lang="pt-PT" sz="1500">
                <a:solidFill>
                  <a:srgbClr val="292929"/>
                </a:solidFill>
                <a:highlight>
                  <a:srgbClr val="FFFFFF"/>
                </a:highlight>
                <a:latin typeface="Georgia"/>
                <a:ea typeface="Georgia"/>
                <a:cs typeface="Georgia"/>
                <a:sym typeface="Georgia"/>
              </a:rPr>
              <a:t> for more information)</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130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None/>
            </a:pPr>
            <a:r>
              <a:rPr lang="pt-PT" sz="1150">
                <a:solidFill>
                  <a:srgbClr val="232629"/>
                </a:solidFill>
                <a:highlight>
                  <a:srgbClr val="FFFFFF"/>
                </a:highlight>
              </a:rPr>
              <a:t>The null hypothesis is of homoskedasticity. p-value &gt; 0.05 = we cannot reject the H0 = there is homoscedasticity</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130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1300"/>
              </a:spcBef>
              <a:spcAft>
                <a:spcPts val="0"/>
              </a:spcAft>
              <a:buClr>
                <a:schemeClr val="dk1"/>
              </a:buClr>
              <a:buSzPts val="1100"/>
              <a:buFont typeface="Arial"/>
              <a:buNone/>
            </a:pPr>
            <a:r>
              <a:rPr lang="pt-PT" sz="1500">
                <a:solidFill>
                  <a:srgbClr val="292929"/>
                </a:solidFill>
                <a:highlight>
                  <a:srgbClr val="FFFFFF"/>
                </a:highlight>
                <a:latin typeface="Georgia"/>
                <a:ea typeface="Georgia"/>
                <a:cs typeface="Georgia"/>
                <a:sym typeface="Georgia"/>
              </a:rPr>
              <a:t>When residuals do not have constant variance (they exhibit heteroscedasticity), it is difficult to determine the true standard deviation of the forecast errors, usually resulting in confidence intervals that are too wide/narrow. For example, if the variance of the residuals is increasing over time, confidence intervals for out-of-sample predictions will be unrealistically narrow. Another effect of heteroscedasticity might also be putting too much weight to a subset of data when estimating coefficients — the subset in which the error variance was largest.</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Clr>
                <a:schemeClr val="dk1"/>
              </a:buClr>
              <a:buSzPts val="1100"/>
              <a:buFont typeface="Arial"/>
              <a:buNone/>
            </a:pPr>
            <a:r>
              <a:rPr lang="pt-PT" sz="1500">
                <a:solidFill>
                  <a:srgbClr val="292929"/>
                </a:solidFill>
                <a:highlight>
                  <a:srgbClr val="FFFFFF"/>
                </a:highlight>
                <a:latin typeface="Georgia"/>
                <a:ea typeface="Georgia"/>
                <a:cs typeface="Georgia"/>
                <a:sym typeface="Georgia"/>
              </a:rPr>
              <a:t>To investigate if the residuals are homoscedastic, we can look at a plot of residuals (or standardized residuals) vs. predicted (fitted) values. What should alarm us is the case when the residuals grow either as a function of predicted value or time (in case of time series).</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Clr>
                <a:schemeClr val="dk1"/>
              </a:buClr>
              <a:buSzPts val="1100"/>
              <a:buFont typeface="Arial"/>
              <a:buNone/>
            </a:pPr>
            <a:r>
              <a:rPr lang="pt-PT" sz="1500">
                <a:solidFill>
                  <a:srgbClr val="292929"/>
                </a:solidFill>
                <a:highlight>
                  <a:srgbClr val="FFFFFF"/>
                </a:highlight>
                <a:latin typeface="Georgia"/>
                <a:ea typeface="Georgia"/>
                <a:cs typeface="Georgia"/>
                <a:sym typeface="Georgia"/>
              </a:rPr>
              <a:t>We can also use two statistical tests: Breusch-Pagan and Goldfeld-Quandt. In both of them, the null hypothesis assumes homoscedasticity and a p-value below a certain level (like 0.05) indicates we should reject the null in favor of heteroscedasticity.</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None/>
            </a:pPr>
            <a:r>
              <a:rPr lang="pt-PT" sz="1500">
                <a:solidFill>
                  <a:srgbClr val="292929"/>
                </a:solidFill>
                <a:highlight>
                  <a:srgbClr val="FFFFFF"/>
                </a:highlight>
                <a:latin typeface="Georgia"/>
                <a:ea typeface="Georgia"/>
                <a:cs typeface="Georgia"/>
                <a:sym typeface="Georgia"/>
              </a:rPr>
              <a:t>In the snippets below I plot residuals (and standardized ones) vs. fitted values and carry out the two mentioned tests. To identify homoscedasticity in the plots, the placement of the points should be random and no pattern (increase/decrease in values of residuals) should be visible — the red line in the R plots should be flat. We can see that this is not the case for our dataset.</a:t>
            </a: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None/>
            </a:pPr>
            <a:endParaRPr sz="1500">
              <a:solidFill>
                <a:srgbClr val="292929"/>
              </a:solidFill>
              <a:highlight>
                <a:srgbClr val="FFFFFF"/>
              </a:highlight>
              <a:latin typeface="Georgia"/>
              <a:ea typeface="Georgia"/>
              <a:cs typeface="Georgia"/>
              <a:sym typeface="Georgia"/>
            </a:endParaRPr>
          </a:p>
          <a:p>
            <a:pPr marL="0" lvl="0" indent="0" algn="l" rtl="0">
              <a:lnSpc>
                <a:spcPct val="218181"/>
              </a:lnSpc>
              <a:spcBef>
                <a:spcPts val="3000"/>
              </a:spcBef>
              <a:spcAft>
                <a:spcPts val="0"/>
              </a:spcAft>
              <a:buClr>
                <a:schemeClr val="dk1"/>
              </a:buClr>
              <a:buSzPts val="1100"/>
              <a:buFont typeface="Arial"/>
              <a:buNone/>
            </a:pPr>
            <a:endParaRPr sz="15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6b29871f63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6b29871f63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Income does not appear to be stats sig to decrease death rate = are these countries governments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6b29871f6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6b29871f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6b29871f6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6b29871f6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b29871f6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6b29871f6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66dcd0b9e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66dcd0b9e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1050">
                <a:solidFill>
                  <a:schemeClr val="dk1"/>
                </a:solidFill>
                <a:highlight>
                  <a:srgbClr val="FFFFFF"/>
                </a:highlight>
              </a:rPr>
              <a:t>WHY DO WE HAVE DECIMAL VALUES? </a:t>
            </a:r>
            <a:endParaRPr sz="1050">
              <a:solidFill>
                <a:schemeClr val="dk1"/>
              </a:solidFill>
              <a:highlight>
                <a:srgbClr val="FFFFFF"/>
              </a:highlight>
            </a:endParaRPr>
          </a:p>
          <a:p>
            <a:pPr marL="0" lvl="0" indent="0" algn="l" rtl="0">
              <a:spcBef>
                <a:spcPts val="0"/>
              </a:spcBef>
              <a:spcAft>
                <a:spcPts val="0"/>
              </a:spcAft>
              <a:buNone/>
            </a:pPr>
            <a:r>
              <a:rPr lang="pt-PT" sz="1050">
                <a:solidFill>
                  <a:schemeClr val="dk1"/>
                </a:solidFill>
                <a:highlight>
                  <a:srgbClr val="FFFFFF"/>
                </a:highlight>
              </a:rPr>
              <a:t>these are total annual number of deaths due to a risk factor. The values are fractions because WHO has estimated them for the whole country based on the relatively smaller records found in each country. Hope this answers your question.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b29871f63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b29871f6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6b29871f63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6b29871f63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PT"/>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varpit94/worldwide-deaths-by-risk-factors?resource=downloa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drive/1My--5uSAXbNY7oplyx5ZYBAkIJLyM3NX?usp=sharin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53.png"/><Relationship Id="rId5" Type="http://schemas.openxmlformats.org/officeDocument/2006/relationships/image" Target="../media/image34.png"/><Relationship Id="rId10" Type="http://schemas.openxmlformats.org/officeDocument/2006/relationships/image" Target="../media/image40.png"/><Relationship Id="rId4" Type="http://schemas.openxmlformats.org/officeDocument/2006/relationships/image" Target="../media/image33.png"/><Relationship Id="rId9"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98900" y="1587775"/>
            <a:ext cx="8746200" cy="1664700"/>
          </a:xfrm>
          <a:prstGeom prst="rect">
            <a:avLst/>
          </a:prstGeom>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88"/>
          </a:p>
          <a:p>
            <a:pPr marL="0" lvl="0" indent="0" algn="ctr" rtl="0">
              <a:spcBef>
                <a:spcPts val="0"/>
              </a:spcBef>
              <a:spcAft>
                <a:spcPts val="0"/>
              </a:spcAft>
              <a:buNone/>
            </a:pPr>
            <a:r>
              <a:rPr lang="pt-PT" sz="3300" b="0">
                <a:solidFill>
                  <a:schemeClr val="accent5"/>
                </a:solidFill>
                <a:latin typeface="Oswald"/>
                <a:ea typeface="Oswald"/>
                <a:cs typeface="Oswald"/>
                <a:sym typeface="Oswald"/>
              </a:rPr>
              <a:t>An investigation into countries significant factors to mortality </a:t>
            </a:r>
            <a:endParaRPr sz="3300" b="0">
              <a:solidFill>
                <a:schemeClr val="accent5"/>
              </a:solidFill>
              <a:latin typeface="Oswald"/>
              <a:ea typeface="Oswald"/>
              <a:cs typeface="Oswald"/>
              <a:sym typeface="Oswald"/>
            </a:endParaRPr>
          </a:p>
          <a:p>
            <a:pPr marL="0" lvl="0" indent="0" algn="ctr" rtl="0">
              <a:spcBef>
                <a:spcPts val="0"/>
              </a:spcBef>
              <a:spcAft>
                <a:spcPts val="0"/>
              </a:spcAft>
              <a:buNone/>
            </a:pPr>
            <a:r>
              <a:rPr lang="pt-PT" sz="3300" b="0">
                <a:solidFill>
                  <a:schemeClr val="accent5"/>
                </a:solidFill>
                <a:latin typeface="Oswald"/>
                <a:ea typeface="Oswald"/>
                <a:cs typeface="Oswald"/>
                <a:sym typeface="Oswald"/>
              </a:rPr>
              <a:t>2010-2017</a:t>
            </a:r>
            <a:endParaRPr sz="3300" b="0">
              <a:solidFill>
                <a:schemeClr val="accent5"/>
              </a:solidFill>
              <a:latin typeface="Oswald"/>
              <a:ea typeface="Oswald"/>
              <a:cs typeface="Oswald"/>
              <a:sym typeface="Oswald"/>
            </a:endParaRPr>
          </a:p>
          <a:p>
            <a:pPr marL="0" lvl="0" indent="0" algn="ctr" rtl="0">
              <a:spcBef>
                <a:spcPts val="0"/>
              </a:spcBef>
              <a:spcAft>
                <a:spcPts val="0"/>
              </a:spcAft>
              <a:buNone/>
            </a:pPr>
            <a:endParaRPr/>
          </a:p>
        </p:txBody>
      </p:sp>
      <p:sp>
        <p:nvSpPr>
          <p:cNvPr id="87" name="Google Shape;87;p13"/>
          <p:cNvSpPr txBox="1">
            <a:spLocks noGrp="1"/>
          </p:cNvSpPr>
          <p:nvPr>
            <p:ph type="subTitle" idx="1"/>
          </p:nvPr>
        </p:nvSpPr>
        <p:spPr>
          <a:xfrm>
            <a:off x="260100" y="3252475"/>
            <a:ext cx="8623800" cy="1052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pt-PT"/>
              <a:t>Filipe Maximiano &amp; Laura Cunha Silva </a:t>
            </a:r>
            <a:endParaRPr/>
          </a:p>
          <a:p>
            <a:pPr marL="0" lvl="0" indent="0" algn="ctr" rtl="0">
              <a:spcBef>
                <a:spcPts val="0"/>
              </a:spcBef>
              <a:spcAft>
                <a:spcPts val="0"/>
              </a:spcAft>
              <a:buNone/>
            </a:pPr>
            <a:r>
              <a:rPr lang="pt-PT"/>
              <a:t>19.10.2022 </a:t>
            </a:r>
            <a:endParaRPr/>
          </a:p>
          <a:p>
            <a:pPr marL="0" lvl="0" indent="0" algn="l" rtl="0">
              <a:spcBef>
                <a:spcPts val="0"/>
              </a:spcBef>
              <a:spcAft>
                <a:spcPts val="0"/>
              </a:spcAft>
              <a:buNone/>
            </a:pPr>
            <a:endParaRPr/>
          </a:p>
        </p:txBody>
      </p:sp>
      <p:sp>
        <p:nvSpPr>
          <p:cNvPr id="88" name="Google Shape;88;p13"/>
          <p:cNvSpPr txBox="1"/>
          <p:nvPr/>
        </p:nvSpPr>
        <p:spPr>
          <a:xfrm>
            <a:off x="785825" y="744975"/>
            <a:ext cx="2163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500" b="1">
                <a:solidFill>
                  <a:schemeClr val="dk2"/>
                </a:solidFill>
                <a:latin typeface="Raleway"/>
                <a:ea typeface="Raleway"/>
                <a:cs typeface="Raleway"/>
                <a:sym typeface="Raleway"/>
              </a:rPr>
              <a:t>CAS M2 Final Project </a:t>
            </a:r>
            <a:endParaRPr sz="15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Data visualization </a:t>
            </a:r>
            <a:endParaRPr/>
          </a:p>
        </p:txBody>
      </p:sp>
      <p:sp>
        <p:nvSpPr>
          <p:cNvPr id="184" name="Google Shape;184;p22"/>
          <p:cNvSpPr txBox="1">
            <a:spLocks noGrp="1"/>
          </p:cNvSpPr>
          <p:nvPr>
            <p:ph type="body" idx="1"/>
          </p:nvPr>
        </p:nvSpPr>
        <p:spPr>
          <a:xfrm>
            <a:off x="727650" y="1853850"/>
            <a:ext cx="7688700" cy="452100"/>
          </a:xfrm>
          <a:prstGeom prst="rect">
            <a:avLst/>
          </a:prstGeom>
        </p:spPr>
        <p:txBody>
          <a:bodyPr spcFirstLastPara="1" wrap="square" lIns="91425" tIns="91425" rIns="91425" bIns="91425" anchor="t" anchorCtr="0">
            <a:noAutofit/>
          </a:bodyPr>
          <a:lstStyle/>
          <a:p>
            <a:pPr marL="457200" lvl="0" indent="-312737" algn="l" rtl="0">
              <a:spcBef>
                <a:spcPts val="0"/>
              </a:spcBef>
              <a:spcAft>
                <a:spcPts val="0"/>
              </a:spcAft>
              <a:buSzPts val="1325"/>
              <a:buChar char="➔"/>
            </a:pPr>
            <a:r>
              <a:rPr lang="pt-PT" sz="1325"/>
              <a:t>How has the world’s gini coefficient changed over the years (2010-2017)? </a:t>
            </a:r>
            <a:endParaRPr sz="1325"/>
          </a:p>
          <a:p>
            <a:pPr marL="457200" lvl="0" indent="0" algn="l" rtl="0">
              <a:spcBef>
                <a:spcPts val="1200"/>
              </a:spcBef>
              <a:spcAft>
                <a:spcPts val="1200"/>
              </a:spcAft>
              <a:buSzPts val="275"/>
              <a:buNone/>
            </a:pPr>
            <a:endParaRPr sz="1325"/>
          </a:p>
        </p:txBody>
      </p:sp>
      <p:pic>
        <p:nvPicPr>
          <p:cNvPr id="185" name="Google Shape;185;p22"/>
          <p:cNvPicPr preferRelativeResize="0"/>
          <p:nvPr/>
        </p:nvPicPr>
        <p:blipFill>
          <a:blip r:embed="rId3">
            <a:alphaModFix/>
          </a:blip>
          <a:stretch>
            <a:fillRect/>
          </a:stretch>
        </p:blipFill>
        <p:spPr>
          <a:xfrm>
            <a:off x="969850" y="2305950"/>
            <a:ext cx="3602140" cy="2623925"/>
          </a:xfrm>
          <a:prstGeom prst="rect">
            <a:avLst/>
          </a:prstGeom>
          <a:noFill/>
          <a:ln>
            <a:noFill/>
          </a:ln>
        </p:spPr>
      </p:pic>
      <p:sp>
        <p:nvSpPr>
          <p:cNvPr id="186" name="Google Shape;186;p22"/>
          <p:cNvSpPr txBox="1"/>
          <p:nvPr/>
        </p:nvSpPr>
        <p:spPr>
          <a:xfrm>
            <a:off x="4929175" y="3422550"/>
            <a:ext cx="38169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r>
              <a:rPr lang="pt-PT" sz="1300">
                <a:latin typeface="Lato"/>
                <a:ea typeface="Lato"/>
                <a:cs typeface="Lato"/>
                <a:sym typeface="Lato"/>
              </a:rPr>
              <a:t>The gini coefficient has over the years slightly reduced, with the biggest reduction being noticable between 2011 and 2012 (upper whisker reduction + smaller maximum value) </a:t>
            </a:r>
            <a:endParaRPr sz="1300">
              <a:latin typeface="Lato"/>
              <a:ea typeface="Lato"/>
              <a:cs typeface="Lato"/>
              <a:sym typeface="Lato"/>
            </a:endParaRPr>
          </a:p>
        </p:txBody>
      </p:sp>
      <p:sp>
        <p:nvSpPr>
          <p:cNvPr id="187" name="Google Shape;187;p22"/>
          <p:cNvSpPr txBox="1"/>
          <p:nvPr/>
        </p:nvSpPr>
        <p:spPr>
          <a:xfrm>
            <a:off x="4929175" y="2571750"/>
            <a:ext cx="3816900" cy="585000"/>
          </a:xfrm>
          <a:prstGeom prst="rect">
            <a:avLst/>
          </a:prstGeom>
          <a:noFill/>
          <a:ln w="19050" cap="flat" cmpd="sng">
            <a:solidFill>
              <a:srgbClr val="EA9999"/>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sz="1300">
                <a:latin typeface="Lato"/>
                <a:ea typeface="Lato"/>
                <a:cs typeface="Lato"/>
                <a:sym typeface="Lato"/>
              </a:rPr>
              <a:t>The gini coefficient = measurement of income inequality </a:t>
            </a:r>
            <a:endParaRPr sz="13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body" idx="1"/>
          </p:nvPr>
        </p:nvSpPr>
        <p:spPr>
          <a:xfrm>
            <a:off x="727650" y="1415025"/>
            <a:ext cx="7688700" cy="452100"/>
          </a:xfrm>
          <a:prstGeom prst="rect">
            <a:avLst/>
          </a:prstGeom>
        </p:spPr>
        <p:txBody>
          <a:bodyPr spcFirstLastPara="1" wrap="square" lIns="91425" tIns="91425" rIns="91425" bIns="91425" anchor="t" anchorCtr="0">
            <a:noAutofit/>
          </a:bodyPr>
          <a:lstStyle/>
          <a:p>
            <a:pPr marL="457200" lvl="0" indent="-312737" algn="l" rtl="0">
              <a:spcBef>
                <a:spcPts val="0"/>
              </a:spcBef>
              <a:spcAft>
                <a:spcPts val="0"/>
              </a:spcAft>
              <a:buSzPts val="1325"/>
              <a:buChar char="➔"/>
            </a:pPr>
            <a:r>
              <a:rPr lang="pt-PT" sz="1325"/>
              <a:t>How has the world’s overall freedom index changed over the years (2010-2017)? </a:t>
            </a:r>
            <a:endParaRPr sz="1325"/>
          </a:p>
          <a:p>
            <a:pPr marL="457200" lvl="0" indent="0" algn="l" rtl="0">
              <a:spcBef>
                <a:spcPts val="1200"/>
              </a:spcBef>
              <a:spcAft>
                <a:spcPts val="1200"/>
              </a:spcAft>
              <a:buSzPts val="275"/>
              <a:buNone/>
            </a:pPr>
            <a:endParaRPr sz="1325"/>
          </a:p>
        </p:txBody>
      </p:sp>
      <p:pic>
        <p:nvPicPr>
          <p:cNvPr id="193" name="Google Shape;193;p23"/>
          <p:cNvPicPr preferRelativeResize="0"/>
          <p:nvPr/>
        </p:nvPicPr>
        <p:blipFill>
          <a:blip r:embed="rId3">
            <a:alphaModFix/>
          </a:blip>
          <a:stretch>
            <a:fillRect/>
          </a:stretch>
        </p:blipFill>
        <p:spPr>
          <a:xfrm>
            <a:off x="795325" y="1805875"/>
            <a:ext cx="4416090" cy="2971575"/>
          </a:xfrm>
          <a:prstGeom prst="rect">
            <a:avLst/>
          </a:prstGeom>
          <a:noFill/>
          <a:ln>
            <a:noFill/>
          </a:ln>
        </p:spPr>
      </p:pic>
      <p:sp>
        <p:nvSpPr>
          <p:cNvPr id="194" name="Google Shape;194;p23"/>
          <p:cNvSpPr txBox="1"/>
          <p:nvPr/>
        </p:nvSpPr>
        <p:spPr>
          <a:xfrm>
            <a:off x="5211425" y="3537100"/>
            <a:ext cx="3327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1300">
                <a:latin typeface="Lato"/>
                <a:ea typeface="Lato"/>
                <a:cs typeface="Lato"/>
                <a:sym typeface="Lato"/>
              </a:rPr>
              <a:t>The overall freedom index has remained stable over the years (same median) although in 2012 a reduction in the 75th percentile is noticeable </a:t>
            </a:r>
            <a:endParaRPr sz="1300">
              <a:latin typeface="Lato"/>
              <a:ea typeface="Lato"/>
              <a:cs typeface="Lato"/>
              <a:sym typeface="Lato"/>
            </a:endParaRPr>
          </a:p>
        </p:txBody>
      </p:sp>
      <p:sp>
        <p:nvSpPr>
          <p:cNvPr id="195" name="Google Shape;195;p23"/>
          <p:cNvSpPr txBox="1"/>
          <p:nvPr/>
        </p:nvSpPr>
        <p:spPr>
          <a:xfrm>
            <a:off x="5264225" y="2294700"/>
            <a:ext cx="3221400" cy="554100"/>
          </a:xfrm>
          <a:prstGeom prst="rect">
            <a:avLst/>
          </a:prstGeom>
          <a:noFill/>
          <a:ln w="19050" cap="flat" cmpd="sng">
            <a:solidFill>
              <a:srgbClr val="C27BA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sz="1200">
                <a:solidFill>
                  <a:srgbClr val="202124"/>
                </a:solidFill>
                <a:highlight>
                  <a:srgbClr val="FFFFFF"/>
                </a:highlight>
              </a:rPr>
              <a:t>Freedom index = broad measure of human freedom. The higher the value the worse </a:t>
            </a:r>
            <a:endParaRPr>
              <a:latin typeface="Lato"/>
              <a:ea typeface="Lato"/>
              <a:cs typeface="Lato"/>
              <a:sym typeface="Lato"/>
            </a:endParaRPr>
          </a:p>
        </p:txBody>
      </p:sp>
      <p:pic>
        <p:nvPicPr>
          <p:cNvPr id="196" name="Google Shape;196;p23"/>
          <p:cNvPicPr preferRelativeResize="0"/>
          <p:nvPr/>
        </p:nvPicPr>
        <p:blipFill>
          <a:blip r:embed="rId4">
            <a:alphaModFix/>
          </a:blip>
          <a:stretch>
            <a:fillRect/>
          </a:stretch>
        </p:blipFill>
        <p:spPr>
          <a:xfrm>
            <a:off x="5084500" y="2984150"/>
            <a:ext cx="3781425" cy="276225"/>
          </a:xfrm>
          <a:prstGeom prst="rect">
            <a:avLst/>
          </a:prstGeom>
          <a:noFill/>
          <a:ln w="28575" cap="flat" cmpd="sng">
            <a:solidFill>
              <a:srgbClr val="EA9999"/>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body" idx="1"/>
          </p:nvPr>
        </p:nvSpPr>
        <p:spPr>
          <a:xfrm>
            <a:off x="727650" y="1415025"/>
            <a:ext cx="7688700" cy="452100"/>
          </a:xfrm>
          <a:prstGeom prst="rect">
            <a:avLst/>
          </a:prstGeom>
        </p:spPr>
        <p:txBody>
          <a:bodyPr spcFirstLastPara="1" wrap="square" lIns="91425" tIns="91425" rIns="91425" bIns="91425" anchor="t" anchorCtr="0">
            <a:noAutofit/>
          </a:bodyPr>
          <a:lstStyle/>
          <a:p>
            <a:pPr marL="457200" lvl="0" indent="-312737" algn="l" rtl="0">
              <a:spcBef>
                <a:spcPts val="0"/>
              </a:spcBef>
              <a:spcAft>
                <a:spcPts val="0"/>
              </a:spcAft>
              <a:buSzPts val="1325"/>
              <a:buChar char="➔"/>
            </a:pPr>
            <a:r>
              <a:rPr lang="pt-PT" sz="1325"/>
              <a:t>How has the world’s income changed over the years (2010-2017)? </a:t>
            </a:r>
            <a:endParaRPr sz="1325"/>
          </a:p>
          <a:p>
            <a:pPr marL="457200" lvl="0" indent="0" algn="l" rtl="0">
              <a:spcBef>
                <a:spcPts val="1200"/>
              </a:spcBef>
              <a:spcAft>
                <a:spcPts val="1200"/>
              </a:spcAft>
              <a:buSzPts val="275"/>
              <a:buNone/>
            </a:pPr>
            <a:endParaRPr sz="1325"/>
          </a:p>
        </p:txBody>
      </p:sp>
      <p:pic>
        <p:nvPicPr>
          <p:cNvPr id="202" name="Google Shape;202;p24"/>
          <p:cNvPicPr preferRelativeResize="0"/>
          <p:nvPr/>
        </p:nvPicPr>
        <p:blipFill>
          <a:blip r:embed="rId3">
            <a:alphaModFix/>
          </a:blip>
          <a:stretch>
            <a:fillRect/>
          </a:stretch>
        </p:blipFill>
        <p:spPr>
          <a:xfrm>
            <a:off x="866800" y="1867125"/>
            <a:ext cx="4417024" cy="2971575"/>
          </a:xfrm>
          <a:prstGeom prst="rect">
            <a:avLst/>
          </a:prstGeom>
          <a:noFill/>
          <a:ln>
            <a:noFill/>
          </a:ln>
        </p:spPr>
      </p:pic>
      <p:sp>
        <p:nvSpPr>
          <p:cNvPr id="203" name="Google Shape;203;p24"/>
          <p:cNvSpPr txBox="1"/>
          <p:nvPr/>
        </p:nvSpPr>
        <p:spPr>
          <a:xfrm>
            <a:off x="5582325" y="2592150"/>
            <a:ext cx="2834100" cy="615600"/>
          </a:xfrm>
          <a:prstGeom prst="rect">
            <a:avLst/>
          </a:prstGeom>
          <a:noFill/>
          <a:ln w="19050" cap="flat" cmpd="sng">
            <a:solidFill>
              <a:srgbClr val="93C47D"/>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a:latin typeface="Lato"/>
                <a:ea typeface="Lato"/>
                <a:cs typeface="Lato"/>
                <a:sym typeface="Lato"/>
              </a:rPr>
              <a:t>Average daily household per capita income </a:t>
            </a:r>
            <a:endParaRPr sz="1300">
              <a:latin typeface="Lato"/>
              <a:ea typeface="Lato"/>
              <a:cs typeface="Lato"/>
              <a:sym typeface="Lato"/>
            </a:endParaRPr>
          </a:p>
        </p:txBody>
      </p:sp>
      <p:sp>
        <p:nvSpPr>
          <p:cNvPr id="204" name="Google Shape;204;p24"/>
          <p:cNvSpPr txBox="1"/>
          <p:nvPr/>
        </p:nvSpPr>
        <p:spPr>
          <a:xfrm>
            <a:off x="4857750" y="3520825"/>
            <a:ext cx="4153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a:latin typeface="Lato"/>
                <a:ea typeface="Lato"/>
                <a:cs typeface="Lato"/>
                <a:sym typeface="Lato"/>
              </a:rPr>
              <a:t>Although the median has remained stable over the years it is clear that there is a clear discrepancy between the majority of average daily household income and the bigger income spending households (outliers)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body" idx="1"/>
          </p:nvPr>
        </p:nvSpPr>
        <p:spPr>
          <a:xfrm>
            <a:off x="727650" y="1415025"/>
            <a:ext cx="7688700" cy="452100"/>
          </a:xfrm>
          <a:prstGeom prst="rect">
            <a:avLst/>
          </a:prstGeom>
        </p:spPr>
        <p:txBody>
          <a:bodyPr spcFirstLastPara="1" wrap="square" lIns="91425" tIns="91425" rIns="91425" bIns="91425" anchor="t" anchorCtr="0">
            <a:noAutofit/>
          </a:bodyPr>
          <a:lstStyle/>
          <a:p>
            <a:pPr marL="457200" lvl="0" indent="-312737" algn="l" rtl="0">
              <a:spcBef>
                <a:spcPts val="0"/>
              </a:spcBef>
              <a:spcAft>
                <a:spcPts val="0"/>
              </a:spcAft>
              <a:buSzPts val="1325"/>
              <a:buChar char="➔"/>
            </a:pPr>
            <a:r>
              <a:rPr lang="pt-PT" sz="1325"/>
              <a:t>How has life expectancy changed over the years (2010-2017)? </a:t>
            </a:r>
            <a:endParaRPr sz="1325"/>
          </a:p>
          <a:p>
            <a:pPr marL="457200" lvl="0" indent="0" algn="l" rtl="0">
              <a:spcBef>
                <a:spcPts val="1200"/>
              </a:spcBef>
              <a:spcAft>
                <a:spcPts val="1200"/>
              </a:spcAft>
              <a:buSzPts val="275"/>
              <a:buNone/>
            </a:pPr>
            <a:endParaRPr sz="1325"/>
          </a:p>
        </p:txBody>
      </p:sp>
      <p:pic>
        <p:nvPicPr>
          <p:cNvPr id="210" name="Google Shape;210;p25"/>
          <p:cNvPicPr preferRelativeResize="0"/>
          <p:nvPr/>
        </p:nvPicPr>
        <p:blipFill>
          <a:blip r:embed="rId3">
            <a:alphaModFix/>
          </a:blip>
          <a:stretch>
            <a:fillRect/>
          </a:stretch>
        </p:blipFill>
        <p:spPr>
          <a:xfrm>
            <a:off x="727650" y="1795000"/>
            <a:ext cx="4355016" cy="2971575"/>
          </a:xfrm>
          <a:prstGeom prst="rect">
            <a:avLst/>
          </a:prstGeom>
          <a:noFill/>
          <a:ln>
            <a:noFill/>
          </a:ln>
        </p:spPr>
      </p:pic>
      <p:sp>
        <p:nvSpPr>
          <p:cNvPr id="211" name="Google Shape;211;p25"/>
          <p:cNvSpPr txBox="1"/>
          <p:nvPr/>
        </p:nvSpPr>
        <p:spPr>
          <a:xfrm>
            <a:off x="5204725" y="1979375"/>
            <a:ext cx="3622800" cy="785100"/>
          </a:xfrm>
          <a:prstGeom prst="rect">
            <a:avLst/>
          </a:prstGeom>
          <a:noFill/>
          <a:ln w="19050" cap="flat" cmpd="sng">
            <a:solidFill>
              <a:srgbClr val="CC4125"/>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sz="1300">
                <a:latin typeface="Lato"/>
                <a:ea typeface="Lato"/>
                <a:cs typeface="Lato"/>
                <a:sym typeface="Lato"/>
              </a:rPr>
              <a:t>Life expectancy = average number of years a newborn child would live if current mortality pattern remain unchanged </a:t>
            </a:r>
            <a:endParaRPr sz="1300">
              <a:latin typeface="Lato"/>
              <a:ea typeface="Lato"/>
              <a:cs typeface="Lato"/>
              <a:sym typeface="Lato"/>
            </a:endParaRPr>
          </a:p>
        </p:txBody>
      </p:sp>
      <p:sp>
        <p:nvSpPr>
          <p:cNvPr id="212" name="Google Shape;212;p25"/>
          <p:cNvSpPr txBox="1"/>
          <p:nvPr/>
        </p:nvSpPr>
        <p:spPr>
          <a:xfrm>
            <a:off x="4786300" y="3143250"/>
            <a:ext cx="4296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a:latin typeface="Lato"/>
                <a:ea typeface="Lato"/>
                <a:cs typeface="Lato"/>
                <a:sym typeface="Lato"/>
              </a:rPr>
              <a:t>Life expectancy has been increasing steadily over the years. </a:t>
            </a:r>
            <a:endParaRPr>
              <a:latin typeface="Lato"/>
              <a:ea typeface="Lato"/>
              <a:cs typeface="Lato"/>
              <a:sym typeface="Lato"/>
            </a:endParaRPr>
          </a:p>
          <a:p>
            <a:pPr marL="0" lvl="0" indent="0" algn="l" rtl="0">
              <a:spcBef>
                <a:spcPts val="0"/>
              </a:spcBef>
              <a:spcAft>
                <a:spcPts val="0"/>
              </a:spcAft>
              <a:buNone/>
            </a:pPr>
            <a:r>
              <a:rPr lang="pt-PT">
                <a:latin typeface="Lato"/>
                <a:ea typeface="Lato"/>
                <a:cs typeface="Lato"/>
                <a:sym typeface="Lato"/>
              </a:rPr>
              <a:t>Outliers present in 2010 and 2017 with a big discrepancy present in 2010.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626250" y="596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Data visualization</a:t>
            </a:r>
            <a:endParaRPr/>
          </a:p>
        </p:txBody>
      </p:sp>
      <p:sp>
        <p:nvSpPr>
          <p:cNvPr id="218" name="Google Shape;218;p26"/>
          <p:cNvSpPr txBox="1">
            <a:spLocks noGrp="1"/>
          </p:cNvSpPr>
          <p:nvPr>
            <p:ph type="body" idx="1"/>
          </p:nvPr>
        </p:nvSpPr>
        <p:spPr>
          <a:xfrm>
            <a:off x="523050" y="1439000"/>
            <a:ext cx="4317600" cy="398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pt-PT"/>
              <a:t>Death rate per 100000 inhabitants  over the years </a:t>
            </a:r>
            <a:endParaRPr/>
          </a:p>
        </p:txBody>
      </p:sp>
      <p:sp>
        <p:nvSpPr>
          <p:cNvPr id="219" name="Google Shape;219;p26"/>
          <p:cNvSpPr txBox="1"/>
          <p:nvPr/>
        </p:nvSpPr>
        <p:spPr>
          <a:xfrm>
            <a:off x="786000" y="4334625"/>
            <a:ext cx="7572000" cy="615600"/>
          </a:xfrm>
          <a:prstGeom prst="rect">
            <a:avLst/>
          </a:prstGeom>
          <a:noFill/>
          <a:ln w="38100"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a:latin typeface="Lato"/>
                <a:ea typeface="Lato"/>
                <a:cs typeface="Lato"/>
                <a:sym typeface="Lato"/>
              </a:rPr>
              <a:t>An obvious outlier was present in 2017 -  Iceland’s death rate was &gt; 100000</a:t>
            </a:r>
            <a:endParaRPr>
              <a:latin typeface="Lato"/>
              <a:ea typeface="Lato"/>
              <a:cs typeface="Lato"/>
              <a:sym typeface="Lato"/>
            </a:endParaRPr>
          </a:p>
          <a:p>
            <a:pPr marL="0" lvl="0" indent="0" algn="ctr" rtl="0">
              <a:spcBef>
                <a:spcPts val="0"/>
              </a:spcBef>
              <a:spcAft>
                <a:spcPts val="0"/>
              </a:spcAft>
              <a:buNone/>
            </a:pPr>
            <a:r>
              <a:rPr lang="pt-PT">
                <a:latin typeface="Lato"/>
                <a:ea typeface="Lato"/>
                <a:cs typeface="Lato"/>
                <a:sym typeface="Lato"/>
              </a:rPr>
              <a:t>The row containing such information was eliminated </a:t>
            </a:r>
            <a:endParaRPr>
              <a:latin typeface="Lato"/>
              <a:ea typeface="Lato"/>
              <a:cs typeface="Lato"/>
              <a:sym typeface="Lato"/>
            </a:endParaRPr>
          </a:p>
        </p:txBody>
      </p:sp>
      <p:pic>
        <p:nvPicPr>
          <p:cNvPr id="220" name="Google Shape;220;p26"/>
          <p:cNvPicPr preferRelativeResize="0"/>
          <p:nvPr/>
        </p:nvPicPr>
        <p:blipFill>
          <a:blip r:embed="rId3">
            <a:alphaModFix/>
          </a:blip>
          <a:stretch>
            <a:fillRect/>
          </a:stretch>
        </p:blipFill>
        <p:spPr>
          <a:xfrm>
            <a:off x="2650676" y="1745126"/>
            <a:ext cx="3881325" cy="252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Select a year for analysis </a:t>
            </a:r>
            <a:endParaRPr/>
          </a:p>
        </p:txBody>
      </p:sp>
      <p:sp>
        <p:nvSpPr>
          <p:cNvPr id="226" name="Google Shape;226;p27"/>
          <p:cNvSpPr txBox="1">
            <a:spLocks noGrp="1"/>
          </p:cNvSpPr>
          <p:nvPr>
            <p:ph type="body" idx="1"/>
          </p:nvPr>
        </p:nvSpPr>
        <p:spPr>
          <a:xfrm>
            <a:off x="727650" y="2677375"/>
            <a:ext cx="7688700" cy="1094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t-PT" sz="1500"/>
              <a:t>Our analysis was focused on 2017; Therefore the dataset was filtered for 2017</a:t>
            </a:r>
            <a:endParaRPr sz="1500"/>
          </a:p>
        </p:txBody>
      </p:sp>
      <p:pic>
        <p:nvPicPr>
          <p:cNvPr id="227" name="Google Shape;227;p27"/>
          <p:cNvPicPr preferRelativeResize="0"/>
          <p:nvPr/>
        </p:nvPicPr>
        <p:blipFill>
          <a:blip r:embed="rId3">
            <a:alphaModFix/>
          </a:blip>
          <a:stretch>
            <a:fillRect/>
          </a:stretch>
        </p:blipFill>
        <p:spPr>
          <a:xfrm>
            <a:off x="2035250" y="4186175"/>
            <a:ext cx="2743200" cy="514350"/>
          </a:xfrm>
          <a:prstGeom prst="rect">
            <a:avLst/>
          </a:prstGeom>
          <a:noFill/>
          <a:ln>
            <a:noFill/>
          </a:ln>
        </p:spPr>
      </p:pic>
      <p:sp>
        <p:nvSpPr>
          <p:cNvPr id="228" name="Google Shape;228;p27"/>
          <p:cNvSpPr/>
          <p:nvPr/>
        </p:nvSpPr>
        <p:spPr>
          <a:xfrm>
            <a:off x="2767800" y="3154675"/>
            <a:ext cx="604800" cy="978600"/>
          </a:xfrm>
          <a:prstGeom prst="downArrow">
            <a:avLst>
              <a:gd name="adj1" fmla="val 50000"/>
              <a:gd name="adj2" fmla="val 50000"/>
            </a:avLst>
          </a:prstGeom>
          <a:solidFill>
            <a:schemeClr val="lt2"/>
          </a:solidFill>
          <a:ln w="19050" cap="flat" cmpd="sng">
            <a:solidFill>
              <a:srgbClr val="6FA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9" name="Google Shape;229;p27"/>
          <p:cNvPicPr preferRelativeResize="0"/>
          <p:nvPr/>
        </p:nvPicPr>
        <p:blipFill>
          <a:blip r:embed="rId4">
            <a:alphaModFix/>
          </a:blip>
          <a:stretch>
            <a:fillRect/>
          </a:stretch>
        </p:blipFill>
        <p:spPr>
          <a:xfrm>
            <a:off x="6928800" y="529924"/>
            <a:ext cx="2080100" cy="222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3"/>
        <p:cNvGrpSpPr/>
        <p:nvPr/>
      </p:nvGrpSpPr>
      <p:grpSpPr>
        <a:xfrm>
          <a:off x="0" y="0"/>
          <a:ext cx="0" cy="0"/>
          <a:chOff x="0" y="0"/>
          <a:chExt cx="0" cy="0"/>
        </a:xfrm>
      </p:grpSpPr>
      <p:sp>
        <p:nvSpPr>
          <p:cNvPr id="234" name="Google Shape;234;p28"/>
          <p:cNvSpPr/>
          <p:nvPr/>
        </p:nvSpPr>
        <p:spPr>
          <a:xfrm>
            <a:off x="6592650" y="3418800"/>
            <a:ext cx="1724700" cy="157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txBox="1">
            <a:spLocks noGrp="1"/>
          </p:cNvSpPr>
          <p:nvPr>
            <p:ph type="title"/>
          </p:nvPr>
        </p:nvSpPr>
        <p:spPr>
          <a:xfrm>
            <a:off x="739675" y="1767675"/>
            <a:ext cx="3005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Test normality </a:t>
            </a:r>
            <a:endParaRPr/>
          </a:p>
        </p:txBody>
      </p:sp>
      <p:pic>
        <p:nvPicPr>
          <p:cNvPr id="236" name="Google Shape;236;p28"/>
          <p:cNvPicPr preferRelativeResize="0"/>
          <p:nvPr/>
        </p:nvPicPr>
        <p:blipFill>
          <a:blip r:embed="rId3">
            <a:alphaModFix/>
          </a:blip>
          <a:stretch>
            <a:fillRect/>
          </a:stretch>
        </p:blipFill>
        <p:spPr>
          <a:xfrm>
            <a:off x="856575" y="2904300"/>
            <a:ext cx="2045976" cy="2045976"/>
          </a:xfrm>
          <a:prstGeom prst="rect">
            <a:avLst/>
          </a:prstGeom>
          <a:noFill/>
          <a:ln>
            <a:noFill/>
          </a:ln>
        </p:spPr>
      </p:pic>
      <p:grpSp>
        <p:nvGrpSpPr>
          <p:cNvPr id="237" name="Google Shape;237;p28"/>
          <p:cNvGrpSpPr/>
          <p:nvPr/>
        </p:nvGrpSpPr>
        <p:grpSpPr>
          <a:xfrm>
            <a:off x="4657136" y="545858"/>
            <a:ext cx="3393385" cy="4473001"/>
            <a:chOff x="5073975" y="660850"/>
            <a:chExt cx="3214650" cy="4357951"/>
          </a:xfrm>
        </p:grpSpPr>
        <p:pic>
          <p:nvPicPr>
            <p:cNvPr id="238" name="Google Shape;238;p28"/>
            <p:cNvPicPr preferRelativeResize="0"/>
            <p:nvPr/>
          </p:nvPicPr>
          <p:blipFill>
            <a:blip r:embed="rId4">
              <a:alphaModFix/>
            </a:blip>
            <a:stretch>
              <a:fillRect/>
            </a:stretch>
          </p:blipFill>
          <p:spPr>
            <a:xfrm>
              <a:off x="5073975" y="660850"/>
              <a:ext cx="3214650" cy="4357951"/>
            </a:xfrm>
            <a:prstGeom prst="rect">
              <a:avLst/>
            </a:prstGeom>
            <a:noFill/>
            <a:ln w="9525" cap="flat" cmpd="sng">
              <a:solidFill>
                <a:schemeClr val="dk2"/>
              </a:solidFill>
              <a:prstDash val="solid"/>
              <a:round/>
              <a:headEnd type="none" w="sm" len="sm"/>
              <a:tailEnd type="none" w="sm" len="sm"/>
            </a:ln>
          </p:spPr>
        </p:pic>
        <p:sp>
          <p:nvSpPr>
            <p:cNvPr id="239" name="Google Shape;239;p28"/>
            <p:cNvSpPr txBox="1"/>
            <p:nvPr/>
          </p:nvSpPr>
          <p:spPr>
            <a:xfrm>
              <a:off x="6751959" y="3541300"/>
              <a:ext cx="1473900" cy="14397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9"/>
          <p:cNvPicPr preferRelativeResize="0"/>
          <p:nvPr/>
        </p:nvPicPr>
        <p:blipFill>
          <a:blip r:embed="rId3">
            <a:alphaModFix/>
          </a:blip>
          <a:stretch>
            <a:fillRect/>
          </a:stretch>
        </p:blipFill>
        <p:spPr>
          <a:xfrm>
            <a:off x="1194338" y="2226988"/>
            <a:ext cx="3324225" cy="2695575"/>
          </a:xfrm>
          <a:prstGeom prst="rect">
            <a:avLst/>
          </a:prstGeom>
          <a:noFill/>
          <a:ln>
            <a:noFill/>
          </a:ln>
        </p:spPr>
      </p:pic>
      <p:sp>
        <p:nvSpPr>
          <p:cNvPr id="245" name="Google Shape;24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Test normality </a:t>
            </a:r>
            <a:endParaRPr/>
          </a:p>
        </p:txBody>
      </p:sp>
      <p:sp>
        <p:nvSpPr>
          <p:cNvPr id="246" name="Google Shape;246;p29"/>
          <p:cNvSpPr txBox="1">
            <a:spLocks noGrp="1"/>
          </p:cNvSpPr>
          <p:nvPr>
            <p:ph type="body" idx="1"/>
          </p:nvPr>
        </p:nvSpPr>
        <p:spPr>
          <a:xfrm>
            <a:off x="727650" y="1853850"/>
            <a:ext cx="7688700" cy="39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t-PT"/>
              <a:t>All variables of interest were tested using the D’Agostino K-square test </a:t>
            </a:r>
            <a:endParaRPr/>
          </a:p>
        </p:txBody>
      </p:sp>
      <p:sp>
        <p:nvSpPr>
          <p:cNvPr id="247" name="Google Shape;247;p29"/>
          <p:cNvSpPr/>
          <p:nvPr/>
        </p:nvSpPr>
        <p:spPr>
          <a:xfrm>
            <a:off x="1275675" y="2307325"/>
            <a:ext cx="949200" cy="1938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1275675" y="2796500"/>
            <a:ext cx="949200" cy="1938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1275675" y="3285675"/>
            <a:ext cx="949200" cy="193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1235875" y="3774850"/>
            <a:ext cx="1601100" cy="193800"/>
          </a:xfrm>
          <a:prstGeom prst="rect">
            <a:avLst/>
          </a:prstGeom>
          <a:noFill/>
          <a:ln w="1905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1194350" y="4264025"/>
            <a:ext cx="1601100" cy="193800"/>
          </a:xfrm>
          <a:prstGeom prst="rect">
            <a:avLst/>
          </a:prstGeom>
          <a:noFill/>
          <a:ln w="19050"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txBox="1"/>
          <p:nvPr/>
        </p:nvSpPr>
        <p:spPr>
          <a:xfrm>
            <a:off x="5990550" y="3004975"/>
            <a:ext cx="2775900" cy="139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pt-PT" sz="1200">
                <a:solidFill>
                  <a:srgbClr val="212121"/>
                </a:solidFill>
                <a:highlight>
                  <a:srgbClr val="FFFFFF"/>
                </a:highlight>
                <a:latin typeface="Roboto"/>
                <a:ea typeface="Roboto"/>
                <a:cs typeface="Roboto"/>
                <a:sym typeface="Roboto"/>
              </a:rPr>
              <a:t>H0= The sample comes from a normal distribution.</a:t>
            </a:r>
            <a:endParaRPr sz="1200">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pt-PT" sz="1200">
                <a:solidFill>
                  <a:srgbClr val="212121"/>
                </a:solidFill>
                <a:highlight>
                  <a:srgbClr val="FFE599"/>
                </a:highlight>
                <a:latin typeface="Roboto"/>
                <a:ea typeface="Roboto"/>
                <a:cs typeface="Roboto"/>
                <a:sym typeface="Roboto"/>
              </a:rPr>
              <a:t>H1=The sample is not normally distributed.</a:t>
            </a:r>
            <a:endParaRPr sz="1200">
              <a:solidFill>
                <a:srgbClr val="212121"/>
              </a:solidFill>
              <a:highlight>
                <a:srgbClr val="FFE599"/>
              </a:highlight>
              <a:latin typeface="Roboto"/>
              <a:ea typeface="Roboto"/>
              <a:cs typeface="Roboto"/>
              <a:sym typeface="Roboto"/>
            </a:endParaRPr>
          </a:p>
          <a:p>
            <a:pPr marL="0" lvl="0" indent="0" algn="l" rtl="0">
              <a:spcBef>
                <a:spcPts val="500"/>
              </a:spcBef>
              <a:spcAft>
                <a:spcPts val="0"/>
              </a:spcAft>
              <a:buNone/>
            </a:pPr>
            <a:endParaRPr>
              <a:latin typeface="Lato"/>
              <a:ea typeface="Lato"/>
              <a:cs typeface="Lato"/>
              <a:sym typeface="Lato"/>
            </a:endParaRPr>
          </a:p>
        </p:txBody>
      </p:sp>
      <p:sp>
        <p:nvSpPr>
          <p:cNvPr id="253" name="Google Shape;253;p29"/>
          <p:cNvSpPr/>
          <p:nvPr/>
        </p:nvSpPr>
        <p:spPr>
          <a:xfrm>
            <a:off x="4684250" y="3347350"/>
            <a:ext cx="1092000" cy="347100"/>
          </a:xfrm>
          <a:prstGeom prst="rightArrow">
            <a:avLst>
              <a:gd name="adj1" fmla="val 50000"/>
              <a:gd name="adj2" fmla="val 50000"/>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586575" y="5917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Scatterplots - pt.1</a:t>
            </a:r>
            <a:endParaRPr/>
          </a:p>
        </p:txBody>
      </p:sp>
      <p:pic>
        <p:nvPicPr>
          <p:cNvPr id="259" name="Google Shape;259;p30"/>
          <p:cNvPicPr preferRelativeResize="0"/>
          <p:nvPr/>
        </p:nvPicPr>
        <p:blipFill>
          <a:blip r:embed="rId3">
            <a:alphaModFix/>
          </a:blip>
          <a:stretch>
            <a:fillRect/>
          </a:stretch>
        </p:blipFill>
        <p:spPr>
          <a:xfrm>
            <a:off x="4704400" y="1961400"/>
            <a:ext cx="3980516" cy="2386550"/>
          </a:xfrm>
          <a:prstGeom prst="rect">
            <a:avLst/>
          </a:prstGeom>
          <a:noFill/>
          <a:ln>
            <a:noFill/>
          </a:ln>
        </p:spPr>
      </p:pic>
      <p:pic>
        <p:nvPicPr>
          <p:cNvPr id="260" name="Google Shape;260;p30"/>
          <p:cNvPicPr preferRelativeResize="0"/>
          <p:nvPr/>
        </p:nvPicPr>
        <p:blipFill>
          <a:blip r:embed="rId4">
            <a:alphaModFix/>
          </a:blip>
          <a:stretch>
            <a:fillRect/>
          </a:stretch>
        </p:blipFill>
        <p:spPr>
          <a:xfrm>
            <a:off x="549075" y="1961400"/>
            <a:ext cx="4022925" cy="2386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1"/>
          <p:cNvSpPr txBox="1">
            <a:spLocks noGrp="1"/>
          </p:cNvSpPr>
          <p:nvPr>
            <p:ph type="title"/>
          </p:nvPr>
        </p:nvSpPr>
        <p:spPr>
          <a:xfrm>
            <a:off x="738975" y="7441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Scatterplots - pt.2</a:t>
            </a:r>
            <a:endParaRPr/>
          </a:p>
        </p:txBody>
      </p:sp>
      <p:sp>
        <p:nvSpPr>
          <p:cNvPr id="266" name="Google Shape;266;p31"/>
          <p:cNvSpPr txBox="1"/>
          <p:nvPr/>
        </p:nvSpPr>
        <p:spPr>
          <a:xfrm>
            <a:off x="826425" y="3811900"/>
            <a:ext cx="3071700" cy="1185300"/>
          </a:xfrm>
          <a:prstGeom prst="rect">
            <a:avLst/>
          </a:prstGeom>
          <a:noFill/>
          <a:ln w="9525" cap="flat" cmpd="sng">
            <a:solidFill>
              <a:srgbClr val="BF9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sz="1300">
                <a:latin typeface="Lato"/>
                <a:ea typeface="Lato"/>
                <a:cs typeface="Lato"/>
                <a:sym typeface="Lato"/>
              </a:rPr>
              <a:t>Least free countries seem to have smaller death rates.</a:t>
            </a:r>
            <a:endParaRPr sz="1300">
              <a:latin typeface="Lato"/>
              <a:ea typeface="Lato"/>
              <a:cs typeface="Lato"/>
              <a:sym typeface="Lato"/>
            </a:endParaRPr>
          </a:p>
          <a:p>
            <a:pPr marL="0" lvl="0" indent="0" algn="ctr" rtl="0">
              <a:spcBef>
                <a:spcPts val="0"/>
              </a:spcBef>
              <a:spcAft>
                <a:spcPts val="0"/>
              </a:spcAft>
              <a:buNone/>
            </a:pPr>
            <a:r>
              <a:rPr lang="pt-PT" sz="1300">
                <a:latin typeface="Lato"/>
                <a:ea typeface="Lato"/>
                <a:cs typeface="Lato"/>
                <a:sym typeface="Lato"/>
              </a:rPr>
              <a:t>Possible explanation = Because we applied Spearman’s this outlier might have a big impact on the results </a:t>
            </a:r>
            <a:endParaRPr sz="1300">
              <a:latin typeface="Lato"/>
              <a:ea typeface="Lato"/>
              <a:cs typeface="Lato"/>
              <a:sym typeface="Lato"/>
            </a:endParaRPr>
          </a:p>
        </p:txBody>
      </p:sp>
      <p:pic>
        <p:nvPicPr>
          <p:cNvPr id="267" name="Google Shape;267;p31"/>
          <p:cNvPicPr preferRelativeResize="0"/>
          <p:nvPr/>
        </p:nvPicPr>
        <p:blipFill>
          <a:blip r:embed="rId3">
            <a:alphaModFix/>
          </a:blip>
          <a:stretch>
            <a:fillRect/>
          </a:stretch>
        </p:blipFill>
        <p:spPr>
          <a:xfrm>
            <a:off x="366625" y="1385525"/>
            <a:ext cx="3991325" cy="2367825"/>
          </a:xfrm>
          <a:prstGeom prst="rect">
            <a:avLst/>
          </a:prstGeom>
          <a:noFill/>
          <a:ln>
            <a:noFill/>
          </a:ln>
        </p:spPr>
      </p:pic>
      <p:pic>
        <p:nvPicPr>
          <p:cNvPr id="268" name="Google Shape;268;p31"/>
          <p:cNvPicPr preferRelativeResize="0"/>
          <p:nvPr/>
        </p:nvPicPr>
        <p:blipFill>
          <a:blip r:embed="rId4">
            <a:alphaModFix/>
          </a:blip>
          <a:stretch>
            <a:fillRect/>
          </a:stretch>
        </p:blipFill>
        <p:spPr>
          <a:xfrm>
            <a:off x="4658800" y="1385525"/>
            <a:ext cx="3991366" cy="2367825"/>
          </a:xfrm>
          <a:prstGeom prst="rect">
            <a:avLst/>
          </a:prstGeom>
          <a:noFill/>
          <a:ln>
            <a:noFill/>
          </a:ln>
        </p:spPr>
      </p:pic>
      <p:sp>
        <p:nvSpPr>
          <p:cNvPr id="269" name="Google Shape;269;p31"/>
          <p:cNvSpPr/>
          <p:nvPr/>
        </p:nvSpPr>
        <p:spPr>
          <a:xfrm>
            <a:off x="1224625" y="1438950"/>
            <a:ext cx="357300" cy="224400"/>
          </a:xfrm>
          <a:prstGeom prst="ellipse">
            <a:avLst/>
          </a:prstGeom>
          <a:no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1625725" y="828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Datasets used &amp; contextualization</a:t>
            </a:r>
            <a:endParaRPr/>
          </a:p>
        </p:txBody>
      </p:sp>
      <p:sp>
        <p:nvSpPr>
          <p:cNvPr id="94" name="Google Shape;94;p14"/>
          <p:cNvSpPr txBox="1">
            <a:spLocks noGrp="1"/>
          </p:cNvSpPr>
          <p:nvPr>
            <p:ph type="body" idx="1"/>
          </p:nvPr>
        </p:nvSpPr>
        <p:spPr>
          <a:xfrm>
            <a:off x="729450" y="1364000"/>
            <a:ext cx="8190000" cy="1288800"/>
          </a:xfrm>
          <a:prstGeom prst="rect">
            <a:avLst/>
          </a:prstGeom>
          <a:ln w="38100" cap="flat" cmpd="sng">
            <a:solidFill>
              <a:srgbClr val="FF9900"/>
            </a:solidFill>
            <a:prstDash val="solid"/>
            <a:round/>
            <a:headEnd type="none" w="sm" len="sm"/>
            <a:tailEnd type="none" w="sm" len="sm"/>
          </a:ln>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pt-PT" sz="4300"/>
              <a:t>Source: Kaggle (</a:t>
            </a:r>
            <a:r>
              <a:rPr lang="pt-PT" sz="4300" u="sng">
                <a:solidFill>
                  <a:schemeClr val="hlink"/>
                </a:solidFill>
                <a:hlinkClick r:id="rId3"/>
              </a:rPr>
              <a:t>https://www.kaggle.com/datasets/varpit94/worldwide-deaths-by-risk-factors?resource=download</a:t>
            </a:r>
            <a:r>
              <a:rPr lang="pt-PT" sz="4300"/>
              <a:t>)</a:t>
            </a:r>
            <a:endParaRPr sz="4300"/>
          </a:p>
          <a:p>
            <a:pPr marL="0" lvl="0" indent="0" algn="l" rtl="0">
              <a:spcBef>
                <a:spcPts val="1200"/>
              </a:spcBef>
              <a:spcAft>
                <a:spcPts val="0"/>
              </a:spcAft>
              <a:buNone/>
            </a:pPr>
            <a:r>
              <a:rPr lang="pt-PT" sz="4300">
                <a:solidFill>
                  <a:srgbClr val="000000"/>
                </a:solidFill>
                <a:highlight>
                  <a:srgbClr val="FFFFFF"/>
                </a:highlight>
              </a:rPr>
              <a:t>This dataset shows the total annual deaths due to each risk factor, by country. The data is downloaded from WHO website.</a:t>
            </a:r>
            <a:endParaRPr sz="4300">
              <a:solidFill>
                <a:srgbClr val="000000"/>
              </a:solidFill>
              <a:highlight>
                <a:srgbClr val="FFFFFF"/>
              </a:highlight>
            </a:endParaRPr>
          </a:p>
          <a:p>
            <a:pPr marL="0" lvl="0" indent="0" algn="l" rtl="0">
              <a:spcBef>
                <a:spcPts val="1200"/>
              </a:spcBef>
              <a:spcAft>
                <a:spcPts val="0"/>
              </a:spcAft>
              <a:buNone/>
            </a:pPr>
            <a:r>
              <a:rPr lang="pt-PT" sz="4300">
                <a:solidFill>
                  <a:srgbClr val="000000"/>
                </a:solidFill>
                <a:highlight>
                  <a:srgbClr val="FFFFFF"/>
                </a:highlight>
              </a:rPr>
              <a:t>Each record provides details for a particular country/year. Total annual deaths are provided for each risk factor, with the column name of risk factor.</a:t>
            </a:r>
            <a:endParaRPr sz="4300">
              <a:solidFill>
                <a:srgbClr val="000000"/>
              </a:solidFill>
              <a:highlight>
                <a:srgbClr val="FFFFFF"/>
              </a:highlight>
            </a:endParaRPr>
          </a:p>
          <a:p>
            <a:pPr marL="0" lvl="0" indent="0" algn="l" rtl="0">
              <a:spcBef>
                <a:spcPts val="1200"/>
              </a:spcBef>
              <a:spcAft>
                <a:spcPts val="0"/>
              </a:spcAft>
              <a:buNone/>
            </a:pPr>
            <a:endParaRPr sz="1350">
              <a:solidFill>
                <a:srgbClr val="000000"/>
              </a:solidFill>
              <a:highlight>
                <a:srgbClr val="FFFFFF"/>
              </a:highlight>
            </a:endParaRPr>
          </a:p>
          <a:p>
            <a:pPr marL="0" lvl="0" indent="0" algn="l" rtl="0">
              <a:spcBef>
                <a:spcPts val="1200"/>
              </a:spcBef>
              <a:spcAft>
                <a:spcPts val="1200"/>
              </a:spcAft>
              <a:buNone/>
            </a:pPr>
            <a:endParaRPr sz="1350">
              <a:solidFill>
                <a:srgbClr val="000000"/>
              </a:solidFill>
              <a:highlight>
                <a:srgbClr val="FFFFFF"/>
              </a:highlight>
            </a:endParaRPr>
          </a:p>
        </p:txBody>
      </p:sp>
      <p:sp>
        <p:nvSpPr>
          <p:cNvPr id="95" name="Google Shape;95;p14"/>
          <p:cNvSpPr txBox="1">
            <a:spLocks noGrp="1"/>
          </p:cNvSpPr>
          <p:nvPr>
            <p:ph type="body" idx="1"/>
          </p:nvPr>
        </p:nvSpPr>
        <p:spPr>
          <a:xfrm>
            <a:off x="729450" y="2751750"/>
            <a:ext cx="8190000" cy="9732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SzPts val="358"/>
              <a:buNone/>
            </a:pPr>
            <a:r>
              <a:rPr lang="pt-PT" sz="1050"/>
              <a:t>Source: Gap minder (https://www.gapminder.org/data/)</a:t>
            </a:r>
            <a:endParaRPr sz="1050"/>
          </a:p>
          <a:p>
            <a:pPr marL="0" lvl="0" indent="0" algn="l" rtl="0">
              <a:spcBef>
                <a:spcPts val="1200"/>
              </a:spcBef>
              <a:spcAft>
                <a:spcPts val="1200"/>
              </a:spcAft>
              <a:buSzPts val="358"/>
              <a:buNone/>
            </a:pPr>
            <a:r>
              <a:rPr lang="pt-PT" sz="1050">
                <a:solidFill>
                  <a:srgbClr val="000000"/>
                </a:solidFill>
                <a:highlight>
                  <a:srgbClr val="FFFFFF"/>
                </a:highlight>
              </a:rPr>
              <a:t>Datasets on worldwide life expectancy, gini coefficient, freedom index and average daily income per capita. Data provided for each country and collected/predicted from 1800-2050. </a:t>
            </a:r>
            <a:endParaRPr sz="1050">
              <a:solidFill>
                <a:srgbClr val="000000"/>
              </a:solidFill>
              <a:highlight>
                <a:srgbClr val="FFFFFF"/>
              </a:highlight>
            </a:endParaRPr>
          </a:p>
        </p:txBody>
      </p:sp>
      <p:sp>
        <p:nvSpPr>
          <p:cNvPr id="96" name="Google Shape;96;p14"/>
          <p:cNvSpPr txBox="1"/>
          <p:nvPr/>
        </p:nvSpPr>
        <p:spPr>
          <a:xfrm>
            <a:off x="729450" y="3823900"/>
            <a:ext cx="8190000" cy="686100"/>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rgbClr val="000000"/>
              </a:buClr>
              <a:buSzPts val="358"/>
              <a:buFont typeface="Arial"/>
              <a:buNone/>
            </a:pPr>
            <a:r>
              <a:rPr lang="pt-PT" sz="1050">
                <a:solidFill>
                  <a:schemeClr val="accent1"/>
                </a:solidFill>
                <a:latin typeface="Lato"/>
                <a:ea typeface="Lato"/>
                <a:cs typeface="Lato"/>
                <a:sym typeface="Lato"/>
              </a:rPr>
              <a:t>Source: The World Bank (https://data.worldbank.org/indicator/SP.POP.TOTL)</a:t>
            </a:r>
            <a:endParaRPr sz="1050">
              <a:solidFill>
                <a:schemeClr val="accent1"/>
              </a:solidFill>
              <a:latin typeface="Lato"/>
              <a:ea typeface="Lato"/>
              <a:cs typeface="Lato"/>
              <a:sym typeface="Lato"/>
            </a:endParaRPr>
          </a:p>
          <a:p>
            <a:pPr marL="0" lvl="0" indent="0" algn="l" rtl="0">
              <a:lnSpc>
                <a:spcPct val="115000"/>
              </a:lnSpc>
              <a:spcBef>
                <a:spcPts val="1200"/>
              </a:spcBef>
              <a:spcAft>
                <a:spcPts val="1200"/>
              </a:spcAft>
              <a:buClr>
                <a:srgbClr val="000000"/>
              </a:buClr>
              <a:buSzPts val="358"/>
              <a:buFont typeface="Arial"/>
              <a:buNone/>
            </a:pPr>
            <a:r>
              <a:rPr lang="pt-PT" sz="1050">
                <a:highlight>
                  <a:schemeClr val="lt1"/>
                </a:highlight>
                <a:latin typeface="Lato"/>
                <a:ea typeface="Lato"/>
                <a:cs typeface="Lato"/>
                <a:sym typeface="Lato"/>
              </a:rPr>
              <a:t>Dataset on worldwide total population numbers from 1950 to 2020. </a:t>
            </a:r>
            <a:endParaRPr>
              <a:latin typeface="Lato"/>
              <a:ea typeface="Lato"/>
              <a:cs typeface="Lato"/>
              <a:sym typeface="Lato"/>
            </a:endParaRPr>
          </a:p>
        </p:txBody>
      </p:sp>
      <p:sp>
        <p:nvSpPr>
          <p:cNvPr id="97" name="Google Shape;97;p14"/>
          <p:cNvSpPr txBox="1"/>
          <p:nvPr/>
        </p:nvSpPr>
        <p:spPr>
          <a:xfrm>
            <a:off x="204100" y="1754450"/>
            <a:ext cx="3267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100">
                <a:solidFill>
                  <a:schemeClr val="accent3"/>
                </a:solidFill>
                <a:latin typeface="Lato"/>
                <a:ea typeface="Lato"/>
                <a:cs typeface="Lato"/>
                <a:sym typeface="Lato"/>
              </a:rPr>
              <a:t>1</a:t>
            </a:r>
            <a:endParaRPr sz="2100">
              <a:solidFill>
                <a:schemeClr val="accent3"/>
              </a:solidFill>
              <a:latin typeface="Lato"/>
              <a:ea typeface="Lato"/>
              <a:cs typeface="Lato"/>
              <a:sym typeface="Lato"/>
            </a:endParaRPr>
          </a:p>
        </p:txBody>
      </p:sp>
      <p:sp>
        <p:nvSpPr>
          <p:cNvPr id="98" name="Google Shape;98;p14"/>
          <p:cNvSpPr txBox="1"/>
          <p:nvPr/>
        </p:nvSpPr>
        <p:spPr>
          <a:xfrm>
            <a:off x="204100" y="2984400"/>
            <a:ext cx="3267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100">
                <a:solidFill>
                  <a:schemeClr val="dk1"/>
                </a:solidFill>
                <a:latin typeface="Lato"/>
                <a:ea typeface="Lato"/>
                <a:cs typeface="Lato"/>
                <a:sym typeface="Lato"/>
              </a:rPr>
              <a:t>2</a:t>
            </a:r>
            <a:endParaRPr sz="2100">
              <a:solidFill>
                <a:schemeClr val="dk1"/>
              </a:solidFill>
              <a:latin typeface="Lato"/>
              <a:ea typeface="Lato"/>
              <a:cs typeface="Lato"/>
              <a:sym typeface="Lato"/>
            </a:endParaRPr>
          </a:p>
        </p:txBody>
      </p:sp>
      <p:sp>
        <p:nvSpPr>
          <p:cNvPr id="99" name="Google Shape;99;p14"/>
          <p:cNvSpPr txBox="1"/>
          <p:nvPr/>
        </p:nvSpPr>
        <p:spPr>
          <a:xfrm>
            <a:off x="204100" y="3913000"/>
            <a:ext cx="3267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sz="2100">
                <a:solidFill>
                  <a:schemeClr val="accent5"/>
                </a:solidFill>
                <a:latin typeface="Lato"/>
                <a:ea typeface="Lato"/>
                <a:cs typeface="Lato"/>
                <a:sym typeface="Lato"/>
              </a:rPr>
              <a:t>3</a:t>
            </a:r>
            <a:endParaRPr sz="2100">
              <a:solidFill>
                <a:schemeClr val="accent5"/>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p:cNvPicPr preferRelativeResize="0"/>
          <p:nvPr/>
        </p:nvPicPr>
        <p:blipFill>
          <a:blip r:embed="rId3">
            <a:alphaModFix/>
          </a:blip>
          <a:stretch>
            <a:fillRect/>
          </a:stretch>
        </p:blipFill>
        <p:spPr>
          <a:xfrm>
            <a:off x="4006275" y="518463"/>
            <a:ext cx="4573261" cy="4534000"/>
          </a:xfrm>
          <a:prstGeom prst="rect">
            <a:avLst/>
          </a:prstGeom>
          <a:noFill/>
          <a:ln>
            <a:noFill/>
          </a:ln>
        </p:spPr>
      </p:pic>
      <p:sp>
        <p:nvSpPr>
          <p:cNvPr id="275" name="Google Shape;275;p32"/>
          <p:cNvSpPr txBox="1">
            <a:spLocks noGrp="1"/>
          </p:cNvSpPr>
          <p:nvPr>
            <p:ph type="title"/>
          </p:nvPr>
        </p:nvSpPr>
        <p:spPr>
          <a:xfrm>
            <a:off x="729450" y="1328850"/>
            <a:ext cx="2107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Correlogram</a:t>
            </a:r>
            <a:endParaRPr/>
          </a:p>
        </p:txBody>
      </p:sp>
      <p:sp>
        <p:nvSpPr>
          <p:cNvPr id="276" name="Google Shape;276;p32"/>
          <p:cNvSpPr/>
          <p:nvPr/>
        </p:nvSpPr>
        <p:spPr>
          <a:xfrm>
            <a:off x="6296700" y="4878150"/>
            <a:ext cx="857400" cy="1743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rot="-5400000">
            <a:off x="3714600" y="897400"/>
            <a:ext cx="857400" cy="1743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txBox="1"/>
          <p:nvPr/>
        </p:nvSpPr>
        <p:spPr>
          <a:xfrm>
            <a:off x="530675" y="2571750"/>
            <a:ext cx="3163800" cy="8313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pt-PT">
                <a:latin typeface="Lato"/>
                <a:ea typeface="Lato"/>
                <a:cs typeface="Lato"/>
                <a:sym typeface="Lato"/>
              </a:rPr>
              <a:t>As the average daily household per capita income  (income) increases, life expectancy increases</a:t>
            </a:r>
            <a:endParaRPr>
              <a:latin typeface="Lato"/>
              <a:ea typeface="Lato"/>
              <a:cs typeface="Lato"/>
              <a:sym typeface="Lato"/>
            </a:endParaRPr>
          </a:p>
        </p:txBody>
      </p:sp>
      <p:sp>
        <p:nvSpPr>
          <p:cNvPr id="279" name="Google Shape;279;p32"/>
          <p:cNvSpPr/>
          <p:nvPr/>
        </p:nvSpPr>
        <p:spPr>
          <a:xfrm rot="-5400000">
            <a:off x="3832050" y="1734525"/>
            <a:ext cx="622500" cy="174300"/>
          </a:xfrm>
          <a:prstGeom prst="rect">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6372500" y="4878150"/>
            <a:ext cx="720300" cy="174300"/>
          </a:xfrm>
          <a:prstGeom prst="rect">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Model hypothesis</a:t>
            </a:r>
            <a:endParaRPr/>
          </a:p>
          <a:p>
            <a:pPr marL="457200" lvl="0" indent="-377190" algn="l" rtl="0">
              <a:spcBef>
                <a:spcPts val="0"/>
              </a:spcBef>
              <a:spcAft>
                <a:spcPts val="0"/>
              </a:spcAft>
              <a:buSzPct val="127174"/>
              <a:buChar char="➔"/>
            </a:pPr>
            <a:r>
              <a:rPr lang="pt-PT" sz="2044"/>
              <a:t>Multiple Linear regression</a:t>
            </a:r>
            <a:r>
              <a:rPr lang="pt-PT"/>
              <a:t>  </a:t>
            </a:r>
            <a:endParaRPr/>
          </a:p>
        </p:txBody>
      </p:sp>
      <p:sp>
        <p:nvSpPr>
          <p:cNvPr id="286" name="Google Shape;286;p33"/>
          <p:cNvSpPr txBox="1">
            <a:spLocks noGrp="1"/>
          </p:cNvSpPr>
          <p:nvPr>
            <p:ph type="body" idx="1"/>
          </p:nvPr>
        </p:nvSpPr>
        <p:spPr>
          <a:xfrm>
            <a:off x="727650" y="2571750"/>
            <a:ext cx="7688700" cy="1268400"/>
          </a:xfrm>
          <a:prstGeom prst="rect">
            <a:avLst/>
          </a:prstGeom>
          <a:ln w="9525" cap="flat" cmpd="sng">
            <a:solidFill>
              <a:schemeClr val="accent5"/>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pt-PT" b="1">
                <a:solidFill>
                  <a:srgbClr val="980000"/>
                </a:solidFill>
              </a:rPr>
              <a:t>H0:</a:t>
            </a:r>
            <a:r>
              <a:rPr lang="pt-PT">
                <a:solidFill>
                  <a:srgbClr val="212121"/>
                </a:solidFill>
              </a:rPr>
              <a:t> Death rate is </a:t>
            </a:r>
            <a:r>
              <a:rPr lang="pt-PT" u="sng">
                <a:solidFill>
                  <a:srgbClr val="212121"/>
                </a:solidFill>
              </a:rPr>
              <a:t>not</a:t>
            </a:r>
            <a:r>
              <a:rPr lang="pt-PT">
                <a:solidFill>
                  <a:srgbClr val="212121"/>
                </a:solidFill>
              </a:rPr>
              <a:t> affected by the country’s average daily household per capita income, life expectancy, gini coefficient and  freedom index</a:t>
            </a:r>
            <a:endParaRPr/>
          </a:p>
          <a:p>
            <a:pPr marL="0" lvl="0" indent="0" algn="l" rtl="0">
              <a:spcBef>
                <a:spcPts val="1200"/>
              </a:spcBef>
              <a:spcAft>
                <a:spcPts val="1200"/>
              </a:spcAft>
              <a:buNone/>
            </a:pPr>
            <a:r>
              <a:rPr lang="pt-PT" b="1">
                <a:solidFill>
                  <a:srgbClr val="38761D"/>
                </a:solidFill>
              </a:rPr>
              <a:t>H1: </a:t>
            </a:r>
            <a:r>
              <a:rPr lang="pt-PT">
                <a:solidFill>
                  <a:srgbClr val="212121"/>
                </a:solidFill>
              </a:rPr>
              <a:t>Death rate is affected by the country’s average daily household per capita income, life expectancy, gini coefficient and  freedom index</a:t>
            </a:r>
            <a:endParaRPr b="1">
              <a:solidFill>
                <a:srgbClr val="38761D"/>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4"/>
          <p:cNvSpPr txBox="1">
            <a:spLocks noGrp="1"/>
          </p:cNvSpPr>
          <p:nvPr>
            <p:ph type="title"/>
          </p:nvPr>
        </p:nvSpPr>
        <p:spPr>
          <a:xfrm>
            <a:off x="727650" y="604275"/>
            <a:ext cx="7688700" cy="535200"/>
          </a:xfrm>
          <a:prstGeom prst="rect">
            <a:avLst/>
          </a:prstGeom>
        </p:spPr>
        <p:txBody>
          <a:bodyPr spcFirstLastPara="1" wrap="square" lIns="91425" tIns="91425" rIns="91425" bIns="91425" anchor="t" anchorCtr="0">
            <a:normAutofit fontScale="90000"/>
          </a:bodyPr>
          <a:lstStyle/>
          <a:p>
            <a:pPr marL="457200" lvl="0" indent="-377190" algn="l" rtl="0">
              <a:spcBef>
                <a:spcPts val="0"/>
              </a:spcBef>
              <a:spcAft>
                <a:spcPts val="0"/>
              </a:spcAft>
              <a:buSzPct val="100000"/>
              <a:buAutoNum type="arabicPeriod"/>
            </a:pPr>
            <a:r>
              <a:rPr lang="pt-PT"/>
              <a:t>Linearity</a:t>
            </a:r>
            <a:endParaRPr/>
          </a:p>
        </p:txBody>
      </p:sp>
      <p:pic>
        <p:nvPicPr>
          <p:cNvPr id="292" name="Google Shape;292;p34"/>
          <p:cNvPicPr preferRelativeResize="0"/>
          <p:nvPr/>
        </p:nvPicPr>
        <p:blipFill>
          <a:blip r:embed="rId3">
            <a:alphaModFix/>
          </a:blip>
          <a:stretch>
            <a:fillRect/>
          </a:stretch>
        </p:blipFill>
        <p:spPr>
          <a:xfrm>
            <a:off x="193200" y="1306300"/>
            <a:ext cx="2955550" cy="1819825"/>
          </a:xfrm>
          <a:prstGeom prst="rect">
            <a:avLst/>
          </a:prstGeom>
          <a:noFill/>
          <a:ln>
            <a:noFill/>
          </a:ln>
        </p:spPr>
      </p:pic>
      <p:pic>
        <p:nvPicPr>
          <p:cNvPr id="293" name="Google Shape;293;p34"/>
          <p:cNvPicPr preferRelativeResize="0"/>
          <p:nvPr/>
        </p:nvPicPr>
        <p:blipFill>
          <a:blip r:embed="rId4">
            <a:alphaModFix/>
          </a:blip>
          <a:stretch>
            <a:fillRect/>
          </a:stretch>
        </p:blipFill>
        <p:spPr>
          <a:xfrm>
            <a:off x="162987" y="3126125"/>
            <a:ext cx="3015975" cy="1972250"/>
          </a:xfrm>
          <a:prstGeom prst="rect">
            <a:avLst/>
          </a:prstGeom>
          <a:noFill/>
          <a:ln>
            <a:noFill/>
          </a:ln>
        </p:spPr>
      </p:pic>
      <p:pic>
        <p:nvPicPr>
          <p:cNvPr id="294" name="Google Shape;294;p34"/>
          <p:cNvPicPr preferRelativeResize="0"/>
          <p:nvPr/>
        </p:nvPicPr>
        <p:blipFill>
          <a:blip r:embed="rId5">
            <a:alphaModFix/>
          </a:blip>
          <a:stretch>
            <a:fillRect/>
          </a:stretch>
        </p:blipFill>
        <p:spPr>
          <a:xfrm>
            <a:off x="3114825" y="1306300"/>
            <a:ext cx="2914350" cy="1924175"/>
          </a:xfrm>
          <a:prstGeom prst="rect">
            <a:avLst/>
          </a:prstGeom>
          <a:noFill/>
          <a:ln>
            <a:noFill/>
          </a:ln>
        </p:spPr>
      </p:pic>
      <p:pic>
        <p:nvPicPr>
          <p:cNvPr id="295" name="Google Shape;295;p34"/>
          <p:cNvPicPr preferRelativeResize="0"/>
          <p:nvPr/>
        </p:nvPicPr>
        <p:blipFill>
          <a:blip r:embed="rId6">
            <a:alphaModFix/>
          </a:blip>
          <a:stretch>
            <a:fillRect/>
          </a:stretch>
        </p:blipFill>
        <p:spPr>
          <a:xfrm>
            <a:off x="3227750" y="3230475"/>
            <a:ext cx="2756317" cy="1819825"/>
          </a:xfrm>
          <a:prstGeom prst="rect">
            <a:avLst/>
          </a:prstGeom>
          <a:noFill/>
          <a:ln>
            <a:noFill/>
          </a:ln>
        </p:spPr>
      </p:pic>
      <p:pic>
        <p:nvPicPr>
          <p:cNvPr id="296" name="Google Shape;296;p34"/>
          <p:cNvPicPr preferRelativeResize="0"/>
          <p:nvPr/>
        </p:nvPicPr>
        <p:blipFill>
          <a:blip r:embed="rId7">
            <a:alphaModFix/>
          </a:blip>
          <a:stretch>
            <a:fillRect/>
          </a:stretch>
        </p:blipFill>
        <p:spPr>
          <a:xfrm>
            <a:off x="6163150" y="2117807"/>
            <a:ext cx="2756325" cy="1447943"/>
          </a:xfrm>
          <a:prstGeom prst="rect">
            <a:avLst/>
          </a:prstGeom>
          <a:noFill/>
          <a:ln>
            <a:noFill/>
          </a:ln>
        </p:spPr>
      </p:pic>
      <p:pic>
        <p:nvPicPr>
          <p:cNvPr id="297" name="Google Shape;297;p34"/>
          <p:cNvPicPr preferRelativeResize="0"/>
          <p:nvPr/>
        </p:nvPicPr>
        <p:blipFill>
          <a:blip r:embed="rId8">
            <a:alphaModFix/>
          </a:blip>
          <a:stretch>
            <a:fillRect/>
          </a:stretch>
        </p:blipFill>
        <p:spPr>
          <a:xfrm>
            <a:off x="193200" y="1237697"/>
            <a:ext cx="2955551" cy="1724071"/>
          </a:xfrm>
          <a:prstGeom prst="rect">
            <a:avLst/>
          </a:prstGeom>
          <a:noFill/>
          <a:ln>
            <a:noFill/>
          </a:ln>
        </p:spPr>
      </p:pic>
      <p:pic>
        <p:nvPicPr>
          <p:cNvPr id="298" name="Google Shape;298;p34"/>
          <p:cNvPicPr preferRelativeResize="0"/>
          <p:nvPr/>
        </p:nvPicPr>
        <p:blipFill>
          <a:blip r:embed="rId9">
            <a:alphaModFix/>
          </a:blip>
          <a:stretch>
            <a:fillRect/>
          </a:stretch>
        </p:blipFill>
        <p:spPr>
          <a:xfrm>
            <a:off x="380275" y="3157975"/>
            <a:ext cx="2847475" cy="1724075"/>
          </a:xfrm>
          <a:prstGeom prst="rect">
            <a:avLst/>
          </a:prstGeom>
          <a:noFill/>
          <a:ln>
            <a:noFill/>
          </a:ln>
        </p:spPr>
      </p:pic>
      <p:pic>
        <p:nvPicPr>
          <p:cNvPr id="299" name="Google Shape;299;p34"/>
          <p:cNvPicPr preferRelativeResize="0"/>
          <p:nvPr/>
        </p:nvPicPr>
        <p:blipFill>
          <a:blip r:embed="rId10">
            <a:alphaModFix/>
          </a:blip>
          <a:stretch>
            <a:fillRect/>
          </a:stretch>
        </p:blipFill>
        <p:spPr>
          <a:xfrm>
            <a:off x="3317250" y="1263600"/>
            <a:ext cx="2756325" cy="1761675"/>
          </a:xfrm>
          <a:prstGeom prst="rect">
            <a:avLst/>
          </a:prstGeom>
          <a:noFill/>
          <a:ln>
            <a:noFill/>
          </a:ln>
        </p:spPr>
      </p:pic>
      <p:pic>
        <p:nvPicPr>
          <p:cNvPr id="300" name="Google Shape;300;p34"/>
          <p:cNvPicPr preferRelativeResize="0"/>
          <p:nvPr/>
        </p:nvPicPr>
        <p:blipFill>
          <a:blip r:embed="rId11">
            <a:alphaModFix/>
          </a:blip>
          <a:stretch>
            <a:fillRect/>
          </a:stretch>
        </p:blipFill>
        <p:spPr>
          <a:xfrm>
            <a:off x="3409900" y="3198325"/>
            <a:ext cx="2571100" cy="1666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35"/>
          <p:cNvPicPr preferRelativeResize="0"/>
          <p:nvPr/>
        </p:nvPicPr>
        <p:blipFill>
          <a:blip r:embed="rId3">
            <a:alphaModFix/>
          </a:blip>
          <a:stretch>
            <a:fillRect/>
          </a:stretch>
        </p:blipFill>
        <p:spPr>
          <a:xfrm>
            <a:off x="2686200" y="1937650"/>
            <a:ext cx="3923200" cy="3056043"/>
          </a:xfrm>
          <a:prstGeom prst="rect">
            <a:avLst/>
          </a:prstGeom>
          <a:noFill/>
          <a:ln>
            <a:noFill/>
          </a:ln>
        </p:spPr>
      </p:pic>
      <p:sp>
        <p:nvSpPr>
          <p:cNvPr id="306" name="Google Shape;306;p35"/>
          <p:cNvSpPr txBox="1">
            <a:spLocks noGrp="1"/>
          </p:cNvSpPr>
          <p:nvPr>
            <p:ph type="title"/>
          </p:nvPr>
        </p:nvSpPr>
        <p:spPr>
          <a:xfrm>
            <a:off x="727650" y="1277825"/>
            <a:ext cx="7688700" cy="535200"/>
          </a:xfrm>
          <a:prstGeom prst="rect">
            <a:avLst/>
          </a:prstGeom>
          <a:ln w="38100" cap="flat" cmpd="sng">
            <a:solidFill>
              <a:srgbClr val="FFD966"/>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t-PT" sz="1200" b="0">
                <a:solidFill>
                  <a:srgbClr val="444444"/>
                </a:solidFill>
                <a:highlight>
                  <a:srgbClr val="FFFFFF"/>
                </a:highlight>
                <a:latin typeface="Courier New"/>
                <a:ea typeface="Courier New"/>
                <a:cs typeface="Courier New"/>
                <a:sym typeface="Courier New"/>
              </a:rPr>
              <a:t>model_expr = 'Death rate ~ income + freedom + gini + life_expectancy'</a:t>
            </a:r>
            <a:endParaRPr sz="1200" b="0">
              <a:solidFill>
                <a:srgbClr val="444444"/>
              </a:solidFill>
              <a:highlight>
                <a:srgbClr val="FFFFFF"/>
              </a:highlight>
              <a:latin typeface="Courier New"/>
              <a:ea typeface="Courier New"/>
              <a:cs typeface="Courier New"/>
              <a:sym typeface="Courier New"/>
            </a:endParaRPr>
          </a:p>
          <a:p>
            <a:pPr marL="0" lvl="0" indent="0" algn="ctr" rtl="0">
              <a:spcBef>
                <a:spcPts val="0"/>
              </a:spcBef>
              <a:spcAft>
                <a:spcPts val="0"/>
              </a:spcAft>
              <a:buNone/>
            </a:pPr>
            <a:endParaRPr/>
          </a:p>
        </p:txBody>
      </p:sp>
      <p:pic>
        <p:nvPicPr>
          <p:cNvPr id="307" name="Google Shape;307;p35"/>
          <p:cNvPicPr preferRelativeResize="0"/>
          <p:nvPr/>
        </p:nvPicPr>
        <p:blipFill>
          <a:blip r:embed="rId4">
            <a:alphaModFix/>
          </a:blip>
          <a:stretch>
            <a:fillRect/>
          </a:stretch>
        </p:blipFill>
        <p:spPr>
          <a:xfrm>
            <a:off x="70775" y="2132925"/>
            <a:ext cx="2452375" cy="1877800"/>
          </a:xfrm>
          <a:prstGeom prst="rect">
            <a:avLst/>
          </a:prstGeom>
          <a:noFill/>
          <a:ln>
            <a:noFill/>
          </a:ln>
        </p:spPr>
      </p:pic>
      <p:sp>
        <p:nvSpPr>
          <p:cNvPr id="308" name="Google Shape;308;p35"/>
          <p:cNvSpPr txBox="1"/>
          <p:nvPr/>
        </p:nvSpPr>
        <p:spPr>
          <a:xfrm>
            <a:off x="6772450" y="2255375"/>
            <a:ext cx="2259300" cy="1822500"/>
          </a:xfrm>
          <a:prstGeom prst="rect">
            <a:avLst/>
          </a:prstGeom>
          <a:noFill/>
          <a:ln>
            <a:noFill/>
          </a:ln>
        </p:spPr>
        <p:txBody>
          <a:bodyPr spcFirstLastPara="1" wrap="square" lIns="91425" tIns="91425" rIns="91425" bIns="91425" anchor="t" anchorCtr="0">
            <a:spAutoFit/>
          </a:bodyPr>
          <a:lstStyle/>
          <a:p>
            <a:pPr marL="457200" lvl="0" indent="-298450" algn="l" rtl="0">
              <a:lnSpc>
                <a:spcPct val="120000"/>
              </a:lnSpc>
              <a:spcBef>
                <a:spcPts val="0"/>
              </a:spcBef>
              <a:spcAft>
                <a:spcPts val="0"/>
              </a:spcAft>
              <a:buSzPts val="1100"/>
              <a:buChar char="●"/>
            </a:pPr>
            <a:r>
              <a:rPr lang="pt-PT" sz="1100"/>
              <a:t>Only 3.3% of the variance of the target (death rate) can be explained with this simple model</a:t>
            </a:r>
            <a:endParaRPr sz="1100"/>
          </a:p>
          <a:p>
            <a:pPr marL="457200" lvl="0" indent="-298450" algn="l" rtl="0">
              <a:lnSpc>
                <a:spcPct val="120000"/>
              </a:lnSpc>
              <a:spcBef>
                <a:spcPts val="0"/>
              </a:spcBef>
              <a:spcAft>
                <a:spcPts val="0"/>
              </a:spcAft>
              <a:buSzPts val="1100"/>
              <a:buChar char="●"/>
            </a:pPr>
            <a:r>
              <a:rPr lang="pt-PT" sz="1100"/>
              <a:t>Freedom index is statistically significant to death rate </a:t>
            </a:r>
            <a:endParaRPr sz="1100"/>
          </a:p>
          <a:p>
            <a:pPr marL="0" lvl="0" indent="0" algn="l" rtl="0">
              <a:spcBef>
                <a:spcPts val="0"/>
              </a:spcBef>
              <a:spcAft>
                <a:spcPts val="0"/>
              </a:spcAft>
              <a:buNone/>
            </a:pPr>
            <a:endParaRPr>
              <a:latin typeface="Lato"/>
              <a:ea typeface="Lato"/>
              <a:cs typeface="Lato"/>
              <a:sym typeface="Lato"/>
            </a:endParaRPr>
          </a:p>
        </p:txBody>
      </p:sp>
      <p:sp>
        <p:nvSpPr>
          <p:cNvPr id="309" name="Google Shape;309;p35"/>
          <p:cNvSpPr/>
          <p:nvPr/>
        </p:nvSpPr>
        <p:spPr>
          <a:xfrm>
            <a:off x="5970125" y="2571750"/>
            <a:ext cx="438900" cy="102000"/>
          </a:xfrm>
          <a:prstGeom prst="rect">
            <a:avLst/>
          </a:prstGeom>
          <a:no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5092475" y="3582075"/>
            <a:ext cx="489900" cy="795900"/>
          </a:xfrm>
          <a:prstGeom prst="rect">
            <a:avLst/>
          </a:prstGeom>
          <a:noFill/>
          <a:ln w="1905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2.Homoscedasticity</a:t>
            </a:r>
            <a:endParaRPr/>
          </a:p>
        </p:txBody>
      </p:sp>
      <p:sp>
        <p:nvSpPr>
          <p:cNvPr id="316" name="Google Shape;316;p36"/>
          <p:cNvSpPr txBox="1"/>
          <p:nvPr/>
        </p:nvSpPr>
        <p:spPr>
          <a:xfrm>
            <a:off x="1335650" y="2632125"/>
            <a:ext cx="1724700" cy="646500"/>
          </a:xfrm>
          <a:prstGeom prst="rect">
            <a:avLst/>
          </a:prstGeom>
          <a:noFill/>
          <a:ln w="38100" cap="flat" cmpd="sng">
            <a:solidFill>
              <a:srgbClr val="3D85C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sz="1500">
                <a:latin typeface="Lato"/>
                <a:ea typeface="Lato"/>
                <a:cs typeface="Lato"/>
                <a:sym typeface="Lato"/>
              </a:rPr>
              <a:t>There is </a:t>
            </a:r>
            <a:r>
              <a:rPr lang="pt-PT" sz="1500">
                <a:solidFill>
                  <a:schemeClr val="dk2"/>
                </a:solidFill>
                <a:latin typeface="Lato"/>
                <a:ea typeface="Lato"/>
                <a:cs typeface="Lato"/>
                <a:sym typeface="Lato"/>
              </a:rPr>
              <a:t>homoscedasticity</a:t>
            </a:r>
            <a:endParaRPr sz="1500">
              <a:latin typeface="Lato"/>
              <a:ea typeface="Lato"/>
              <a:cs typeface="Lato"/>
              <a:sym typeface="Lato"/>
            </a:endParaRPr>
          </a:p>
        </p:txBody>
      </p:sp>
      <p:pic>
        <p:nvPicPr>
          <p:cNvPr id="317" name="Google Shape;317;p36"/>
          <p:cNvPicPr preferRelativeResize="0"/>
          <p:nvPr/>
        </p:nvPicPr>
        <p:blipFill>
          <a:blip r:embed="rId3">
            <a:alphaModFix/>
          </a:blip>
          <a:stretch>
            <a:fillRect/>
          </a:stretch>
        </p:blipFill>
        <p:spPr>
          <a:xfrm>
            <a:off x="4207327" y="1501225"/>
            <a:ext cx="4210824" cy="3574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Main conclusions &amp; Discussion</a:t>
            </a:r>
            <a:endParaRPr/>
          </a:p>
        </p:txBody>
      </p:sp>
      <p:sp>
        <p:nvSpPr>
          <p:cNvPr id="323" name="Google Shape;323;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pt-PT"/>
              <a:t>Our model does not explain to an adequate extent (3.3%) the encountered variance in death rates. A possible explanation for this fact may be the high variation that exists among countries worldwide. </a:t>
            </a:r>
            <a:r>
              <a:rPr lang="pt-PT">
                <a:highlight>
                  <a:srgbClr val="FFE599"/>
                </a:highlight>
              </a:rPr>
              <a:t>We need additional variables</a:t>
            </a:r>
            <a:r>
              <a:rPr lang="pt-PT"/>
              <a:t> (eg war/peace,epidemics…) which could better explain the variation.</a:t>
            </a:r>
            <a:endParaRPr/>
          </a:p>
          <a:p>
            <a:pPr marL="457200" lvl="0" indent="-311150" algn="l" rtl="0">
              <a:spcBef>
                <a:spcPts val="0"/>
              </a:spcBef>
              <a:spcAft>
                <a:spcPts val="0"/>
              </a:spcAft>
              <a:buSzPts val="1300"/>
              <a:buChar char="●"/>
            </a:pPr>
            <a:r>
              <a:rPr lang="pt-PT"/>
              <a:t>Only statistically significant variable is freedom, in an unexpected way. Could the outlier influence(scatterplot) and be the cause of this?</a:t>
            </a:r>
            <a:endParaRPr/>
          </a:p>
          <a:p>
            <a:pPr marL="457200" lvl="0" indent="-311150" algn="l" rtl="0">
              <a:spcBef>
                <a:spcPts val="0"/>
              </a:spcBef>
              <a:spcAft>
                <a:spcPts val="0"/>
              </a:spcAft>
              <a:buSzPts val="1300"/>
              <a:buChar char="●"/>
            </a:pPr>
            <a:r>
              <a:rPr lang="pt-PT"/>
              <a:t>Our data potentially portrays incongruences that might result from underreporting, specially in countries with harsher realities (scatterplots)</a:t>
            </a:r>
            <a:endParaRPr/>
          </a:p>
          <a:p>
            <a:pPr marL="0" lvl="0" indent="0" algn="l" rtl="0">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8"/>
          <p:cNvSpPr txBox="1">
            <a:spLocks noGrp="1"/>
          </p:cNvSpPr>
          <p:nvPr>
            <p:ph type="title"/>
          </p:nvPr>
        </p:nvSpPr>
        <p:spPr>
          <a:xfrm>
            <a:off x="727650" y="20365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pt-PT" sz="3440" b="0">
                <a:latin typeface="Oswald SemiBold"/>
                <a:ea typeface="Oswald SemiBold"/>
                <a:cs typeface="Oswald SemiBold"/>
                <a:sym typeface="Oswald SemiBold"/>
              </a:rPr>
              <a:t>Thank you for your attention!</a:t>
            </a:r>
            <a:endParaRPr sz="3440" b="0">
              <a:latin typeface="Oswald SemiBold"/>
              <a:ea typeface="Oswald SemiBold"/>
              <a:cs typeface="Oswald SemiBold"/>
              <a:sym typeface="Oswald SemiBold"/>
            </a:endParaRPr>
          </a:p>
        </p:txBody>
      </p:sp>
      <p:pic>
        <p:nvPicPr>
          <p:cNvPr id="329" name="Google Shape;329;p38"/>
          <p:cNvPicPr preferRelativeResize="0"/>
          <p:nvPr/>
        </p:nvPicPr>
        <p:blipFill>
          <a:blip r:embed="rId3">
            <a:alphaModFix/>
          </a:blip>
          <a:stretch>
            <a:fillRect/>
          </a:stretch>
        </p:blipFill>
        <p:spPr>
          <a:xfrm>
            <a:off x="1800" y="2998991"/>
            <a:ext cx="9143999" cy="214450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Code resources: </a:t>
            </a:r>
            <a:endParaRPr/>
          </a:p>
        </p:txBody>
      </p:sp>
      <p:sp>
        <p:nvSpPr>
          <p:cNvPr id="335" name="Google Shape;335;p39"/>
          <p:cNvSpPr txBox="1">
            <a:spLocks noGrp="1"/>
          </p:cNvSpPr>
          <p:nvPr>
            <p:ph type="body" idx="1"/>
          </p:nvPr>
        </p:nvSpPr>
        <p:spPr>
          <a:xfrm>
            <a:off x="729450" y="2078875"/>
            <a:ext cx="7688700" cy="492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440"/>
              <a:buNone/>
            </a:pPr>
            <a:r>
              <a:rPr lang="pt-PT" sz="1320" u="sng">
                <a:solidFill>
                  <a:schemeClr val="hlink"/>
                </a:solidFill>
                <a:hlinkClick r:id="rId3"/>
              </a:rPr>
              <a:t>https://colab.research.google.com/drive/1My--5uSAXbNY7oplyx5ZYBAkIJLyM3NX?usp=sharing</a:t>
            </a:r>
            <a:endParaRPr sz="1320"/>
          </a:p>
          <a:p>
            <a:pPr marL="0" lvl="0" indent="0" algn="l" rtl="0">
              <a:lnSpc>
                <a:spcPct val="95000"/>
              </a:lnSpc>
              <a:spcBef>
                <a:spcPts val="1200"/>
              </a:spcBef>
              <a:spcAft>
                <a:spcPts val="1200"/>
              </a:spcAft>
              <a:buSzPts val="440"/>
              <a:buNone/>
            </a:pPr>
            <a:endParaRPr sz="132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Select a year for analysis </a:t>
            </a:r>
            <a:endParaRPr/>
          </a:p>
        </p:txBody>
      </p:sp>
      <p:sp>
        <p:nvSpPr>
          <p:cNvPr id="341" name="Google Shape;341;p40"/>
          <p:cNvSpPr txBox="1">
            <a:spLocks noGrp="1"/>
          </p:cNvSpPr>
          <p:nvPr>
            <p:ph type="body" idx="1"/>
          </p:nvPr>
        </p:nvSpPr>
        <p:spPr>
          <a:xfrm>
            <a:off x="727650" y="2677375"/>
            <a:ext cx="7688700" cy="1094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t-PT" sz="1500"/>
              <a:t>Our analysis was focused on 2016; Therefore the dataset was filtered for 2016</a:t>
            </a:r>
            <a:endParaRPr sz="1500"/>
          </a:p>
        </p:txBody>
      </p:sp>
      <p:sp>
        <p:nvSpPr>
          <p:cNvPr id="342" name="Google Shape;342;p40"/>
          <p:cNvSpPr/>
          <p:nvPr/>
        </p:nvSpPr>
        <p:spPr>
          <a:xfrm>
            <a:off x="2767800" y="3154675"/>
            <a:ext cx="604800" cy="978600"/>
          </a:xfrm>
          <a:prstGeom prst="downArrow">
            <a:avLst>
              <a:gd name="adj1" fmla="val 50000"/>
              <a:gd name="adj2" fmla="val 50000"/>
            </a:avLst>
          </a:prstGeom>
          <a:solidFill>
            <a:schemeClr val="lt2"/>
          </a:solidFill>
          <a:ln w="19050" cap="flat" cmpd="sng">
            <a:solidFill>
              <a:srgbClr val="6FA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3" name="Google Shape;343;p40"/>
          <p:cNvPicPr preferRelativeResize="0"/>
          <p:nvPr/>
        </p:nvPicPr>
        <p:blipFill>
          <a:blip r:embed="rId3">
            <a:alphaModFix/>
          </a:blip>
          <a:stretch>
            <a:fillRect/>
          </a:stretch>
        </p:blipFill>
        <p:spPr>
          <a:xfrm>
            <a:off x="6928800" y="529924"/>
            <a:ext cx="2080100" cy="2226300"/>
          </a:xfrm>
          <a:prstGeom prst="rect">
            <a:avLst/>
          </a:prstGeom>
          <a:noFill/>
          <a:ln>
            <a:noFill/>
          </a:ln>
        </p:spPr>
      </p:pic>
      <p:pic>
        <p:nvPicPr>
          <p:cNvPr id="344" name="Google Shape;344;p40"/>
          <p:cNvPicPr preferRelativeResize="0"/>
          <p:nvPr/>
        </p:nvPicPr>
        <p:blipFill rotWithShape="1">
          <a:blip r:embed="rId4">
            <a:alphaModFix/>
          </a:blip>
          <a:srcRect t="37142"/>
          <a:stretch/>
        </p:blipFill>
        <p:spPr>
          <a:xfrm>
            <a:off x="1102775" y="4276050"/>
            <a:ext cx="3714625" cy="449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48"/>
        <p:cNvGrpSpPr/>
        <p:nvPr/>
      </p:nvGrpSpPr>
      <p:grpSpPr>
        <a:xfrm>
          <a:off x="0" y="0"/>
          <a:ext cx="0" cy="0"/>
          <a:chOff x="0" y="0"/>
          <a:chExt cx="0" cy="0"/>
        </a:xfrm>
      </p:grpSpPr>
      <p:sp>
        <p:nvSpPr>
          <p:cNvPr id="349" name="Google Shape;349;p41"/>
          <p:cNvSpPr/>
          <p:nvPr/>
        </p:nvSpPr>
        <p:spPr>
          <a:xfrm>
            <a:off x="6592650" y="3418800"/>
            <a:ext cx="1724700" cy="157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1"/>
          <p:cNvSpPr txBox="1">
            <a:spLocks noGrp="1"/>
          </p:cNvSpPr>
          <p:nvPr>
            <p:ph type="title"/>
          </p:nvPr>
        </p:nvSpPr>
        <p:spPr>
          <a:xfrm>
            <a:off x="739675" y="1767675"/>
            <a:ext cx="3005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Test normality </a:t>
            </a:r>
            <a:endParaRPr/>
          </a:p>
        </p:txBody>
      </p:sp>
      <p:pic>
        <p:nvPicPr>
          <p:cNvPr id="351" name="Google Shape;351;p41"/>
          <p:cNvPicPr preferRelativeResize="0"/>
          <p:nvPr/>
        </p:nvPicPr>
        <p:blipFill>
          <a:blip r:embed="rId3">
            <a:alphaModFix/>
          </a:blip>
          <a:stretch>
            <a:fillRect/>
          </a:stretch>
        </p:blipFill>
        <p:spPr>
          <a:xfrm>
            <a:off x="856575" y="2904300"/>
            <a:ext cx="2045976" cy="2045976"/>
          </a:xfrm>
          <a:prstGeom prst="rect">
            <a:avLst/>
          </a:prstGeom>
          <a:noFill/>
          <a:ln>
            <a:noFill/>
          </a:ln>
        </p:spPr>
      </p:pic>
      <p:pic>
        <p:nvPicPr>
          <p:cNvPr id="352" name="Google Shape;352;p41"/>
          <p:cNvPicPr preferRelativeResize="0"/>
          <p:nvPr/>
        </p:nvPicPr>
        <p:blipFill>
          <a:blip r:embed="rId4">
            <a:alphaModFix/>
          </a:blip>
          <a:stretch>
            <a:fillRect/>
          </a:stretch>
        </p:blipFill>
        <p:spPr>
          <a:xfrm>
            <a:off x="4330725" y="520675"/>
            <a:ext cx="3350225" cy="4522601"/>
          </a:xfrm>
          <a:prstGeom prst="rect">
            <a:avLst/>
          </a:prstGeom>
          <a:noFill/>
          <a:ln w="19050" cap="flat" cmpd="sng">
            <a:solidFill>
              <a:schemeClr val="dk2"/>
            </a:solidFill>
            <a:prstDash val="solid"/>
            <a:round/>
            <a:headEnd type="none" w="sm" len="sm"/>
            <a:tailEnd type="none" w="sm" len="sm"/>
          </a:ln>
        </p:spPr>
      </p:pic>
      <p:sp>
        <p:nvSpPr>
          <p:cNvPr id="353" name="Google Shape;353;p41"/>
          <p:cNvSpPr txBox="1"/>
          <p:nvPr/>
        </p:nvSpPr>
        <p:spPr>
          <a:xfrm>
            <a:off x="5991400" y="3522525"/>
            <a:ext cx="1645800" cy="14775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Data Cleaning &amp; Preparation - pt. 1</a:t>
            </a:r>
            <a:endParaRPr/>
          </a:p>
        </p:txBody>
      </p:sp>
      <p:sp>
        <p:nvSpPr>
          <p:cNvPr id="105" name="Google Shape;105;p15"/>
          <p:cNvSpPr txBox="1">
            <a:spLocks noGrp="1"/>
          </p:cNvSpPr>
          <p:nvPr>
            <p:ph type="body" idx="1"/>
          </p:nvPr>
        </p:nvSpPr>
        <p:spPr>
          <a:xfrm>
            <a:off x="727650" y="1853850"/>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pt-PT"/>
              <a:t>Subset data to include only our time period of interest = </a:t>
            </a:r>
            <a:r>
              <a:rPr lang="pt-PT" b="1"/>
              <a:t>2010-2017</a:t>
            </a:r>
            <a:endParaRPr b="1"/>
          </a:p>
          <a:p>
            <a:pPr marL="457200" lvl="0" indent="-311150" algn="l" rtl="0">
              <a:spcBef>
                <a:spcPts val="0"/>
              </a:spcBef>
              <a:spcAft>
                <a:spcPts val="0"/>
              </a:spcAft>
              <a:buSzPts val="1300"/>
              <a:buChar char="●"/>
            </a:pPr>
            <a:r>
              <a:rPr lang="pt-PT"/>
              <a:t>Transpose datasets for posterior smooth merging </a:t>
            </a:r>
            <a:endParaRPr/>
          </a:p>
          <a:p>
            <a:pPr marL="45720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106" name="Google Shape;106;p15"/>
          <p:cNvPicPr preferRelativeResize="0"/>
          <p:nvPr/>
        </p:nvPicPr>
        <p:blipFill>
          <a:blip r:embed="rId3">
            <a:alphaModFix/>
          </a:blip>
          <a:stretch>
            <a:fillRect/>
          </a:stretch>
        </p:blipFill>
        <p:spPr>
          <a:xfrm>
            <a:off x="373525" y="2423125"/>
            <a:ext cx="4096425" cy="2638725"/>
          </a:xfrm>
          <a:prstGeom prst="rect">
            <a:avLst/>
          </a:prstGeom>
          <a:noFill/>
          <a:ln>
            <a:noFill/>
          </a:ln>
        </p:spPr>
      </p:pic>
      <p:pic>
        <p:nvPicPr>
          <p:cNvPr id="107" name="Google Shape;107;p15"/>
          <p:cNvPicPr preferRelativeResize="0"/>
          <p:nvPr/>
        </p:nvPicPr>
        <p:blipFill>
          <a:blip r:embed="rId4">
            <a:alphaModFix/>
          </a:blip>
          <a:stretch>
            <a:fillRect/>
          </a:stretch>
        </p:blipFill>
        <p:spPr>
          <a:xfrm>
            <a:off x="6213675" y="1655425"/>
            <a:ext cx="2811325" cy="3406425"/>
          </a:xfrm>
          <a:prstGeom prst="rect">
            <a:avLst/>
          </a:prstGeom>
          <a:noFill/>
          <a:ln>
            <a:noFill/>
          </a:ln>
        </p:spPr>
      </p:pic>
      <p:sp>
        <p:nvSpPr>
          <p:cNvPr id="108" name="Google Shape;108;p15"/>
          <p:cNvSpPr/>
          <p:nvPr/>
        </p:nvSpPr>
        <p:spPr>
          <a:xfrm>
            <a:off x="4684250" y="3173875"/>
            <a:ext cx="1529400" cy="642900"/>
          </a:xfrm>
          <a:prstGeom prst="stripedRightArrow">
            <a:avLst>
              <a:gd name="adj1" fmla="val 50000"/>
              <a:gd name="adj2" fmla="val 50000"/>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42"/>
          <p:cNvPicPr preferRelativeResize="0"/>
          <p:nvPr/>
        </p:nvPicPr>
        <p:blipFill rotWithShape="1">
          <a:blip r:embed="rId3">
            <a:alphaModFix/>
          </a:blip>
          <a:srcRect t="-1190" b="1189"/>
          <a:stretch/>
        </p:blipFill>
        <p:spPr>
          <a:xfrm>
            <a:off x="1194338" y="2251950"/>
            <a:ext cx="3209925" cy="2609850"/>
          </a:xfrm>
          <a:prstGeom prst="rect">
            <a:avLst/>
          </a:prstGeom>
          <a:noFill/>
          <a:ln>
            <a:noFill/>
          </a:ln>
        </p:spPr>
      </p:pic>
      <p:sp>
        <p:nvSpPr>
          <p:cNvPr id="359" name="Google Shape;359;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Test normality </a:t>
            </a:r>
            <a:endParaRPr/>
          </a:p>
        </p:txBody>
      </p:sp>
      <p:sp>
        <p:nvSpPr>
          <p:cNvPr id="360" name="Google Shape;360;p42"/>
          <p:cNvSpPr txBox="1">
            <a:spLocks noGrp="1"/>
          </p:cNvSpPr>
          <p:nvPr>
            <p:ph type="body" idx="1"/>
          </p:nvPr>
        </p:nvSpPr>
        <p:spPr>
          <a:xfrm>
            <a:off x="727650" y="1853850"/>
            <a:ext cx="7688700" cy="39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t-PT"/>
              <a:t>All variables of interest were tested using the D’Agostino K-square test </a:t>
            </a:r>
            <a:endParaRPr/>
          </a:p>
        </p:txBody>
      </p:sp>
      <p:sp>
        <p:nvSpPr>
          <p:cNvPr id="361" name="Google Shape;361;p42"/>
          <p:cNvSpPr/>
          <p:nvPr/>
        </p:nvSpPr>
        <p:spPr>
          <a:xfrm>
            <a:off x="1275675" y="2307325"/>
            <a:ext cx="949200" cy="1938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2"/>
          <p:cNvSpPr/>
          <p:nvPr/>
        </p:nvSpPr>
        <p:spPr>
          <a:xfrm>
            <a:off x="1275675" y="2796500"/>
            <a:ext cx="949200" cy="1938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2"/>
          <p:cNvSpPr/>
          <p:nvPr/>
        </p:nvSpPr>
        <p:spPr>
          <a:xfrm>
            <a:off x="1275675" y="3285675"/>
            <a:ext cx="949200" cy="19380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2"/>
          <p:cNvSpPr/>
          <p:nvPr/>
        </p:nvSpPr>
        <p:spPr>
          <a:xfrm>
            <a:off x="1235875" y="3774850"/>
            <a:ext cx="1601100" cy="193800"/>
          </a:xfrm>
          <a:prstGeom prst="rect">
            <a:avLst/>
          </a:prstGeom>
          <a:noFill/>
          <a:ln w="1905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2"/>
          <p:cNvSpPr/>
          <p:nvPr/>
        </p:nvSpPr>
        <p:spPr>
          <a:xfrm>
            <a:off x="1194350" y="4264025"/>
            <a:ext cx="1601100" cy="193800"/>
          </a:xfrm>
          <a:prstGeom prst="rect">
            <a:avLst/>
          </a:prstGeom>
          <a:noFill/>
          <a:ln w="19050"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2"/>
          <p:cNvSpPr txBox="1"/>
          <p:nvPr/>
        </p:nvSpPr>
        <p:spPr>
          <a:xfrm>
            <a:off x="5990550" y="3004975"/>
            <a:ext cx="2775900" cy="139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pt-PT" sz="1200">
                <a:solidFill>
                  <a:srgbClr val="212121"/>
                </a:solidFill>
                <a:highlight>
                  <a:srgbClr val="FFFFFF"/>
                </a:highlight>
                <a:latin typeface="Roboto"/>
                <a:ea typeface="Roboto"/>
                <a:cs typeface="Roboto"/>
                <a:sym typeface="Roboto"/>
              </a:rPr>
              <a:t>H0= The sample comes from a normal distribution.</a:t>
            </a:r>
            <a:endParaRPr sz="1200">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pt-PT" sz="1200">
                <a:solidFill>
                  <a:srgbClr val="212121"/>
                </a:solidFill>
                <a:highlight>
                  <a:srgbClr val="FFE599"/>
                </a:highlight>
                <a:latin typeface="Roboto"/>
                <a:ea typeface="Roboto"/>
                <a:cs typeface="Roboto"/>
                <a:sym typeface="Roboto"/>
              </a:rPr>
              <a:t>H1=The sample is not normally distributed.</a:t>
            </a:r>
            <a:endParaRPr sz="1200">
              <a:solidFill>
                <a:srgbClr val="212121"/>
              </a:solidFill>
              <a:highlight>
                <a:srgbClr val="FFE599"/>
              </a:highlight>
              <a:latin typeface="Roboto"/>
              <a:ea typeface="Roboto"/>
              <a:cs typeface="Roboto"/>
              <a:sym typeface="Roboto"/>
            </a:endParaRPr>
          </a:p>
          <a:p>
            <a:pPr marL="0" lvl="0" indent="0" algn="l" rtl="0">
              <a:spcBef>
                <a:spcPts val="500"/>
              </a:spcBef>
              <a:spcAft>
                <a:spcPts val="0"/>
              </a:spcAft>
              <a:buNone/>
            </a:pPr>
            <a:endParaRPr>
              <a:latin typeface="Lato"/>
              <a:ea typeface="Lato"/>
              <a:cs typeface="Lato"/>
              <a:sym typeface="Lato"/>
            </a:endParaRPr>
          </a:p>
        </p:txBody>
      </p:sp>
      <p:sp>
        <p:nvSpPr>
          <p:cNvPr id="367" name="Google Shape;367;p42"/>
          <p:cNvSpPr/>
          <p:nvPr/>
        </p:nvSpPr>
        <p:spPr>
          <a:xfrm>
            <a:off x="4684250" y="3347350"/>
            <a:ext cx="1092000" cy="347100"/>
          </a:xfrm>
          <a:prstGeom prst="rightArrow">
            <a:avLst>
              <a:gd name="adj1" fmla="val 50000"/>
              <a:gd name="adj2" fmla="val 50000"/>
            </a:avLst>
          </a:prstGeom>
          <a:solidFill>
            <a:srgbClr val="FFD966"/>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3"/>
          <p:cNvSpPr txBox="1">
            <a:spLocks noGrp="1"/>
          </p:cNvSpPr>
          <p:nvPr>
            <p:ph type="title"/>
          </p:nvPr>
        </p:nvSpPr>
        <p:spPr>
          <a:xfrm>
            <a:off x="586575" y="5917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Scatterplots - pt.1</a:t>
            </a:r>
            <a:endParaRPr/>
          </a:p>
        </p:txBody>
      </p:sp>
      <p:pic>
        <p:nvPicPr>
          <p:cNvPr id="373" name="Google Shape;373;p43"/>
          <p:cNvPicPr preferRelativeResize="0"/>
          <p:nvPr/>
        </p:nvPicPr>
        <p:blipFill>
          <a:blip r:embed="rId3">
            <a:alphaModFix/>
          </a:blip>
          <a:stretch>
            <a:fillRect/>
          </a:stretch>
        </p:blipFill>
        <p:spPr>
          <a:xfrm>
            <a:off x="71375" y="1561875"/>
            <a:ext cx="4467401" cy="2658000"/>
          </a:xfrm>
          <a:prstGeom prst="rect">
            <a:avLst/>
          </a:prstGeom>
          <a:noFill/>
          <a:ln>
            <a:noFill/>
          </a:ln>
        </p:spPr>
      </p:pic>
      <p:pic>
        <p:nvPicPr>
          <p:cNvPr id="374" name="Google Shape;374;p43"/>
          <p:cNvPicPr preferRelativeResize="0"/>
          <p:nvPr/>
        </p:nvPicPr>
        <p:blipFill>
          <a:blip r:embed="rId4">
            <a:alphaModFix/>
          </a:blip>
          <a:stretch>
            <a:fillRect/>
          </a:stretch>
        </p:blipFill>
        <p:spPr>
          <a:xfrm>
            <a:off x="4650290" y="1561875"/>
            <a:ext cx="4397409" cy="265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4"/>
          <p:cNvSpPr txBox="1">
            <a:spLocks noGrp="1"/>
          </p:cNvSpPr>
          <p:nvPr>
            <p:ph type="title"/>
          </p:nvPr>
        </p:nvSpPr>
        <p:spPr>
          <a:xfrm>
            <a:off x="738975" y="7441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Scatterplots - pt.2</a:t>
            </a:r>
            <a:endParaRPr/>
          </a:p>
        </p:txBody>
      </p:sp>
      <p:pic>
        <p:nvPicPr>
          <p:cNvPr id="380" name="Google Shape;380;p44"/>
          <p:cNvPicPr preferRelativeResize="0"/>
          <p:nvPr/>
        </p:nvPicPr>
        <p:blipFill>
          <a:blip r:embed="rId3">
            <a:alphaModFix/>
          </a:blip>
          <a:stretch>
            <a:fillRect/>
          </a:stretch>
        </p:blipFill>
        <p:spPr>
          <a:xfrm>
            <a:off x="228775" y="1678263"/>
            <a:ext cx="4266349" cy="2535350"/>
          </a:xfrm>
          <a:prstGeom prst="rect">
            <a:avLst/>
          </a:prstGeom>
          <a:noFill/>
          <a:ln>
            <a:noFill/>
          </a:ln>
        </p:spPr>
      </p:pic>
      <p:pic>
        <p:nvPicPr>
          <p:cNvPr id="381" name="Google Shape;381;p44"/>
          <p:cNvPicPr preferRelativeResize="0"/>
          <p:nvPr/>
        </p:nvPicPr>
        <p:blipFill>
          <a:blip r:embed="rId4">
            <a:alphaModFix/>
          </a:blip>
          <a:stretch>
            <a:fillRect/>
          </a:stretch>
        </p:blipFill>
        <p:spPr>
          <a:xfrm>
            <a:off x="4684975" y="1663225"/>
            <a:ext cx="4266351" cy="255037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45"/>
          <p:cNvPicPr preferRelativeResize="0"/>
          <p:nvPr/>
        </p:nvPicPr>
        <p:blipFill rotWithShape="1">
          <a:blip r:embed="rId3">
            <a:alphaModFix/>
          </a:blip>
          <a:srcRect l="-810" t="-2936" r="810" b="1321"/>
          <a:stretch/>
        </p:blipFill>
        <p:spPr>
          <a:xfrm>
            <a:off x="3990100" y="254925"/>
            <a:ext cx="4623476" cy="4747649"/>
          </a:xfrm>
          <a:prstGeom prst="rect">
            <a:avLst/>
          </a:prstGeom>
          <a:noFill/>
          <a:ln>
            <a:noFill/>
          </a:ln>
        </p:spPr>
      </p:pic>
      <p:sp>
        <p:nvSpPr>
          <p:cNvPr id="387" name="Google Shape;387;p45"/>
          <p:cNvSpPr txBox="1">
            <a:spLocks noGrp="1"/>
          </p:cNvSpPr>
          <p:nvPr>
            <p:ph type="title"/>
          </p:nvPr>
        </p:nvSpPr>
        <p:spPr>
          <a:xfrm>
            <a:off x="729450" y="1328850"/>
            <a:ext cx="21078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Correlogram</a:t>
            </a:r>
            <a:endParaRPr/>
          </a:p>
        </p:txBody>
      </p:sp>
      <p:sp>
        <p:nvSpPr>
          <p:cNvPr id="388" name="Google Shape;388;p45"/>
          <p:cNvSpPr/>
          <p:nvPr/>
        </p:nvSpPr>
        <p:spPr>
          <a:xfrm>
            <a:off x="6296700" y="4878150"/>
            <a:ext cx="857400" cy="1743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5"/>
          <p:cNvSpPr/>
          <p:nvPr/>
        </p:nvSpPr>
        <p:spPr>
          <a:xfrm rot="-5400000">
            <a:off x="3714600" y="897400"/>
            <a:ext cx="857400" cy="174300"/>
          </a:xfrm>
          <a:prstGeom prst="rect">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p:cNvSpPr txBox="1"/>
          <p:nvPr/>
        </p:nvSpPr>
        <p:spPr>
          <a:xfrm>
            <a:off x="530675" y="2571750"/>
            <a:ext cx="3163800" cy="8313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pt-PT">
                <a:latin typeface="Lato"/>
                <a:ea typeface="Lato"/>
                <a:cs typeface="Lato"/>
                <a:sym typeface="Lato"/>
              </a:rPr>
              <a:t>As the average daily household per capita income  (income) increases, life expectancy increases</a:t>
            </a:r>
            <a:endParaRPr>
              <a:latin typeface="Lato"/>
              <a:ea typeface="Lato"/>
              <a:cs typeface="Lato"/>
              <a:sym typeface="Lato"/>
            </a:endParaRPr>
          </a:p>
        </p:txBody>
      </p:sp>
      <p:sp>
        <p:nvSpPr>
          <p:cNvPr id="391" name="Google Shape;391;p45"/>
          <p:cNvSpPr/>
          <p:nvPr/>
        </p:nvSpPr>
        <p:spPr>
          <a:xfrm rot="-5400000">
            <a:off x="3832050" y="1734525"/>
            <a:ext cx="622500" cy="174300"/>
          </a:xfrm>
          <a:prstGeom prst="rect">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p:cNvSpPr/>
          <p:nvPr/>
        </p:nvSpPr>
        <p:spPr>
          <a:xfrm>
            <a:off x="6372500" y="4878150"/>
            <a:ext cx="720300" cy="174300"/>
          </a:xfrm>
          <a:prstGeom prst="rect">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Model hypothesis</a:t>
            </a:r>
            <a:endParaRPr/>
          </a:p>
          <a:p>
            <a:pPr marL="457200" lvl="0" indent="-377190" algn="l" rtl="0">
              <a:spcBef>
                <a:spcPts val="0"/>
              </a:spcBef>
              <a:spcAft>
                <a:spcPts val="0"/>
              </a:spcAft>
              <a:buSzPct val="127174"/>
              <a:buChar char="➔"/>
            </a:pPr>
            <a:r>
              <a:rPr lang="pt-PT" sz="2044"/>
              <a:t>Multiple Linear regression</a:t>
            </a:r>
            <a:r>
              <a:rPr lang="pt-PT"/>
              <a:t>  </a:t>
            </a:r>
            <a:endParaRPr/>
          </a:p>
        </p:txBody>
      </p:sp>
      <p:sp>
        <p:nvSpPr>
          <p:cNvPr id="398" name="Google Shape;398;p46"/>
          <p:cNvSpPr txBox="1">
            <a:spLocks noGrp="1"/>
          </p:cNvSpPr>
          <p:nvPr>
            <p:ph type="body" idx="1"/>
          </p:nvPr>
        </p:nvSpPr>
        <p:spPr>
          <a:xfrm>
            <a:off x="727650" y="2571750"/>
            <a:ext cx="7688700" cy="1268400"/>
          </a:xfrm>
          <a:prstGeom prst="rect">
            <a:avLst/>
          </a:prstGeom>
          <a:ln w="9525" cap="flat" cmpd="sng">
            <a:solidFill>
              <a:schemeClr val="accent5"/>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pt-PT" b="1">
                <a:solidFill>
                  <a:srgbClr val="980000"/>
                </a:solidFill>
              </a:rPr>
              <a:t>H0:</a:t>
            </a:r>
            <a:r>
              <a:rPr lang="pt-PT">
                <a:solidFill>
                  <a:srgbClr val="212121"/>
                </a:solidFill>
              </a:rPr>
              <a:t> Death rate is </a:t>
            </a:r>
            <a:r>
              <a:rPr lang="pt-PT" u="sng">
                <a:solidFill>
                  <a:srgbClr val="212121"/>
                </a:solidFill>
              </a:rPr>
              <a:t>not</a:t>
            </a:r>
            <a:r>
              <a:rPr lang="pt-PT">
                <a:solidFill>
                  <a:srgbClr val="212121"/>
                </a:solidFill>
              </a:rPr>
              <a:t> affected by the country’s average daily household per capita income, life expectancy, gini coefficient and  freedom index</a:t>
            </a:r>
            <a:endParaRPr/>
          </a:p>
          <a:p>
            <a:pPr marL="0" lvl="0" indent="0" algn="l" rtl="0">
              <a:spcBef>
                <a:spcPts val="1200"/>
              </a:spcBef>
              <a:spcAft>
                <a:spcPts val="1200"/>
              </a:spcAft>
              <a:buNone/>
            </a:pPr>
            <a:r>
              <a:rPr lang="pt-PT" b="1">
                <a:solidFill>
                  <a:srgbClr val="38761D"/>
                </a:solidFill>
              </a:rPr>
              <a:t>H1: </a:t>
            </a:r>
            <a:r>
              <a:rPr lang="pt-PT">
                <a:solidFill>
                  <a:srgbClr val="212121"/>
                </a:solidFill>
              </a:rPr>
              <a:t>Death rate is affected by the country’s average daily household per capita income, life expectancy, gini coefficient and  freedom index</a:t>
            </a:r>
            <a:endParaRPr b="1">
              <a:solidFill>
                <a:srgbClr val="38761D"/>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7"/>
          <p:cNvSpPr txBox="1">
            <a:spLocks noGrp="1"/>
          </p:cNvSpPr>
          <p:nvPr>
            <p:ph type="title"/>
          </p:nvPr>
        </p:nvSpPr>
        <p:spPr>
          <a:xfrm>
            <a:off x="727650" y="604275"/>
            <a:ext cx="7688700" cy="535200"/>
          </a:xfrm>
          <a:prstGeom prst="rect">
            <a:avLst/>
          </a:prstGeom>
        </p:spPr>
        <p:txBody>
          <a:bodyPr spcFirstLastPara="1" wrap="square" lIns="91425" tIns="91425" rIns="91425" bIns="91425" anchor="t" anchorCtr="0">
            <a:normAutofit fontScale="90000"/>
          </a:bodyPr>
          <a:lstStyle/>
          <a:p>
            <a:pPr marL="457200" lvl="0" indent="-377190" algn="l" rtl="0">
              <a:spcBef>
                <a:spcPts val="0"/>
              </a:spcBef>
              <a:spcAft>
                <a:spcPts val="0"/>
              </a:spcAft>
              <a:buSzPct val="100000"/>
              <a:buAutoNum type="arabicPeriod"/>
            </a:pPr>
            <a:r>
              <a:rPr lang="pt-PT"/>
              <a:t>Linearity</a:t>
            </a:r>
            <a:endParaRPr/>
          </a:p>
        </p:txBody>
      </p:sp>
      <p:pic>
        <p:nvPicPr>
          <p:cNvPr id="404" name="Google Shape;404;p47"/>
          <p:cNvPicPr preferRelativeResize="0"/>
          <p:nvPr/>
        </p:nvPicPr>
        <p:blipFill>
          <a:blip r:embed="rId3">
            <a:alphaModFix/>
          </a:blip>
          <a:stretch>
            <a:fillRect/>
          </a:stretch>
        </p:blipFill>
        <p:spPr>
          <a:xfrm>
            <a:off x="193200" y="1306300"/>
            <a:ext cx="2955550" cy="1819825"/>
          </a:xfrm>
          <a:prstGeom prst="rect">
            <a:avLst/>
          </a:prstGeom>
          <a:noFill/>
          <a:ln>
            <a:noFill/>
          </a:ln>
        </p:spPr>
      </p:pic>
      <p:pic>
        <p:nvPicPr>
          <p:cNvPr id="405" name="Google Shape;405;p47"/>
          <p:cNvPicPr preferRelativeResize="0"/>
          <p:nvPr/>
        </p:nvPicPr>
        <p:blipFill>
          <a:blip r:embed="rId4">
            <a:alphaModFix/>
          </a:blip>
          <a:stretch>
            <a:fillRect/>
          </a:stretch>
        </p:blipFill>
        <p:spPr>
          <a:xfrm>
            <a:off x="162987" y="3126125"/>
            <a:ext cx="3015975" cy="1972250"/>
          </a:xfrm>
          <a:prstGeom prst="rect">
            <a:avLst/>
          </a:prstGeom>
          <a:noFill/>
          <a:ln>
            <a:noFill/>
          </a:ln>
        </p:spPr>
      </p:pic>
      <p:pic>
        <p:nvPicPr>
          <p:cNvPr id="406" name="Google Shape;406;p47"/>
          <p:cNvPicPr preferRelativeResize="0"/>
          <p:nvPr/>
        </p:nvPicPr>
        <p:blipFill>
          <a:blip r:embed="rId5">
            <a:alphaModFix/>
          </a:blip>
          <a:stretch>
            <a:fillRect/>
          </a:stretch>
        </p:blipFill>
        <p:spPr>
          <a:xfrm>
            <a:off x="3114825" y="1306300"/>
            <a:ext cx="2914350" cy="1924175"/>
          </a:xfrm>
          <a:prstGeom prst="rect">
            <a:avLst/>
          </a:prstGeom>
          <a:noFill/>
          <a:ln>
            <a:noFill/>
          </a:ln>
        </p:spPr>
      </p:pic>
      <p:pic>
        <p:nvPicPr>
          <p:cNvPr id="407" name="Google Shape;407;p47"/>
          <p:cNvPicPr preferRelativeResize="0"/>
          <p:nvPr/>
        </p:nvPicPr>
        <p:blipFill>
          <a:blip r:embed="rId6">
            <a:alphaModFix/>
          </a:blip>
          <a:stretch>
            <a:fillRect/>
          </a:stretch>
        </p:blipFill>
        <p:spPr>
          <a:xfrm>
            <a:off x="3227750" y="3230475"/>
            <a:ext cx="2756317" cy="1819825"/>
          </a:xfrm>
          <a:prstGeom prst="rect">
            <a:avLst/>
          </a:prstGeom>
          <a:noFill/>
          <a:ln>
            <a:noFill/>
          </a:ln>
        </p:spPr>
      </p:pic>
      <p:pic>
        <p:nvPicPr>
          <p:cNvPr id="408" name="Google Shape;408;p47"/>
          <p:cNvPicPr preferRelativeResize="0"/>
          <p:nvPr/>
        </p:nvPicPr>
        <p:blipFill>
          <a:blip r:embed="rId7">
            <a:alphaModFix/>
          </a:blip>
          <a:stretch>
            <a:fillRect/>
          </a:stretch>
        </p:blipFill>
        <p:spPr>
          <a:xfrm>
            <a:off x="193200" y="1237697"/>
            <a:ext cx="2955551" cy="1724071"/>
          </a:xfrm>
          <a:prstGeom prst="rect">
            <a:avLst/>
          </a:prstGeom>
          <a:noFill/>
          <a:ln>
            <a:noFill/>
          </a:ln>
        </p:spPr>
      </p:pic>
      <p:pic>
        <p:nvPicPr>
          <p:cNvPr id="409" name="Google Shape;409;p47"/>
          <p:cNvPicPr preferRelativeResize="0"/>
          <p:nvPr/>
        </p:nvPicPr>
        <p:blipFill>
          <a:blip r:embed="rId8">
            <a:alphaModFix/>
          </a:blip>
          <a:stretch>
            <a:fillRect/>
          </a:stretch>
        </p:blipFill>
        <p:spPr>
          <a:xfrm>
            <a:off x="380275" y="3157975"/>
            <a:ext cx="2847475" cy="1724075"/>
          </a:xfrm>
          <a:prstGeom prst="rect">
            <a:avLst/>
          </a:prstGeom>
          <a:noFill/>
          <a:ln>
            <a:noFill/>
          </a:ln>
        </p:spPr>
      </p:pic>
      <p:pic>
        <p:nvPicPr>
          <p:cNvPr id="410" name="Google Shape;410;p47"/>
          <p:cNvPicPr preferRelativeResize="0"/>
          <p:nvPr/>
        </p:nvPicPr>
        <p:blipFill>
          <a:blip r:embed="rId9">
            <a:alphaModFix/>
          </a:blip>
          <a:stretch>
            <a:fillRect/>
          </a:stretch>
        </p:blipFill>
        <p:spPr>
          <a:xfrm>
            <a:off x="3317250" y="1263600"/>
            <a:ext cx="2756325" cy="1761675"/>
          </a:xfrm>
          <a:prstGeom prst="rect">
            <a:avLst/>
          </a:prstGeom>
          <a:noFill/>
          <a:ln>
            <a:noFill/>
          </a:ln>
        </p:spPr>
      </p:pic>
      <p:pic>
        <p:nvPicPr>
          <p:cNvPr id="411" name="Google Shape;411;p47"/>
          <p:cNvPicPr preferRelativeResize="0"/>
          <p:nvPr/>
        </p:nvPicPr>
        <p:blipFill>
          <a:blip r:embed="rId10">
            <a:alphaModFix/>
          </a:blip>
          <a:stretch>
            <a:fillRect/>
          </a:stretch>
        </p:blipFill>
        <p:spPr>
          <a:xfrm>
            <a:off x="3409900" y="3198325"/>
            <a:ext cx="2571100" cy="1666475"/>
          </a:xfrm>
          <a:prstGeom prst="rect">
            <a:avLst/>
          </a:prstGeom>
          <a:noFill/>
          <a:ln>
            <a:noFill/>
          </a:ln>
        </p:spPr>
      </p:pic>
      <p:pic>
        <p:nvPicPr>
          <p:cNvPr id="412" name="Google Shape;412;p47"/>
          <p:cNvPicPr preferRelativeResize="0"/>
          <p:nvPr/>
        </p:nvPicPr>
        <p:blipFill>
          <a:blip r:embed="rId11">
            <a:alphaModFix/>
          </a:blip>
          <a:stretch>
            <a:fillRect/>
          </a:stretch>
        </p:blipFill>
        <p:spPr>
          <a:xfrm>
            <a:off x="6211950" y="2077450"/>
            <a:ext cx="2752725" cy="1514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48"/>
          <p:cNvPicPr preferRelativeResize="0"/>
          <p:nvPr/>
        </p:nvPicPr>
        <p:blipFill>
          <a:blip r:embed="rId3">
            <a:alphaModFix/>
          </a:blip>
          <a:stretch>
            <a:fillRect/>
          </a:stretch>
        </p:blipFill>
        <p:spPr>
          <a:xfrm>
            <a:off x="2721775" y="1952975"/>
            <a:ext cx="3852026" cy="3111025"/>
          </a:xfrm>
          <a:prstGeom prst="rect">
            <a:avLst/>
          </a:prstGeom>
          <a:noFill/>
          <a:ln>
            <a:noFill/>
          </a:ln>
        </p:spPr>
      </p:pic>
      <p:sp>
        <p:nvSpPr>
          <p:cNvPr id="418" name="Google Shape;418;p48"/>
          <p:cNvSpPr txBox="1">
            <a:spLocks noGrp="1"/>
          </p:cNvSpPr>
          <p:nvPr>
            <p:ph type="title"/>
          </p:nvPr>
        </p:nvSpPr>
        <p:spPr>
          <a:xfrm>
            <a:off x="727650" y="1277825"/>
            <a:ext cx="7688700" cy="535200"/>
          </a:xfrm>
          <a:prstGeom prst="rect">
            <a:avLst/>
          </a:prstGeom>
          <a:ln w="38100" cap="flat" cmpd="sng">
            <a:solidFill>
              <a:srgbClr val="FFD966"/>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t-PT" sz="1200" b="0">
                <a:solidFill>
                  <a:srgbClr val="444444"/>
                </a:solidFill>
                <a:highlight>
                  <a:srgbClr val="FFFFFF"/>
                </a:highlight>
                <a:latin typeface="Courier New"/>
                <a:ea typeface="Courier New"/>
                <a:cs typeface="Courier New"/>
                <a:sym typeface="Courier New"/>
              </a:rPr>
              <a:t>model_expr = 'Death rate ~ income + freedom + gini + life_expectancy'</a:t>
            </a:r>
            <a:endParaRPr sz="1200" b="0">
              <a:solidFill>
                <a:srgbClr val="444444"/>
              </a:solidFill>
              <a:highlight>
                <a:srgbClr val="FFFFFF"/>
              </a:highlight>
              <a:latin typeface="Courier New"/>
              <a:ea typeface="Courier New"/>
              <a:cs typeface="Courier New"/>
              <a:sym typeface="Courier New"/>
            </a:endParaRPr>
          </a:p>
          <a:p>
            <a:pPr marL="0" lvl="0" indent="0" algn="ctr" rtl="0">
              <a:spcBef>
                <a:spcPts val="0"/>
              </a:spcBef>
              <a:spcAft>
                <a:spcPts val="0"/>
              </a:spcAft>
              <a:buNone/>
            </a:pPr>
            <a:endParaRPr/>
          </a:p>
        </p:txBody>
      </p:sp>
      <p:pic>
        <p:nvPicPr>
          <p:cNvPr id="419" name="Google Shape;419;p48"/>
          <p:cNvPicPr preferRelativeResize="0"/>
          <p:nvPr/>
        </p:nvPicPr>
        <p:blipFill>
          <a:blip r:embed="rId4">
            <a:alphaModFix/>
          </a:blip>
          <a:stretch>
            <a:fillRect/>
          </a:stretch>
        </p:blipFill>
        <p:spPr>
          <a:xfrm>
            <a:off x="70775" y="2132925"/>
            <a:ext cx="2452375" cy="1877800"/>
          </a:xfrm>
          <a:prstGeom prst="rect">
            <a:avLst/>
          </a:prstGeom>
          <a:noFill/>
          <a:ln>
            <a:noFill/>
          </a:ln>
        </p:spPr>
      </p:pic>
      <p:sp>
        <p:nvSpPr>
          <p:cNvPr id="420" name="Google Shape;420;p48"/>
          <p:cNvSpPr txBox="1"/>
          <p:nvPr/>
        </p:nvSpPr>
        <p:spPr>
          <a:xfrm>
            <a:off x="6772450" y="2255375"/>
            <a:ext cx="2259300" cy="2228700"/>
          </a:xfrm>
          <a:prstGeom prst="rect">
            <a:avLst/>
          </a:prstGeom>
          <a:noFill/>
          <a:ln>
            <a:noFill/>
          </a:ln>
        </p:spPr>
        <p:txBody>
          <a:bodyPr spcFirstLastPara="1" wrap="square" lIns="91425" tIns="91425" rIns="91425" bIns="91425" anchor="t" anchorCtr="0">
            <a:spAutoFit/>
          </a:bodyPr>
          <a:lstStyle/>
          <a:p>
            <a:pPr marL="457200" lvl="0" indent="-298450" algn="l" rtl="0">
              <a:lnSpc>
                <a:spcPct val="120000"/>
              </a:lnSpc>
              <a:spcBef>
                <a:spcPts val="0"/>
              </a:spcBef>
              <a:spcAft>
                <a:spcPts val="0"/>
              </a:spcAft>
              <a:buSzPts val="1100"/>
              <a:buChar char="●"/>
            </a:pPr>
            <a:r>
              <a:rPr lang="pt-PT" sz="1100"/>
              <a:t>Only 14.2% of the variance of the target (death rate) can be explained with this simple model</a:t>
            </a:r>
            <a:endParaRPr sz="1100"/>
          </a:p>
          <a:p>
            <a:pPr marL="457200" lvl="0" indent="-298450" algn="l" rtl="0">
              <a:lnSpc>
                <a:spcPct val="120000"/>
              </a:lnSpc>
              <a:spcBef>
                <a:spcPts val="0"/>
              </a:spcBef>
              <a:spcAft>
                <a:spcPts val="0"/>
              </a:spcAft>
              <a:buSzPts val="1100"/>
              <a:buChar char="●"/>
            </a:pPr>
            <a:r>
              <a:rPr lang="pt-PT" sz="1100"/>
              <a:t>Household income, Gini coefficient and Freedom index are statistically significant to death rate </a:t>
            </a:r>
            <a:endParaRPr sz="1100"/>
          </a:p>
          <a:p>
            <a:pPr marL="0" lvl="0" indent="0" algn="l" rtl="0">
              <a:spcBef>
                <a:spcPts val="0"/>
              </a:spcBef>
              <a:spcAft>
                <a:spcPts val="0"/>
              </a:spcAft>
              <a:buNone/>
            </a:pPr>
            <a:endParaRPr>
              <a:latin typeface="Lato"/>
              <a:ea typeface="Lato"/>
              <a:cs typeface="Lato"/>
              <a:sym typeface="Lato"/>
            </a:endParaRPr>
          </a:p>
        </p:txBody>
      </p:sp>
      <p:sp>
        <p:nvSpPr>
          <p:cNvPr id="421" name="Google Shape;421;p48"/>
          <p:cNvSpPr/>
          <p:nvPr/>
        </p:nvSpPr>
        <p:spPr>
          <a:xfrm>
            <a:off x="5970125" y="2571750"/>
            <a:ext cx="438900" cy="102000"/>
          </a:xfrm>
          <a:prstGeom prst="rect">
            <a:avLst/>
          </a:prstGeom>
          <a:no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8"/>
          <p:cNvSpPr/>
          <p:nvPr/>
        </p:nvSpPr>
        <p:spPr>
          <a:xfrm>
            <a:off x="5092475" y="3582075"/>
            <a:ext cx="489900" cy="795900"/>
          </a:xfrm>
          <a:prstGeom prst="rect">
            <a:avLst/>
          </a:prstGeom>
          <a:noFill/>
          <a:ln w="1905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2.Homoscedasticity</a:t>
            </a:r>
            <a:endParaRPr/>
          </a:p>
        </p:txBody>
      </p:sp>
      <p:sp>
        <p:nvSpPr>
          <p:cNvPr id="428" name="Google Shape;428;p49"/>
          <p:cNvSpPr txBox="1"/>
          <p:nvPr/>
        </p:nvSpPr>
        <p:spPr>
          <a:xfrm>
            <a:off x="1335650" y="2632125"/>
            <a:ext cx="1724700" cy="646500"/>
          </a:xfrm>
          <a:prstGeom prst="rect">
            <a:avLst/>
          </a:prstGeom>
          <a:noFill/>
          <a:ln w="38100" cap="flat" cmpd="sng">
            <a:solidFill>
              <a:srgbClr val="3D85C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sz="1500">
                <a:latin typeface="Lato"/>
                <a:ea typeface="Lato"/>
                <a:cs typeface="Lato"/>
                <a:sym typeface="Lato"/>
              </a:rPr>
              <a:t>There is </a:t>
            </a:r>
            <a:r>
              <a:rPr lang="pt-PT" sz="1500">
                <a:solidFill>
                  <a:schemeClr val="dk2"/>
                </a:solidFill>
                <a:latin typeface="Lato"/>
                <a:ea typeface="Lato"/>
                <a:cs typeface="Lato"/>
                <a:sym typeface="Lato"/>
              </a:rPr>
              <a:t>homoscedasticity</a:t>
            </a:r>
            <a:endParaRPr sz="1500">
              <a:latin typeface="Lato"/>
              <a:ea typeface="Lato"/>
              <a:cs typeface="Lato"/>
              <a:sym typeface="Lato"/>
            </a:endParaRPr>
          </a:p>
        </p:txBody>
      </p:sp>
      <p:pic>
        <p:nvPicPr>
          <p:cNvPr id="429" name="Google Shape;429;p49"/>
          <p:cNvPicPr preferRelativeResize="0"/>
          <p:nvPr/>
        </p:nvPicPr>
        <p:blipFill>
          <a:blip r:embed="rId3">
            <a:alphaModFix/>
          </a:blip>
          <a:stretch>
            <a:fillRect/>
          </a:stretch>
        </p:blipFill>
        <p:spPr>
          <a:xfrm>
            <a:off x="3973375" y="1070725"/>
            <a:ext cx="4480676" cy="38767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Main conclusions &amp; Discussion</a:t>
            </a:r>
            <a:endParaRPr/>
          </a:p>
        </p:txBody>
      </p:sp>
      <p:sp>
        <p:nvSpPr>
          <p:cNvPr id="435" name="Google Shape;435;p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308" algn="l" rtl="0">
              <a:lnSpc>
                <a:spcPct val="105000"/>
              </a:lnSpc>
              <a:spcBef>
                <a:spcPts val="0"/>
              </a:spcBef>
              <a:spcAft>
                <a:spcPts val="0"/>
              </a:spcAft>
              <a:buSzPts val="1303"/>
              <a:buChar char="●"/>
            </a:pPr>
            <a:r>
              <a:rPr lang="pt-PT" sz="1302"/>
              <a:t>Our model does not explain to an adequate extent (3.3%) the encountered variance in death rates. A possible explanation for this fact may be the high variation that exists among countries worldwide. </a:t>
            </a:r>
            <a:r>
              <a:rPr lang="pt-PT" sz="1302">
                <a:highlight>
                  <a:srgbClr val="FFE599"/>
                </a:highlight>
              </a:rPr>
              <a:t>We need additional variables</a:t>
            </a:r>
            <a:r>
              <a:rPr lang="pt-PT" sz="1302"/>
              <a:t> (eg war/peace,epidemics…) which could better explain the variation.</a:t>
            </a:r>
            <a:endParaRPr sz="1302"/>
          </a:p>
          <a:p>
            <a:pPr marL="457200" lvl="0" indent="-311308" algn="l" rtl="0">
              <a:lnSpc>
                <a:spcPct val="105000"/>
              </a:lnSpc>
              <a:spcBef>
                <a:spcPts val="0"/>
              </a:spcBef>
              <a:spcAft>
                <a:spcPts val="0"/>
              </a:spcAft>
              <a:buSzPts val="1303"/>
              <a:buChar char="●"/>
            </a:pPr>
            <a:r>
              <a:rPr lang="pt-PT" sz="1302"/>
              <a:t>Freedom is statistically significant; Higher freedom indexes (meaning less freedom) = smaller death rates.  Expeculation : Does government repression increase death rate (eg actual Iranian situation; North Korea)? </a:t>
            </a:r>
            <a:endParaRPr sz="1302"/>
          </a:p>
          <a:p>
            <a:pPr marL="457200" lvl="0" indent="-311308" algn="l" rtl="0">
              <a:lnSpc>
                <a:spcPct val="105000"/>
              </a:lnSpc>
              <a:spcBef>
                <a:spcPts val="0"/>
              </a:spcBef>
              <a:spcAft>
                <a:spcPts val="0"/>
              </a:spcAft>
              <a:buSzPts val="1303"/>
              <a:buChar char="●"/>
            </a:pPr>
            <a:r>
              <a:rPr lang="pt-PT" sz="1302"/>
              <a:t>Gini is statistically significant and higher gini coefficient = smaller death rates. </a:t>
            </a:r>
            <a:endParaRPr sz="1302"/>
          </a:p>
          <a:p>
            <a:pPr marL="457200" lvl="0" indent="-311308" algn="l" rtl="0">
              <a:lnSpc>
                <a:spcPct val="105000"/>
              </a:lnSpc>
              <a:spcBef>
                <a:spcPts val="0"/>
              </a:spcBef>
              <a:spcAft>
                <a:spcPts val="0"/>
              </a:spcAft>
              <a:buSzPts val="1303"/>
              <a:buChar char="●"/>
            </a:pPr>
            <a:endParaRPr sz="1302"/>
          </a:p>
          <a:p>
            <a:pPr marL="457200" lvl="0" indent="-311308" algn="l" rtl="0">
              <a:lnSpc>
                <a:spcPct val="105000"/>
              </a:lnSpc>
              <a:spcBef>
                <a:spcPts val="0"/>
              </a:spcBef>
              <a:spcAft>
                <a:spcPts val="0"/>
              </a:spcAft>
              <a:buSzPts val="1303"/>
              <a:buChar char="●"/>
            </a:pPr>
            <a:r>
              <a:rPr lang="pt-PT" sz="1302"/>
              <a:t>Our data potentially portrays incongruences that might result from underreporting, specially in countries with harsher realities (scatterplots)</a:t>
            </a:r>
            <a:endParaRPr sz="1302"/>
          </a:p>
          <a:p>
            <a:pPr marL="0" lvl="0" indent="0" algn="l" rtl="0">
              <a:lnSpc>
                <a:spcPct val="105000"/>
              </a:lnSpc>
              <a:spcBef>
                <a:spcPts val="1200"/>
              </a:spcBef>
              <a:spcAft>
                <a:spcPts val="1200"/>
              </a:spcAft>
              <a:buSzPts val="1018"/>
              <a:buNone/>
            </a:pPr>
            <a:endParaRPr sz="1302"/>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1719375" y="8594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Data Cleaning &amp; Preparation - pt.2</a:t>
            </a:r>
            <a:endParaRPr/>
          </a:p>
        </p:txBody>
      </p:sp>
      <p:sp>
        <p:nvSpPr>
          <p:cNvPr id="114" name="Google Shape;114;p16"/>
          <p:cNvSpPr txBox="1">
            <a:spLocks noGrp="1"/>
          </p:cNvSpPr>
          <p:nvPr>
            <p:ph type="body" idx="1"/>
          </p:nvPr>
        </p:nvSpPr>
        <p:spPr>
          <a:xfrm>
            <a:off x="729450" y="1394600"/>
            <a:ext cx="8271600" cy="3595800"/>
          </a:xfrm>
          <a:prstGeom prst="rect">
            <a:avLst/>
          </a:prstGeom>
        </p:spPr>
        <p:txBody>
          <a:bodyPr spcFirstLastPara="1" wrap="square" lIns="91425" tIns="91425" rIns="91425" bIns="91425" anchor="t" anchorCtr="0">
            <a:normAutofit fontScale="47500" lnSpcReduction="20000"/>
          </a:bodyPr>
          <a:lstStyle/>
          <a:p>
            <a:pPr marL="457200" lvl="0" indent="-299561" algn="l" rtl="0">
              <a:spcBef>
                <a:spcPts val="0"/>
              </a:spcBef>
              <a:spcAft>
                <a:spcPts val="0"/>
              </a:spcAft>
              <a:buSzPct val="100000"/>
              <a:buChar char="●"/>
            </a:pPr>
            <a:r>
              <a:rPr lang="pt-PT" sz="2352"/>
              <a:t>Merge all datasets of interest </a:t>
            </a:r>
            <a:endParaRPr sz="2352"/>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914400" lvl="0" indent="0" algn="l" rtl="0">
              <a:spcBef>
                <a:spcPts val="1200"/>
              </a:spcBef>
              <a:spcAft>
                <a:spcPts val="0"/>
              </a:spcAft>
              <a:buNone/>
            </a:pPr>
            <a:endParaRPr/>
          </a:p>
          <a:p>
            <a:pPr marL="9144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914400" lvl="0" indent="0" algn="l" rtl="0">
              <a:spcBef>
                <a:spcPts val="1200"/>
              </a:spcBef>
              <a:spcAft>
                <a:spcPts val="0"/>
              </a:spcAft>
              <a:buNone/>
            </a:pPr>
            <a:endParaRPr/>
          </a:p>
          <a:p>
            <a:pPr marL="457200" lvl="0" indent="-299561" algn="l" rtl="0">
              <a:spcBef>
                <a:spcPts val="1200"/>
              </a:spcBef>
              <a:spcAft>
                <a:spcPts val="0"/>
              </a:spcAft>
              <a:buSzPct val="100000"/>
              <a:buChar char="●"/>
            </a:pPr>
            <a:r>
              <a:rPr lang="pt-PT" sz="2352"/>
              <a:t>Check for the presence of duplicates </a:t>
            </a:r>
            <a:endParaRPr sz="2352"/>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914400" lvl="0" indent="0" algn="l" rtl="0">
              <a:spcBef>
                <a:spcPts val="1200"/>
              </a:spcBef>
              <a:spcAft>
                <a:spcPts val="1200"/>
              </a:spcAft>
              <a:buNone/>
            </a:pPr>
            <a:endParaRPr/>
          </a:p>
        </p:txBody>
      </p:sp>
      <p:pic>
        <p:nvPicPr>
          <p:cNvPr id="115" name="Google Shape;115;p16"/>
          <p:cNvPicPr preferRelativeResize="0"/>
          <p:nvPr/>
        </p:nvPicPr>
        <p:blipFill>
          <a:blip r:embed="rId3">
            <a:alphaModFix/>
          </a:blip>
          <a:stretch>
            <a:fillRect/>
          </a:stretch>
        </p:blipFill>
        <p:spPr>
          <a:xfrm>
            <a:off x="1060725" y="3714075"/>
            <a:ext cx="2778108" cy="1013850"/>
          </a:xfrm>
          <a:prstGeom prst="rect">
            <a:avLst/>
          </a:prstGeom>
          <a:noFill/>
          <a:ln>
            <a:noFill/>
          </a:ln>
        </p:spPr>
      </p:pic>
      <p:pic>
        <p:nvPicPr>
          <p:cNvPr id="116" name="Google Shape;116;p16"/>
          <p:cNvPicPr preferRelativeResize="0"/>
          <p:nvPr/>
        </p:nvPicPr>
        <p:blipFill>
          <a:blip r:embed="rId4">
            <a:alphaModFix/>
          </a:blip>
          <a:stretch>
            <a:fillRect/>
          </a:stretch>
        </p:blipFill>
        <p:spPr>
          <a:xfrm>
            <a:off x="1060725" y="1683145"/>
            <a:ext cx="3855574" cy="1777200"/>
          </a:xfrm>
          <a:prstGeom prst="rect">
            <a:avLst/>
          </a:prstGeom>
          <a:noFill/>
          <a:ln>
            <a:noFill/>
          </a:ln>
        </p:spPr>
      </p:pic>
      <p:sp>
        <p:nvSpPr>
          <p:cNvPr id="117" name="Google Shape;117;p16"/>
          <p:cNvSpPr txBox="1"/>
          <p:nvPr/>
        </p:nvSpPr>
        <p:spPr>
          <a:xfrm>
            <a:off x="5663975" y="1648350"/>
            <a:ext cx="3173700" cy="923400"/>
          </a:xfrm>
          <a:prstGeom prst="rect">
            <a:avLst/>
          </a:prstGeom>
          <a:noFill/>
          <a:ln w="28575" cap="flat" cmpd="sng">
            <a:solidFill>
              <a:srgbClr val="9FC5E8"/>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pt-PT" sz="1200">
                <a:latin typeface="Lato"/>
                <a:ea typeface="Lato"/>
                <a:cs typeface="Lato"/>
                <a:sym typeface="Lato"/>
              </a:rPr>
              <a:t>Before merging all datasets Taiwan and Eritrea were removed. Taiwan was not present in the total population dataset and Eritrea had no data </a:t>
            </a:r>
            <a:endParaRPr sz="1200">
              <a:latin typeface="Lato"/>
              <a:ea typeface="Lato"/>
              <a:cs typeface="Lato"/>
              <a:sym typeface="Lato"/>
            </a:endParaRPr>
          </a:p>
        </p:txBody>
      </p:sp>
      <p:sp>
        <p:nvSpPr>
          <p:cNvPr id="118" name="Google Shape;118;p16"/>
          <p:cNvSpPr/>
          <p:nvPr/>
        </p:nvSpPr>
        <p:spPr>
          <a:xfrm>
            <a:off x="5112875" y="2673825"/>
            <a:ext cx="1887900" cy="591900"/>
          </a:xfrm>
          <a:prstGeom prst="bentUpArrow">
            <a:avLst>
              <a:gd name="adj1" fmla="val 25000"/>
              <a:gd name="adj2" fmla="val 25000"/>
              <a:gd name="adj3" fmla="val 25000"/>
            </a:avLst>
          </a:prstGeom>
          <a:solidFill>
            <a:schemeClr val="lt2"/>
          </a:solidFill>
          <a:ln w="3810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627375" y="553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Data Cleaning &amp; Preparation - pt.3</a:t>
            </a:r>
            <a:endParaRPr/>
          </a:p>
        </p:txBody>
      </p:sp>
      <p:sp>
        <p:nvSpPr>
          <p:cNvPr id="124" name="Google Shape;124;p17"/>
          <p:cNvSpPr txBox="1">
            <a:spLocks noGrp="1"/>
          </p:cNvSpPr>
          <p:nvPr>
            <p:ph type="body" idx="1"/>
          </p:nvPr>
        </p:nvSpPr>
        <p:spPr>
          <a:xfrm>
            <a:off x="627375" y="1313475"/>
            <a:ext cx="7688700" cy="462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pt-PT"/>
              <a:t>Remove NA’s and substitute them by the average value of the risk factor, grouped by country</a:t>
            </a:r>
            <a:endParaRPr/>
          </a:p>
        </p:txBody>
      </p:sp>
      <p:pic>
        <p:nvPicPr>
          <p:cNvPr id="125" name="Google Shape;125;p17"/>
          <p:cNvPicPr preferRelativeResize="0"/>
          <p:nvPr/>
        </p:nvPicPr>
        <p:blipFill>
          <a:blip r:embed="rId3">
            <a:alphaModFix/>
          </a:blip>
          <a:stretch>
            <a:fillRect/>
          </a:stretch>
        </p:blipFill>
        <p:spPr>
          <a:xfrm>
            <a:off x="86500" y="1659550"/>
            <a:ext cx="2337700" cy="3408950"/>
          </a:xfrm>
          <a:prstGeom prst="rect">
            <a:avLst/>
          </a:prstGeom>
          <a:noFill/>
          <a:ln>
            <a:noFill/>
          </a:ln>
        </p:spPr>
      </p:pic>
      <p:sp>
        <p:nvSpPr>
          <p:cNvPr id="126" name="Google Shape;126;p17"/>
          <p:cNvSpPr/>
          <p:nvPr/>
        </p:nvSpPr>
        <p:spPr>
          <a:xfrm>
            <a:off x="2041075" y="3500450"/>
            <a:ext cx="306300" cy="122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2041075" y="4765250"/>
            <a:ext cx="306300" cy="122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17"/>
          <p:cNvPicPr preferRelativeResize="0"/>
          <p:nvPr/>
        </p:nvPicPr>
        <p:blipFill>
          <a:blip r:embed="rId4">
            <a:alphaModFix/>
          </a:blip>
          <a:stretch>
            <a:fillRect/>
          </a:stretch>
        </p:blipFill>
        <p:spPr>
          <a:xfrm>
            <a:off x="2489196" y="4405350"/>
            <a:ext cx="6654804" cy="663150"/>
          </a:xfrm>
          <a:prstGeom prst="rect">
            <a:avLst/>
          </a:prstGeom>
          <a:noFill/>
          <a:ln>
            <a:noFill/>
          </a:ln>
        </p:spPr>
      </p:pic>
      <p:sp>
        <p:nvSpPr>
          <p:cNvPr id="129" name="Google Shape;129;p17"/>
          <p:cNvSpPr txBox="1"/>
          <p:nvPr/>
        </p:nvSpPr>
        <p:spPr>
          <a:xfrm>
            <a:off x="2632550" y="3156525"/>
            <a:ext cx="6368100" cy="615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pt-PT">
                <a:latin typeface="Lato"/>
                <a:ea typeface="Lato"/>
                <a:cs typeface="Lato"/>
                <a:sym typeface="Lato"/>
              </a:rPr>
              <a:t>South Sudan only became independent in 2011, therefore no data was available in 2010. We decided to attribute 2011’s freedom index value to 2010 </a:t>
            </a:r>
            <a:endParaRPr>
              <a:latin typeface="Lato"/>
              <a:ea typeface="Lato"/>
              <a:cs typeface="Lato"/>
              <a:sym typeface="Lato"/>
            </a:endParaRPr>
          </a:p>
        </p:txBody>
      </p:sp>
      <p:pic>
        <p:nvPicPr>
          <p:cNvPr id="130" name="Google Shape;130;p17"/>
          <p:cNvPicPr preferRelativeResize="0"/>
          <p:nvPr/>
        </p:nvPicPr>
        <p:blipFill>
          <a:blip r:embed="rId5">
            <a:alphaModFix/>
          </a:blip>
          <a:stretch>
            <a:fillRect/>
          </a:stretch>
        </p:blipFill>
        <p:spPr>
          <a:xfrm>
            <a:off x="2712550" y="2235000"/>
            <a:ext cx="6051484" cy="462300"/>
          </a:xfrm>
          <a:prstGeom prst="rect">
            <a:avLst/>
          </a:prstGeom>
          <a:noFill/>
          <a:ln>
            <a:noFill/>
          </a:ln>
        </p:spPr>
      </p:pic>
      <p:sp>
        <p:nvSpPr>
          <p:cNvPr id="131" name="Google Shape;131;p17"/>
          <p:cNvSpPr/>
          <p:nvPr/>
        </p:nvSpPr>
        <p:spPr>
          <a:xfrm>
            <a:off x="5174125" y="1659550"/>
            <a:ext cx="306300" cy="462300"/>
          </a:xfrm>
          <a:prstGeom prst="up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5174125" y="3889688"/>
            <a:ext cx="306300" cy="398100"/>
          </a:xfrm>
          <a:prstGeom prst="downArrow">
            <a:avLst>
              <a:gd name="adj1" fmla="val 50000"/>
              <a:gd name="adj2"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727650" y="645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Data Cleaning &amp; Preparation - pt.4 </a:t>
            </a:r>
            <a:endParaRPr/>
          </a:p>
        </p:txBody>
      </p:sp>
      <p:sp>
        <p:nvSpPr>
          <p:cNvPr id="138" name="Google Shape;138;p18"/>
          <p:cNvSpPr txBox="1">
            <a:spLocks noGrp="1"/>
          </p:cNvSpPr>
          <p:nvPr>
            <p:ph type="body" idx="1"/>
          </p:nvPr>
        </p:nvSpPr>
        <p:spPr>
          <a:xfrm>
            <a:off x="617175" y="1252250"/>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pt-PT"/>
              <a:t>Check for negative values and in Malta substitute all values for 0 (all negative values)  &amp; in Macedonia replace with the average (only 3 years)</a:t>
            </a:r>
            <a:endParaRPr/>
          </a:p>
          <a:p>
            <a:pPr marL="0" lvl="0" indent="0" algn="l" rtl="0">
              <a:spcBef>
                <a:spcPts val="1200"/>
              </a:spcBef>
              <a:spcAft>
                <a:spcPts val="1200"/>
              </a:spcAft>
              <a:buNone/>
            </a:pPr>
            <a:endParaRPr/>
          </a:p>
        </p:txBody>
      </p:sp>
      <p:pic>
        <p:nvPicPr>
          <p:cNvPr id="139" name="Google Shape;139;p18"/>
          <p:cNvPicPr preferRelativeResize="0"/>
          <p:nvPr/>
        </p:nvPicPr>
        <p:blipFill>
          <a:blip r:embed="rId3">
            <a:alphaModFix/>
          </a:blip>
          <a:stretch>
            <a:fillRect/>
          </a:stretch>
        </p:blipFill>
        <p:spPr>
          <a:xfrm>
            <a:off x="81650" y="2020675"/>
            <a:ext cx="3527725" cy="2877875"/>
          </a:xfrm>
          <a:prstGeom prst="rect">
            <a:avLst/>
          </a:prstGeom>
          <a:noFill/>
          <a:ln>
            <a:noFill/>
          </a:ln>
        </p:spPr>
      </p:pic>
      <p:sp>
        <p:nvSpPr>
          <p:cNvPr id="140" name="Google Shape;140;p18"/>
          <p:cNvSpPr/>
          <p:nvPr/>
        </p:nvSpPr>
        <p:spPr>
          <a:xfrm>
            <a:off x="3184075" y="4225025"/>
            <a:ext cx="510300" cy="204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4">
            <a:alphaModFix/>
          </a:blip>
          <a:stretch>
            <a:fillRect/>
          </a:stretch>
        </p:blipFill>
        <p:spPr>
          <a:xfrm>
            <a:off x="4133200" y="2469700"/>
            <a:ext cx="4889049" cy="448350"/>
          </a:xfrm>
          <a:prstGeom prst="rect">
            <a:avLst/>
          </a:prstGeom>
          <a:noFill/>
          <a:ln>
            <a:noFill/>
          </a:ln>
        </p:spPr>
      </p:pic>
      <p:pic>
        <p:nvPicPr>
          <p:cNvPr id="142" name="Google Shape;142;p18"/>
          <p:cNvPicPr preferRelativeResize="0"/>
          <p:nvPr/>
        </p:nvPicPr>
        <p:blipFill>
          <a:blip r:embed="rId5">
            <a:alphaModFix/>
          </a:blip>
          <a:stretch>
            <a:fillRect/>
          </a:stretch>
        </p:blipFill>
        <p:spPr>
          <a:xfrm>
            <a:off x="1741754" y="3585301"/>
            <a:ext cx="7280496" cy="204000"/>
          </a:xfrm>
          <a:prstGeom prst="rect">
            <a:avLst/>
          </a:prstGeom>
          <a:noFill/>
          <a:ln>
            <a:noFill/>
          </a:ln>
        </p:spPr>
      </p:pic>
      <p:pic>
        <p:nvPicPr>
          <p:cNvPr id="143" name="Google Shape;143;p18"/>
          <p:cNvPicPr preferRelativeResize="0"/>
          <p:nvPr/>
        </p:nvPicPr>
        <p:blipFill>
          <a:blip r:embed="rId6">
            <a:alphaModFix/>
          </a:blip>
          <a:stretch>
            <a:fillRect/>
          </a:stretch>
        </p:blipFill>
        <p:spPr>
          <a:xfrm>
            <a:off x="3784375" y="4597275"/>
            <a:ext cx="5359636" cy="204000"/>
          </a:xfrm>
          <a:prstGeom prst="rect">
            <a:avLst/>
          </a:prstGeom>
          <a:noFill/>
          <a:ln>
            <a:noFill/>
          </a:ln>
        </p:spPr>
      </p:pic>
      <p:sp>
        <p:nvSpPr>
          <p:cNvPr id="144" name="Google Shape;144;p18"/>
          <p:cNvSpPr/>
          <p:nvPr/>
        </p:nvSpPr>
        <p:spPr>
          <a:xfrm>
            <a:off x="6143650" y="2984075"/>
            <a:ext cx="244800" cy="535200"/>
          </a:xfrm>
          <a:prstGeom prst="down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6143650" y="3925688"/>
            <a:ext cx="244800" cy="535200"/>
          </a:xfrm>
          <a:prstGeom prst="down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Dataset description</a:t>
            </a:r>
            <a:endParaRPr/>
          </a:p>
        </p:txBody>
      </p:sp>
      <p:sp>
        <p:nvSpPr>
          <p:cNvPr id="151" name="Google Shape;151;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295275" algn="l" rtl="0">
              <a:spcBef>
                <a:spcPts val="0"/>
              </a:spcBef>
              <a:spcAft>
                <a:spcPts val="0"/>
              </a:spcAft>
              <a:buClr>
                <a:srgbClr val="212121"/>
              </a:buClr>
              <a:buSzPts val="1050"/>
              <a:buFont typeface="Courier New"/>
              <a:buChar char="●"/>
            </a:pPr>
            <a:r>
              <a:rPr lang="pt-PT" sz="1050">
                <a:solidFill>
                  <a:srgbClr val="212121"/>
                </a:solidFill>
                <a:highlight>
                  <a:srgbClr val="FFFFFF"/>
                </a:highlight>
                <a:latin typeface="Courier New"/>
                <a:ea typeface="Courier New"/>
                <a:cs typeface="Courier New"/>
                <a:sym typeface="Courier New"/>
              </a:rPr>
              <a:t>1400 observations</a:t>
            </a:r>
            <a:endParaRPr sz="1050">
              <a:solidFill>
                <a:srgbClr val="212121"/>
              </a:solidFill>
              <a:highlight>
                <a:srgbClr val="FFFFFF"/>
              </a:highlight>
              <a:latin typeface="Courier New"/>
              <a:ea typeface="Courier New"/>
              <a:cs typeface="Courier New"/>
              <a:sym typeface="Courier New"/>
            </a:endParaRPr>
          </a:p>
          <a:p>
            <a:pPr marL="457200" lvl="0" indent="-295275" algn="l" rtl="0">
              <a:spcBef>
                <a:spcPts val="0"/>
              </a:spcBef>
              <a:spcAft>
                <a:spcPts val="0"/>
              </a:spcAft>
              <a:buClr>
                <a:srgbClr val="212121"/>
              </a:buClr>
              <a:buSzPts val="1050"/>
              <a:buFont typeface="Courier New"/>
              <a:buChar char="●"/>
            </a:pPr>
            <a:r>
              <a:rPr lang="pt-PT" sz="1050">
                <a:solidFill>
                  <a:srgbClr val="212121"/>
                </a:solidFill>
                <a:highlight>
                  <a:srgbClr val="FFFFFF"/>
                </a:highlight>
                <a:latin typeface="Courier New"/>
                <a:ea typeface="Courier New"/>
                <a:cs typeface="Courier New"/>
                <a:sym typeface="Courier New"/>
              </a:rPr>
              <a:t>36 variables = 'Entity','Year', 'Unsafe water source', 'Unsafe sanitation','No access to handwashing facility','Household air pollution from solid fuels','Non-exclusive breastfeeding', 'Discontinued breastfeeding','Child wasting', 'Child stunting', 'Low birth weight for gestation','Secondhand smoke', 'Alcohol use', 'Drug use', 'Diet low in fruits','Diet low in vegetables', 'Unsafe sex', 'Low physical activity','High fasting plasma glucose', 'High total cholesterol','High body-mass index', 'High systolic blood pressure', 'Smoking','Iron deficiency', 'Vitamin A deficiency', 'Low bone mineral density','Air pollution', 'Outdoor air pollution', 'Diet high in sodium','Diet low in whole grains', 'Diet low in nuts and seeds', 'income','freedom', 'gini', 'life_expectancy' ,’Total population’</a:t>
            </a:r>
            <a:endParaRPr sz="1050">
              <a:solidFill>
                <a:srgbClr val="212121"/>
              </a:solidFill>
              <a:highlight>
                <a:srgbClr val="FFFFFF"/>
              </a:highlight>
              <a:latin typeface="Courier New"/>
              <a:ea typeface="Courier New"/>
              <a:cs typeface="Courier New"/>
              <a:sym typeface="Courier New"/>
            </a:endParaRPr>
          </a:p>
        </p:txBody>
      </p:sp>
      <p:sp>
        <p:nvSpPr>
          <p:cNvPr id="152" name="Google Shape;152;p19"/>
          <p:cNvSpPr/>
          <p:nvPr/>
        </p:nvSpPr>
        <p:spPr>
          <a:xfrm>
            <a:off x="4847550" y="3806625"/>
            <a:ext cx="30600" cy="204000"/>
          </a:xfrm>
          <a:prstGeom prst="leftBracket">
            <a:avLst>
              <a:gd name="adj" fmla="val 8333"/>
            </a:avLst>
          </a:prstGeom>
          <a:no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2663600" y="4010625"/>
            <a:ext cx="30600" cy="204000"/>
          </a:xfrm>
          <a:prstGeom prst="rightBracket">
            <a:avLst>
              <a:gd name="adj" fmla="val 8333"/>
            </a:avLst>
          </a:prstGeom>
          <a:noFill/>
          <a:ln w="2857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19"/>
          <p:cNvCxnSpPr/>
          <p:nvPr/>
        </p:nvCxnSpPr>
        <p:spPr>
          <a:xfrm>
            <a:off x="1255250" y="2530925"/>
            <a:ext cx="979800" cy="0"/>
          </a:xfrm>
          <a:prstGeom prst="straightConnector1">
            <a:avLst/>
          </a:prstGeom>
          <a:noFill/>
          <a:ln w="28575" cap="flat" cmpd="sng">
            <a:solidFill>
              <a:srgbClr val="B6D7A8"/>
            </a:solidFill>
            <a:prstDash val="solid"/>
            <a:round/>
            <a:headEnd type="none" w="med" len="med"/>
            <a:tailEnd type="none" w="med" len="med"/>
          </a:ln>
        </p:spPr>
      </p:cxnSp>
      <p:sp>
        <p:nvSpPr>
          <p:cNvPr id="155" name="Google Shape;155;p19"/>
          <p:cNvSpPr/>
          <p:nvPr/>
        </p:nvSpPr>
        <p:spPr>
          <a:xfrm>
            <a:off x="2786550" y="4010625"/>
            <a:ext cx="1527600" cy="204000"/>
          </a:xfrm>
          <a:prstGeom prst="bracketPair">
            <a:avLst/>
          </a:prstGeom>
          <a:no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txBox="1"/>
          <p:nvPr/>
        </p:nvSpPr>
        <p:spPr>
          <a:xfrm>
            <a:off x="3326950" y="4214625"/>
            <a:ext cx="2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b="1">
                <a:solidFill>
                  <a:srgbClr val="990000"/>
                </a:solidFill>
                <a:latin typeface="Lato"/>
                <a:ea typeface="Lato"/>
                <a:cs typeface="Lato"/>
                <a:sym typeface="Lato"/>
              </a:rPr>
              <a:t>3</a:t>
            </a:r>
            <a:endParaRPr b="1">
              <a:solidFill>
                <a:srgbClr val="990000"/>
              </a:solidFill>
              <a:latin typeface="Lato"/>
              <a:ea typeface="Lato"/>
              <a:cs typeface="Lato"/>
              <a:sym typeface="Lato"/>
            </a:endParaRPr>
          </a:p>
        </p:txBody>
      </p:sp>
      <p:sp>
        <p:nvSpPr>
          <p:cNvPr id="157" name="Google Shape;157;p19"/>
          <p:cNvSpPr txBox="1"/>
          <p:nvPr/>
        </p:nvSpPr>
        <p:spPr>
          <a:xfrm>
            <a:off x="1602200" y="4214625"/>
            <a:ext cx="2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b="1">
                <a:solidFill>
                  <a:srgbClr val="F1C232"/>
                </a:solidFill>
                <a:latin typeface="Lato"/>
                <a:ea typeface="Lato"/>
                <a:cs typeface="Lato"/>
                <a:sym typeface="Lato"/>
              </a:rPr>
              <a:t>2</a:t>
            </a:r>
            <a:endParaRPr b="1">
              <a:solidFill>
                <a:srgbClr val="F1C232"/>
              </a:solidFill>
              <a:latin typeface="Lato"/>
              <a:ea typeface="Lato"/>
              <a:cs typeface="Lato"/>
              <a:sym typeface="Lato"/>
            </a:endParaRPr>
          </a:p>
        </p:txBody>
      </p:sp>
      <p:cxnSp>
        <p:nvCxnSpPr>
          <p:cNvPr id="158" name="Google Shape;158;p19"/>
          <p:cNvCxnSpPr/>
          <p:nvPr/>
        </p:nvCxnSpPr>
        <p:spPr>
          <a:xfrm rot="-5400000" flipH="1">
            <a:off x="332025" y="3280675"/>
            <a:ext cx="1316400" cy="600"/>
          </a:xfrm>
          <a:prstGeom prst="bentConnector3">
            <a:avLst>
              <a:gd name="adj1" fmla="val 50000"/>
            </a:avLst>
          </a:prstGeom>
          <a:noFill/>
          <a:ln w="28575" cap="flat" cmpd="sng">
            <a:solidFill>
              <a:schemeClr val="dk1"/>
            </a:solidFill>
            <a:prstDash val="solid"/>
            <a:round/>
            <a:headEnd type="oval" w="med" len="med"/>
            <a:tailEnd type="oval" w="med" len="med"/>
          </a:ln>
        </p:spPr>
      </p:cxnSp>
      <p:sp>
        <p:nvSpPr>
          <p:cNvPr id="159" name="Google Shape;159;p19"/>
          <p:cNvSpPr txBox="1"/>
          <p:nvPr/>
        </p:nvSpPr>
        <p:spPr>
          <a:xfrm>
            <a:off x="499325" y="3009325"/>
            <a:ext cx="2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PT" b="1">
                <a:solidFill>
                  <a:schemeClr val="dk1"/>
                </a:solidFill>
                <a:latin typeface="Lato"/>
                <a:ea typeface="Lato"/>
                <a:cs typeface="Lato"/>
                <a:sym typeface="Lato"/>
              </a:rPr>
              <a:t>1</a:t>
            </a:r>
            <a:endParaRPr b="1">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PT"/>
              <a:t>Create our analysis dataset </a:t>
            </a:r>
            <a:endParaRPr/>
          </a:p>
        </p:txBody>
      </p:sp>
      <p:sp>
        <p:nvSpPr>
          <p:cNvPr id="165" name="Google Shape;165;p20"/>
          <p:cNvSpPr txBox="1">
            <a:spLocks noGrp="1"/>
          </p:cNvSpPr>
          <p:nvPr>
            <p:ph type="body" idx="1"/>
          </p:nvPr>
        </p:nvSpPr>
        <p:spPr>
          <a:xfrm>
            <a:off x="729450" y="1803325"/>
            <a:ext cx="7688700" cy="360300"/>
          </a:xfrm>
          <a:prstGeom prst="rect">
            <a:avLst/>
          </a:prstGeom>
        </p:spPr>
        <p:txBody>
          <a:bodyPr spcFirstLastPara="1" wrap="square" lIns="91425" tIns="91425" rIns="91425" bIns="91425" anchor="t" anchorCtr="0">
            <a:noAutofit/>
          </a:bodyPr>
          <a:lstStyle/>
          <a:p>
            <a:pPr marL="457200" lvl="0" indent="-306387" algn="l" rtl="0">
              <a:lnSpc>
                <a:spcPct val="95000"/>
              </a:lnSpc>
              <a:spcBef>
                <a:spcPts val="0"/>
              </a:spcBef>
              <a:spcAft>
                <a:spcPts val="0"/>
              </a:spcAft>
              <a:buSzPts val="1225"/>
              <a:buChar char="●"/>
            </a:pPr>
            <a:r>
              <a:rPr lang="pt-PT" sz="1225"/>
              <a:t>Calculate the total mortality for each country </a:t>
            </a:r>
            <a:endParaRPr sz="1225"/>
          </a:p>
          <a:p>
            <a:pPr marL="457200" lvl="0" indent="0" algn="l" rtl="0">
              <a:lnSpc>
                <a:spcPct val="95000"/>
              </a:lnSpc>
              <a:spcBef>
                <a:spcPts val="1200"/>
              </a:spcBef>
              <a:spcAft>
                <a:spcPts val="1200"/>
              </a:spcAft>
              <a:buSzPts val="275"/>
              <a:buNone/>
            </a:pPr>
            <a:endParaRPr sz="1225"/>
          </a:p>
        </p:txBody>
      </p:sp>
      <p:pic>
        <p:nvPicPr>
          <p:cNvPr id="166" name="Google Shape;166;p20"/>
          <p:cNvPicPr preferRelativeResize="0"/>
          <p:nvPr/>
        </p:nvPicPr>
        <p:blipFill>
          <a:blip r:embed="rId3">
            <a:alphaModFix/>
          </a:blip>
          <a:stretch>
            <a:fillRect/>
          </a:stretch>
        </p:blipFill>
        <p:spPr>
          <a:xfrm>
            <a:off x="729450" y="2257413"/>
            <a:ext cx="5686425" cy="314325"/>
          </a:xfrm>
          <a:prstGeom prst="rect">
            <a:avLst/>
          </a:prstGeom>
          <a:noFill/>
          <a:ln>
            <a:noFill/>
          </a:ln>
        </p:spPr>
      </p:pic>
      <p:pic>
        <p:nvPicPr>
          <p:cNvPr id="167" name="Google Shape;167;p20"/>
          <p:cNvPicPr preferRelativeResize="0"/>
          <p:nvPr/>
        </p:nvPicPr>
        <p:blipFill>
          <a:blip r:embed="rId4">
            <a:alphaModFix/>
          </a:blip>
          <a:stretch>
            <a:fillRect/>
          </a:stretch>
        </p:blipFill>
        <p:spPr>
          <a:xfrm>
            <a:off x="2944025" y="2665538"/>
            <a:ext cx="3471844" cy="2266963"/>
          </a:xfrm>
          <a:prstGeom prst="rect">
            <a:avLst/>
          </a:prstGeom>
          <a:noFill/>
          <a:ln>
            <a:noFill/>
          </a:ln>
        </p:spPr>
      </p:pic>
      <p:sp>
        <p:nvSpPr>
          <p:cNvPr id="168" name="Google Shape;168;p20"/>
          <p:cNvSpPr/>
          <p:nvPr/>
        </p:nvSpPr>
        <p:spPr>
          <a:xfrm>
            <a:off x="3990325" y="2714625"/>
            <a:ext cx="724500" cy="1530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body" idx="1"/>
          </p:nvPr>
        </p:nvSpPr>
        <p:spPr>
          <a:xfrm>
            <a:off x="626250" y="1418350"/>
            <a:ext cx="7688700" cy="492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pt-PT" sz="1400" b="1"/>
              <a:t>Mortality rate </a:t>
            </a:r>
            <a:r>
              <a:rPr lang="pt-PT" sz="1400"/>
              <a:t>= total mortality/total population*100000 </a:t>
            </a:r>
            <a:endParaRPr sz="1400"/>
          </a:p>
        </p:txBody>
      </p:sp>
      <p:cxnSp>
        <p:nvCxnSpPr>
          <p:cNvPr id="174" name="Google Shape;174;p21"/>
          <p:cNvCxnSpPr>
            <a:stCxn id="173" idx="3"/>
          </p:cNvCxnSpPr>
          <p:nvPr/>
        </p:nvCxnSpPr>
        <p:spPr>
          <a:xfrm>
            <a:off x="8314950" y="1664800"/>
            <a:ext cx="12600" cy="2427600"/>
          </a:xfrm>
          <a:prstGeom prst="straightConnector1">
            <a:avLst/>
          </a:prstGeom>
          <a:noFill/>
          <a:ln w="28575" cap="flat" cmpd="sng">
            <a:solidFill>
              <a:srgbClr val="38761D"/>
            </a:solidFill>
            <a:prstDash val="solid"/>
            <a:round/>
            <a:headEnd type="oval" w="med" len="med"/>
            <a:tailEnd type="triangle" w="med" len="med"/>
          </a:ln>
        </p:spPr>
      </p:cxnSp>
      <p:sp>
        <p:nvSpPr>
          <p:cNvPr id="175" name="Google Shape;175;p21"/>
          <p:cNvSpPr txBox="1"/>
          <p:nvPr/>
        </p:nvSpPr>
        <p:spPr>
          <a:xfrm>
            <a:off x="6068475" y="4128225"/>
            <a:ext cx="2848500" cy="6156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pt-PT">
                <a:latin typeface="Lato"/>
                <a:ea typeface="Lato"/>
                <a:cs typeface="Lato"/>
                <a:sym typeface="Lato"/>
              </a:rPr>
              <a:t>Our measure of a countries’ mortality</a:t>
            </a:r>
            <a:endParaRPr>
              <a:latin typeface="Lato"/>
              <a:ea typeface="Lato"/>
              <a:cs typeface="Lato"/>
              <a:sym typeface="Lato"/>
            </a:endParaRPr>
          </a:p>
        </p:txBody>
      </p:sp>
      <p:cxnSp>
        <p:nvCxnSpPr>
          <p:cNvPr id="176" name="Google Shape;176;p21"/>
          <p:cNvCxnSpPr/>
          <p:nvPr/>
        </p:nvCxnSpPr>
        <p:spPr>
          <a:xfrm rot="10800000" flipH="1">
            <a:off x="5696950" y="1664675"/>
            <a:ext cx="2618100" cy="27900"/>
          </a:xfrm>
          <a:prstGeom prst="straightConnector1">
            <a:avLst/>
          </a:prstGeom>
          <a:noFill/>
          <a:ln w="28575" cap="flat" cmpd="sng">
            <a:solidFill>
              <a:srgbClr val="38761D"/>
            </a:solidFill>
            <a:prstDash val="solid"/>
            <a:round/>
            <a:headEnd type="oval" w="med" len="med"/>
            <a:tailEnd type="oval" w="med" len="med"/>
          </a:ln>
        </p:spPr>
      </p:cxnSp>
      <p:pic>
        <p:nvPicPr>
          <p:cNvPr id="177" name="Google Shape;177;p21"/>
          <p:cNvPicPr preferRelativeResize="0"/>
          <p:nvPr/>
        </p:nvPicPr>
        <p:blipFill>
          <a:blip r:embed="rId3">
            <a:alphaModFix/>
          </a:blip>
          <a:stretch>
            <a:fillRect/>
          </a:stretch>
        </p:blipFill>
        <p:spPr>
          <a:xfrm>
            <a:off x="501125" y="2379675"/>
            <a:ext cx="6486525" cy="542925"/>
          </a:xfrm>
          <a:prstGeom prst="rect">
            <a:avLst/>
          </a:prstGeom>
          <a:noFill/>
          <a:ln>
            <a:noFill/>
          </a:ln>
        </p:spPr>
      </p:pic>
      <p:pic>
        <p:nvPicPr>
          <p:cNvPr id="178" name="Google Shape;178;p21"/>
          <p:cNvPicPr preferRelativeResize="0"/>
          <p:nvPr/>
        </p:nvPicPr>
        <p:blipFill>
          <a:blip r:embed="rId4">
            <a:alphaModFix/>
          </a:blip>
          <a:stretch>
            <a:fillRect/>
          </a:stretch>
        </p:blipFill>
        <p:spPr>
          <a:xfrm>
            <a:off x="4693425" y="3630350"/>
            <a:ext cx="1271825" cy="12718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2945</Words>
  <Application>Microsoft Office PowerPoint</Application>
  <PresentationFormat>Apresentação no Ecrã (16:9)</PresentationFormat>
  <Paragraphs>187</Paragraphs>
  <Slides>38</Slides>
  <Notes>38</Notes>
  <HiddenSlides>0</HiddenSlides>
  <MMClips>0</MMClips>
  <ScaleCrop>false</ScaleCrop>
  <HeadingPairs>
    <vt:vector size="6" baseType="variant">
      <vt:variant>
        <vt:lpstr>Tipos de letra usados</vt:lpstr>
      </vt:variant>
      <vt:variant>
        <vt:i4>8</vt:i4>
      </vt:variant>
      <vt:variant>
        <vt:lpstr>Tema</vt:lpstr>
      </vt:variant>
      <vt:variant>
        <vt:i4>1</vt:i4>
      </vt:variant>
      <vt:variant>
        <vt:lpstr>Títulos dos diapositivos</vt:lpstr>
      </vt:variant>
      <vt:variant>
        <vt:i4>38</vt:i4>
      </vt:variant>
    </vt:vector>
  </HeadingPairs>
  <TitlesOfParts>
    <vt:vector size="47" baseType="lpstr">
      <vt:lpstr>Courier New</vt:lpstr>
      <vt:lpstr>Oswald</vt:lpstr>
      <vt:lpstr>Roboto</vt:lpstr>
      <vt:lpstr>Oswald SemiBold</vt:lpstr>
      <vt:lpstr>Georgia</vt:lpstr>
      <vt:lpstr>Lato</vt:lpstr>
      <vt:lpstr>Arial</vt:lpstr>
      <vt:lpstr>Raleway</vt:lpstr>
      <vt:lpstr>Streamline</vt:lpstr>
      <vt:lpstr> An investigation into countries significant factors to mortality  2010-2017 </vt:lpstr>
      <vt:lpstr>Datasets used &amp; contextualization</vt:lpstr>
      <vt:lpstr>Data Cleaning &amp; Preparation - pt. 1</vt:lpstr>
      <vt:lpstr>Data Cleaning &amp; Preparation - pt.2</vt:lpstr>
      <vt:lpstr>Data Cleaning &amp; Preparation - pt.3</vt:lpstr>
      <vt:lpstr>Data Cleaning &amp; Preparation - pt.4 </vt:lpstr>
      <vt:lpstr>Dataset description</vt:lpstr>
      <vt:lpstr>Create our analysis dataset </vt:lpstr>
      <vt:lpstr>Apresentação do PowerPoint</vt:lpstr>
      <vt:lpstr>Data visualization </vt:lpstr>
      <vt:lpstr>Apresentação do PowerPoint</vt:lpstr>
      <vt:lpstr>Apresentação do PowerPoint</vt:lpstr>
      <vt:lpstr>Apresentação do PowerPoint</vt:lpstr>
      <vt:lpstr>Data visualization</vt:lpstr>
      <vt:lpstr>Select a year for analysis </vt:lpstr>
      <vt:lpstr>Test normality </vt:lpstr>
      <vt:lpstr>Test normality </vt:lpstr>
      <vt:lpstr>Scatterplots - pt.1</vt:lpstr>
      <vt:lpstr>Scatterplots - pt.2</vt:lpstr>
      <vt:lpstr>Correlogram</vt:lpstr>
      <vt:lpstr>Model hypothesis Multiple Linear regression  </vt:lpstr>
      <vt:lpstr>Linearity</vt:lpstr>
      <vt:lpstr>model_expr = 'Death rate ~ income + freedom + gini + life_expectancy' </vt:lpstr>
      <vt:lpstr>2.Homoscedasticity</vt:lpstr>
      <vt:lpstr>Main conclusions &amp; Discussion</vt:lpstr>
      <vt:lpstr>Thank you for your attention!</vt:lpstr>
      <vt:lpstr>Code resources: </vt:lpstr>
      <vt:lpstr>Select a year for analysis </vt:lpstr>
      <vt:lpstr>Test normality </vt:lpstr>
      <vt:lpstr>Test normality </vt:lpstr>
      <vt:lpstr>Scatterplots - pt.1</vt:lpstr>
      <vt:lpstr>Scatterplots - pt.2</vt:lpstr>
      <vt:lpstr>Correlogram</vt:lpstr>
      <vt:lpstr>Model hypothesis Multiple Linear regression  </vt:lpstr>
      <vt:lpstr>Linearity</vt:lpstr>
      <vt:lpstr>model_expr = 'Death rate ~ income + freedom + gini + life_expectancy' </vt:lpstr>
      <vt:lpstr>2.Homoscedasticity</vt:lpstr>
      <vt:lpstr>Main conclusions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 investigation into countries significant factors to mortality  2010-2017 </dc:title>
  <dc:creator>Laura Silva</dc:creator>
  <cp:lastModifiedBy>Laura Silva</cp:lastModifiedBy>
  <cp:revision>1</cp:revision>
  <dcterms:modified xsi:type="dcterms:W3CDTF">2022-10-21T14:02:58Z</dcterms:modified>
</cp:coreProperties>
</file>