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311" r:id="rId7"/>
    <p:sldId id="259" r:id="rId8"/>
    <p:sldId id="316" r:id="rId9"/>
    <p:sldId id="317" r:id="rId10"/>
    <p:sldId id="319" r:id="rId11"/>
    <p:sldId id="318" r:id="rId12"/>
    <p:sldId id="320" r:id="rId13"/>
    <p:sldId id="321" r:id="rId14"/>
    <p:sldId id="322" r:id="rId15"/>
    <p:sldId id="277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1pPr>
    <a:lvl2pPr marL="0" marR="0" indent="4572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2pPr>
    <a:lvl3pPr marL="0" marR="0" indent="9144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3pPr>
    <a:lvl4pPr marL="0" marR="0" indent="13716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4pPr>
    <a:lvl5pPr marL="0" marR="0" indent="18288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5pPr>
    <a:lvl6pPr marL="0" marR="0" indent="22860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6pPr>
    <a:lvl7pPr marL="0" marR="0" indent="27432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7pPr>
    <a:lvl8pPr marL="0" marR="0" indent="32004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8pPr>
    <a:lvl9pPr marL="0" marR="0" indent="3657600" algn="r" defTabSz="2438338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3B3839"/>
        </a:solidFill>
        <a:effectLst/>
        <a:uFillTx/>
        <a:latin typeface="Bw Glenn Sans Light"/>
        <a:ea typeface="Bw Glenn Sans Light"/>
        <a:cs typeface="Bw Glenn Sans Light"/>
        <a:sym typeface="Bw Glenn Sans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9BCFA6C3-CE95-4CC9-83D9-F7571CD30B68}">
          <p14:sldIdLst>
            <p14:sldId id="256"/>
            <p14:sldId id="258"/>
            <p14:sldId id="311"/>
            <p14:sldId id="259"/>
            <p14:sldId id="316"/>
            <p14:sldId id="317"/>
            <p14:sldId id="319"/>
            <p14:sldId id="318"/>
            <p14:sldId id="320"/>
            <p14:sldId id="321"/>
            <p14:sldId id="32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3661"/>
    <a:srgbClr val="20B1E3"/>
    <a:srgbClr val="006F63"/>
    <a:srgbClr val="FA3D2F"/>
    <a:srgbClr val="8C2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Attribution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SzTx/>
              <a:buNone/>
              <a:defRPr sz="8500" spc="-17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90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E33661"/>
                </a:solidFill>
                <a:latin typeface="+mn-lt"/>
                <a:ea typeface="+mn-ea"/>
                <a:cs typeface="+mn-cs"/>
                <a:sym typeface="Bw Glenn Slab Bold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1pPr>
            <a:lvl2pPr marL="0" indent="4572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2pPr>
            <a:lvl3pPr marL="0" indent="9144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3pPr>
            <a:lvl4pPr marL="0" indent="13716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4pPr>
            <a:lvl5pPr marL="0" indent="1828800" defTabSz="825500">
              <a:spcBef>
                <a:spcPts val="1800"/>
              </a:spcBef>
              <a:buSzTx/>
              <a:buNone/>
              <a:defRPr sz="4200" spc="-42">
                <a:latin typeface="Bw Glenn Sans Bold"/>
                <a:ea typeface="Bw Glenn Sans Bold"/>
                <a:cs typeface="Bw Glenn Sans Bold"/>
                <a:sym typeface="Bw Glenn Sans Bold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63500" y="63500"/>
            <a:ext cx="24257000" cy="13589000"/>
          </a:xfrm>
          <a:prstGeom prst="rect">
            <a:avLst/>
          </a:prstGeom>
          <a:ln w="127000">
            <a:solidFill>
              <a:srgbClr val="E3366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0" i="0" u="none" strike="noStrike" cap="none" spc="-170" baseline="0">
          <a:solidFill>
            <a:srgbClr val="3B3839"/>
          </a:solidFill>
          <a:uFillTx/>
          <a:latin typeface="+mn-lt"/>
          <a:ea typeface="+mn-ea"/>
          <a:cs typeface="+mn-cs"/>
          <a:sym typeface="Bw Glenn Slab Bold"/>
        </a:defRPr>
      </a:lvl9pPr>
    </p:titleStyle>
    <p:bodyStyle>
      <a:lvl1pPr marL="6096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1pPr>
      <a:lvl2pPr marL="12192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2pPr>
      <a:lvl3pPr marL="18288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3pPr>
      <a:lvl4pPr marL="24384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4pPr>
      <a:lvl5pPr marL="30480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5pPr>
      <a:lvl6pPr marL="36576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6pPr>
      <a:lvl7pPr marL="42672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7pPr>
      <a:lvl8pPr marL="48768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8pPr>
      <a:lvl9pPr marL="5486400" marR="0" indent="-609600" algn="l" defTabSz="2438338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3B3839"/>
          </a:solidFill>
          <a:uFillTx/>
          <a:latin typeface="Bw Glenn Sans Regular"/>
          <a:ea typeface="Bw Glenn Sans Regular"/>
          <a:cs typeface="Bw Glenn Sans Regular"/>
          <a:sym typeface="Bw Glenn Sans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he future of talent."/>
          <p:cNvSpPr txBox="1">
            <a:spLocks noGrp="1"/>
          </p:cNvSpPr>
          <p:nvPr>
            <p:ph type="ctrTitle"/>
          </p:nvPr>
        </p:nvSpPr>
        <p:spPr>
          <a:xfrm>
            <a:off x="1206496" y="8022120"/>
            <a:ext cx="21971004" cy="4648201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Ansible Presentation</a:t>
            </a:r>
            <a:br>
              <a:rPr lang="en-US" dirty="0"/>
            </a:br>
            <a:r>
              <a:rPr lang="en-US" sz="7200" dirty="0">
                <a:solidFill>
                  <a:srgbClr val="E33661"/>
                </a:solidFill>
              </a:rPr>
              <a:t>Filipe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9" y="846444"/>
            <a:ext cx="3010675" cy="1881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9BA88-CEF2-46D6-BCC2-1F446A7B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9" y="1270000"/>
            <a:ext cx="14938375" cy="1158875"/>
          </a:xfrm>
        </p:spPr>
        <p:txBody>
          <a:bodyPr lIns="50800" tIns="50800" rIns="50800" bIns="50800" anchor="t">
            <a:normAutofit fontScale="90000"/>
          </a:bodyPr>
          <a:lstStyle/>
          <a:p>
            <a:r>
              <a:rPr lang="en-GB" dirty="0">
                <a:ea typeface="+mn-lt"/>
                <a:cs typeface="+mn-lt"/>
              </a:rPr>
              <a:t>Hosts 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2E436-2B28-4FF5-A882-B61C1E908AD9}"/>
              </a:ext>
            </a:extLst>
          </p:cNvPr>
          <p:cNvSpPr txBox="1"/>
          <p:nvPr/>
        </p:nvSpPr>
        <p:spPr>
          <a:xfrm>
            <a:off x="1206499" y="4415942"/>
            <a:ext cx="20196176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000" b="0" i="0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Where we specify the hosts and their IP addresses so we can connect to them</a:t>
            </a:r>
          </a:p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000" dirty="0"/>
              <a:t>In the case of AWS, because it is not local we have to specify the public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BBD82-6EC6-4D21-BE1A-314F4FB6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34" y="7720139"/>
            <a:ext cx="19566731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851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2DDBBEA-1EAE-49E4-A55C-68985472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9" y="1270000"/>
            <a:ext cx="14938375" cy="1158875"/>
          </a:xfrm>
        </p:spPr>
        <p:txBody>
          <a:bodyPr lIns="50800" tIns="50800" rIns="50800" bIns="50800" anchor="t">
            <a:normAutofit fontScale="90000"/>
          </a:bodyPr>
          <a:lstStyle/>
          <a:p>
            <a:r>
              <a:rPr lang="en-GB" dirty="0">
                <a:ea typeface="+mn-lt"/>
                <a:cs typeface="+mn-lt"/>
              </a:rPr>
              <a:t>Summary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AB31A-F76A-41E2-B9BA-04142010BEA4}"/>
              </a:ext>
            </a:extLst>
          </p:cNvPr>
          <p:cNvSpPr txBox="1"/>
          <p:nvPr/>
        </p:nvSpPr>
        <p:spPr>
          <a:xfrm>
            <a:off x="1206499" y="3089097"/>
            <a:ext cx="10597243" cy="8966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000" b="0" i="0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Ansible is a powerful tool which lets us automate and manage the configuration of systems, which can be located locally or on cloud.</a:t>
            </a:r>
          </a:p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3B3839"/>
              </a:solidFill>
              <a:effectLst/>
              <a:uFillTx/>
              <a:latin typeface="Bw Glenn Sans Light"/>
              <a:ea typeface="Bw Glenn Sans Light"/>
              <a:cs typeface="Bw Glenn Sans Light"/>
              <a:sym typeface="Bw Glenn Sans Light"/>
            </a:endParaRPr>
          </a:p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000" dirty="0"/>
              <a:t>Writing the ansible playbooks can be tricky, so we need to pay attention to indentation and syntax.</a:t>
            </a:r>
          </a:p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4000" dirty="0"/>
          </a:p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000" dirty="0"/>
              <a:t>Ansible vault is a very useful way to store private data and maximize security within our ansible controller.</a:t>
            </a:r>
          </a:p>
        </p:txBody>
      </p:sp>
      <p:pic>
        <p:nvPicPr>
          <p:cNvPr id="1026" name="Picture 2" descr="Ansible 101 Getting Started. Ansible is an agentless automation that… | by  Winton Huang | Medium">
            <a:extLst>
              <a:ext uri="{FF2B5EF4-FFF2-40B4-BE49-F238E27FC236}">
                <a16:creationId xmlns:a16="http://schemas.microsoft.com/office/drawing/2014/main" id="{840D94ED-FF70-4EC6-ACDF-EB666984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3981450"/>
            <a:ext cx="10597243" cy="649605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0755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partaglobal.com"/>
          <p:cNvSpPr txBox="1">
            <a:spLocks noGrp="1"/>
          </p:cNvSpPr>
          <p:nvPr>
            <p:ph type="ctrTitle"/>
          </p:nvPr>
        </p:nvSpPr>
        <p:spPr>
          <a:xfrm>
            <a:off x="1206496" y="8022120"/>
            <a:ext cx="21971004" cy="4648201"/>
          </a:xfrm>
          <a:prstGeom prst="rect">
            <a:avLst/>
          </a:prstGeom>
        </p:spPr>
        <p:txBody>
          <a:bodyPr anchor="ctr"/>
          <a:lstStyle/>
          <a:p>
            <a:r>
              <a:t>spartaglobal.com</a:t>
            </a:r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29" y="846444"/>
            <a:ext cx="3010675" cy="1881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genda"/>
          <p:cNvSpPr txBox="1">
            <a:spLocks noGrp="1"/>
          </p:cNvSpPr>
          <p:nvPr>
            <p:ph type="title"/>
          </p:nvPr>
        </p:nvSpPr>
        <p:spPr>
          <a:xfrm>
            <a:off x="11648769" y="995658"/>
            <a:ext cx="9635073" cy="143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Contents</a:t>
            </a:r>
          </a:p>
          <a:p>
            <a:endParaRPr lang="en-US"/>
          </a:p>
        </p:txBody>
      </p:sp>
      <p:sp>
        <p:nvSpPr>
          <p:cNvPr id="171" name="Rectangle"/>
          <p:cNvSpPr/>
          <p:nvPr/>
        </p:nvSpPr>
        <p:spPr>
          <a:xfrm>
            <a:off x="63500" y="63500"/>
            <a:ext cx="24257000" cy="13589000"/>
          </a:xfrm>
          <a:prstGeom prst="rect">
            <a:avLst/>
          </a:prstGeom>
          <a:ln w="127000">
            <a:solidFill>
              <a:srgbClr val="E3366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8" name="Blended Team 2.jpg" descr="Blended Team 2.jpg">
            <a:extLst>
              <a:ext uri="{FF2B5EF4-FFF2-40B4-BE49-F238E27FC236}">
                <a16:creationId xmlns:a16="http://schemas.microsoft.com/office/drawing/2014/main" id="{3233D4A8-DE74-4DF5-BA38-497B1C5B7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7" t="467" r="32553" b="-467"/>
          <a:stretch/>
        </p:blipFill>
        <p:spPr>
          <a:xfrm>
            <a:off x="131466" y="113441"/>
            <a:ext cx="10854795" cy="1360255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32EC4B-21FF-418C-9A51-47C2A2EADBF0}"/>
              </a:ext>
            </a:extLst>
          </p:cNvPr>
          <p:cNvSpPr/>
          <p:nvPr/>
        </p:nvSpPr>
        <p:spPr>
          <a:xfrm>
            <a:off x="131466" y="115454"/>
            <a:ext cx="10854795" cy="13716000"/>
          </a:xfrm>
          <a:prstGeom prst="rect">
            <a:avLst/>
          </a:prstGeom>
          <a:gradFill flip="none" rotWithShape="1">
            <a:gsLst>
              <a:gs pos="0">
                <a:srgbClr val="8C2246">
                  <a:shade val="30000"/>
                  <a:satMod val="115000"/>
                  <a:alpha val="36000"/>
                </a:srgbClr>
              </a:gs>
              <a:gs pos="77000">
                <a:srgbClr val="8C2246">
                  <a:shade val="67500"/>
                  <a:satMod val="115000"/>
                </a:srgbClr>
              </a:gs>
              <a:gs pos="100000">
                <a:srgbClr val="8C2246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9B35DB2-DE88-4168-949D-14AE38B56C5A}"/>
              </a:ext>
            </a:extLst>
          </p:cNvPr>
          <p:cNvSpPr txBox="1"/>
          <p:nvPr/>
        </p:nvSpPr>
        <p:spPr>
          <a:xfrm>
            <a:off x="11653744" y="2393726"/>
            <a:ext cx="6725623" cy="8080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1pPr>
            <a:lvl2pPr marL="0" marR="0" indent="45720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2pPr>
            <a:lvl3pPr marL="0" marR="0" indent="91440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3pPr>
            <a:lvl4pPr marL="0" marR="0" indent="137160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4pPr>
            <a:lvl5pPr marL="0" marR="0" indent="182880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5pPr>
            <a:lvl6pPr marL="0" marR="0" indent="228600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6pPr>
            <a:lvl7pPr marL="0" marR="0" indent="274320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7pPr>
            <a:lvl8pPr marL="0" marR="0" indent="320040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8pPr>
            <a:lvl9pPr marL="0" marR="0" indent="3657600" algn="r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4000" dirty="0"/>
              <a:t>Project Diagram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dirty="0"/>
              <a:t>Controller Setup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dirty="0"/>
              <a:t>Playbook – ec2 instance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dirty="0"/>
              <a:t>Playbook – Install </a:t>
            </a:r>
            <a:r>
              <a:rPr lang="en-US" sz="4000" dirty="0" err="1"/>
              <a:t>nginx</a:t>
            </a:r>
            <a:r>
              <a:rPr lang="en-US" sz="4000" dirty="0"/>
              <a:t>, reverse proxy and node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dirty="0"/>
              <a:t>Playbook – Configure MongoDB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 dirty="0"/>
              <a:t>Ansible Vault</a:t>
            </a:r>
          </a:p>
          <a:p>
            <a:pPr marL="342900" indent="-342900" algn="l">
              <a:buFont typeface="Arial"/>
              <a:buChar char="•"/>
            </a:pPr>
            <a:r>
              <a:rPr lang="en-US" sz="4000"/>
              <a:t>Hosts File</a:t>
            </a:r>
          </a:p>
          <a:p>
            <a:pPr marL="342900" indent="-342900" algn="l">
              <a:buFont typeface="Arial"/>
              <a:buChar char="•"/>
            </a:pPr>
            <a:endParaRPr lang="en-US" sz="4000" dirty="0"/>
          </a:p>
          <a:p>
            <a:pPr marL="342900" indent="-342900" algn="l">
              <a:buFont typeface="Arial"/>
              <a:buChar char="•"/>
            </a:pPr>
            <a:endParaRPr lang="en-US" sz="3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9BA88-CEF2-46D6-BCC2-1F446A7B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0800" tIns="50800" rIns="50800" bIns="5080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Project Infrastructure Diagram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56C96-3540-4506-A2F9-E29E2B23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569" y="2514449"/>
            <a:ext cx="16040862" cy="1074435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488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9BA88-CEF2-46D6-BCC2-1F446A7B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9" y="1270000"/>
            <a:ext cx="14938375" cy="1158875"/>
          </a:xfrm>
        </p:spPr>
        <p:txBody>
          <a:bodyPr lIns="50800" tIns="50800" rIns="50800" bIns="50800" anchor="t">
            <a:normAutofit fontScale="90000"/>
          </a:bodyPr>
          <a:lstStyle/>
          <a:p>
            <a:r>
              <a:rPr lang="en-GB" dirty="0">
                <a:ea typeface="+mn-lt"/>
                <a:cs typeface="+mn-lt"/>
              </a:rPr>
              <a:t>Ansible Controller Setup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54C020C-1571-4BED-8A2E-8204DDD0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9" y="2520284"/>
            <a:ext cx="11951650" cy="86754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510272-2696-4FF0-B5FA-1DF7D525697B}"/>
              </a:ext>
            </a:extLst>
          </p:cNvPr>
          <p:cNvSpPr txBox="1"/>
          <p:nvPr/>
        </p:nvSpPr>
        <p:spPr>
          <a:xfrm>
            <a:off x="4652642" y="11287124"/>
            <a:ext cx="505936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Controller provision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BAFD0-5A69-49F5-A359-55D459768B6D}"/>
              </a:ext>
            </a:extLst>
          </p:cNvPr>
          <p:cNvSpPr txBox="1"/>
          <p:nvPr/>
        </p:nvSpPr>
        <p:spPr>
          <a:xfrm>
            <a:off x="14350305" y="3600451"/>
            <a:ext cx="7829550" cy="27617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This is the provision file to setup the controller</a:t>
            </a:r>
          </a:p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3600" dirty="0"/>
              <a:t>We install all dependencies, like python and AWS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3B3839"/>
              </a:solidFill>
              <a:effectLst/>
              <a:uFillTx/>
              <a:latin typeface="Bw Glenn Sans Light"/>
              <a:ea typeface="Bw Glenn Sans Light"/>
              <a:cs typeface="Bw Glenn Sans Light"/>
              <a:sym typeface="Bw Glenn Sans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9BA88-CEF2-46D6-BCC2-1F446A7B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9" y="1270000"/>
            <a:ext cx="14938375" cy="1158875"/>
          </a:xfrm>
        </p:spPr>
        <p:txBody>
          <a:bodyPr lIns="50800" tIns="50800" rIns="50800" bIns="50800" anchor="t">
            <a:normAutofit fontScale="90000"/>
          </a:bodyPr>
          <a:lstStyle/>
          <a:p>
            <a:r>
              <a:rPr lang="en-GB" dirty="0">
                <a:ea typeface="+mn-lt"/>
                <a:cs typeface="+mn-lt"/>
              </a:rPr>
              <a:t>Playbook – Launch ec2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10272-2696-4FF0-B5FA-1DF7D525697B}"/>
              </a:ext>
            </a:extLst>
          </p:cNvPr>
          <p:cNvSpPr txBox="1"/>
          <p:nvPr/>
        </p:nvSpPr>
        <p:spPr>
          <a:xfrm>
            <a:off x="5074045" y="12739688"/>
            <a:ext cx="140890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Part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84683-E374-4607-9C59-755E35F8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9" y="2660506"/>
            <a:ext cx="9144000" cy="1007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EBC70-7966-41D8-A407-ECA4A94D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200" y="1563688"/>
            <a:ext cx="12807092" cy="1117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DEA096-6D22-4044-9CFE-DD1D08CED00C}"/>
              </a:ext>
            </a:extLst>
          </p:cNvPr>
          <p:cNvSpPr txBox="1"/>
          <p:nvPr/>
        </p:nvSpPr>
        <p:spPr>
          <a:xfrm>
            <a:off x="16902292" y="12739688"/>
            <a:ext cx="140890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8123018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9BA88-CEF2-46D6-BCC2-1F446A7B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8" y="1270000"/>
            <a:ext cx="20110451" cy="1158875"/>
          </a:xfrm>
        </p:spPr>
        <p:txBody>
          <a:bodyPr lIns="50800" tIns="50800" rIns="50800" bIns="50800" anchor="t">
            <a:normAutofit fontScale="90000"/>
          </a:bodyPr>
          <a:lstStyle/>
          <a:p>
            <a:r>
              <a:rPr lang="en-GB" dirty="0">
                <a:ea typeface="+mn-lt"/>
                <a:cs typeface="+mn-lt"/>
              </a:rPr>
              <a:t>Playbook – Install </a:t>
            </a:r>
            <a:r>
              <a:rPr lang="en-GB" dirty="0" err="1">
                <a:ea typeface="+mn-lt"/>
                <a:cs typeface="+mn-lt"/>
              </a:rPr>
              <a:t>nginx</a:t>
            </a:r>
            <a:r>
              <a:rPr lang="en-GB" dirty="0">
                <a:ea typeface="+mn-lt"/>
                <a:cs typeface="+mn-lt"/>
              </a:rPr>
              <a:t> and reverse proxy and 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10272-2696-4FF0-B5FA-1DF7D525697B}"/>
              </a:ext>
            </a:extLst>
          </p:cNvPr>
          <p:cNvSpPr txBox="1"/>
          <p:nvPr/>
        </p:nvSpPr>
        <p:spPr>
          <a:xfrm>
            <a:off x="5778499" y="12739688"/>
            <a:ext cx="140890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Part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EA096-6D22-4044-9CFE-DD1D08CED00C}"/>
              </a:ext>
            </a:extLst>
          </p:cNvPr>
          <p:cNvSpPr txBox="1"/>
          <p:nvPr/>
        </p:nvSpPr>
        <p:spPr>
          <a:xfrm>
            <a:off x="17901047" y="12739688"/>
            <a:ext cx="140890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036FB-C924-4EA7-A91D-537879C91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97" y="2457479"/>
            <a:ext cx="12177712" cy="1028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51278-3FFA-4832-8E80-E7032F30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503" y="2457479"/>
            <a:ext cx="6665996" cy="103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08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9BA88-CEF2-46D6-BCC2-1F446A7B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9" y="1270000"/>
            <a:ext cx="18710276" cy="1158875"/>
          </a:xfrm>
        </p:spPr>
        <p:txBody>
          <a:bodyPr lIns="50800" tIns="50800" rIns="50800" bIns="50800" anchor="t">
            <a:normAutofit fontScale="90000"/>
          </a:bodyPr>
          <a:lstStyle/>
          <a:p>
            <a:r>
              <a:rPr lang="en-GB" dirty="0">
                <a:ea typeface="+mn-lt"/>
                <a:cs typeface="+mn-lt"/>
              </a:rPr>
              <a:t>Playbook – Install </a:t>
            </a:r>
            <a:r>
              <a:rPr lang="en-GB" dirty="0" err="1">
                <a:ea typeface="+mn-lt"/>
                <a:cs typeface="+mn-lt"/>
              </a:rPr>
              <a:t>nginx</a:t>
            </a:r>
            <a:r>
              <a:rPr lang="en-GB" dirty="0">
                <a:ea typeface="+mn-lt"/>
                <a:cs typeface="+mn-lt"/>
              </a:rPr>
              <a:t>, reverse proxy and 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10272-2696-4FF0-B5FA-1DF7D525697B}"/>
              </a:ext>
            </a:extLst>
          </p:cNvPr>
          <p:cNvSpPr txBox="1"/>
          <p:nvPr/>
        </p:nvSpPr>
        <p:spPr>
          <a:xfrm>
            <a:off x="6910782" y="12321761"/>
            <a:ext cx="140890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Part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D8AFB-9047-4779-AF9E-F7E907C6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48" y="3487323"/>
            <a:ext cx="12804776" cy="8543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EA7F2A-D9D4-47A2-9A37-9C236B5A74F8}"/>
              </a:ext>
            </a:extLst>
          </p:cNvPr>
          <p:cNvSpPr txBox="1"/>
          <p:nvPr/>
        </p:nvSpPr>
        <p:spPr>
          <a:xfrm>
            <a:off x="14607480" y="4925403"/>
            <a:ext cx="78295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3600" dirty="0"/>
              <a:t>We use this playbook to automatically install </a:t>
            </a:r>
            <a:r>
              <a:rPr lang="en-GB" sz="3600" dirty="0" err="1"/>
              <a:t>nginx</a:t>
            </a:r>
            <a:r>
              <a:rPr lang="en-GB" sz="3600" dirty="0"/>
              <a:t> and setup the reverse proxy, as well as setting up the environment variable and seeding the database</a:t>
            </a:r>
            <a:endParaRPr kumimoji="0" lang="en-GB" sz="3600" b="0" i="0" u="none" strike="noStrike" cap="none" spc="0" normalizeH="0" baseline="0" dirty="0">
              <a:ln>
                <a:noFill/>
              </a:ln>
              <a:solidFill>
                <a:srgbClr val="3B3839"/>
              </a:solidFill>
              <a:effectLst/>
              <a:uFillTx/>
              <a:latin typeface="Bw Glenn Sans Light"/>
              <a:ea typeface="Bw Glenn Sans Light"/>
              <a:cs typeface="Bw Glenn Sans Light"/>
              <a:sym typeface="Bw Glen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10791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9BA88-CEF2-46D6-BCC2-1F446A7B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9" y="1270000"/>
            <a:ext cx="14938375" cy="1158875"/>
          </a:xfrm>
        </p:spPr>
        <p:txBody>
          <a:bodyPr lIns="50800" tIns="50800" rIns="50800" bIns="50800" anchor="t">
            <a:normAutofit fontScale="90000"/>
          </a:bodyPr>
          <a:lstStyle/>
          <a:p>
            <a:r>
              <a:rPr lang="en-GB" dirty="0">
                <a:ea typeface="+mn-lt"/>
                <a:cs typeface="+mn-lt"/>
              </a:rPr>
              <a:t>Playbook – Configure MongoDB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510272-2696-4FF0-B5FA-1DF7D525697B}"/>
              </a:ext>
            </a:extLst>
          </p:cNvPr>
          <p:cNvSpPr txBox="1"/>
          <p:nvPr/>
        </p:nvSpPr>
        <p:spPr>
          <a:xfrm>
            <a:off x="5074045" y="12446000"/>
            <a:ext cx="140890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Part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EA096-6D22-4044-9CFE-DD1D08CED00C}"/>
              </a:ext>
            </a:extLst>
          </p:cNvPr>
          <p:cNvSpPr txBox="1"/>
          <p:nvPr/>
        </p:nvSpPr>
        <p:spPr>
          <a:xfrm>
            <a:off x="16959442" y="12446000"/>
            <a:ext cx="1408908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41C15-948D-4C47-ABBF-EC656A62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84" y="2794481"/>
            <a:ext cx="9013430" cy="957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382B6-7B6C-483E-B538-612209D1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220" y="3591357"/>
            <a:ext cx="10039351" cy="79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256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9BA88-CEF2-46D6-BCC2-1F446A7B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9" y="1270000"/>
            <a:ext cx="14938375" cy="1158875"/>
          </a:xfrm>
        </p:spPr>
        <p:txBody>
          <a:bodyPr lIns="50800" tIns="50800" rIns="50800" bIns="50800" anchor="t">
            <a:normAutofit fontScale="90000"/>
          </a:bodyPr>
          <a:lstStyle/>
          <a:p>
            <a:r>
              <a:rPr lang="en-GB" dirty="0">
                <a:ea typeface="+mn-lt"/>
                <a:cs typeface="+mn-lt"/>
              </a:rPr>
              <a:t>Ansible Vault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2E436-2B28-4FF5-A882-B61C1E908AD9}"/>
              </a:ext>
            </a:extLst>
          </p:cNvPr>
          <p:cNvSpPr txBox="1"/>
          <p:nvPr/>
        </p:nvSpPr>
        <p:spPr>
          <a:xfrm>
            <a:off x="1206499" y="3677279"/>
            <a:ext cx="20196176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000" b="0" i="0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We have </a:t>
            </a:r>
            <a:r>
              <a:rPr lang="en-GB" sz="4000" dirty="0"/>
              <a:t>two directories </a:t>
            </a:r>
            <a:r>
              <a:rPr lang="en-GB" sz="4000" b="1" dirty="0" err="1"/>
              <a:t>group_vars</a:t>
            </a:r>
            <a:r>
              <a:rPr lang="en-GB" sz="4000" b="1" dirty="0"/>
              <a:t> &gt; all</a:t>
            </a:r>
            <a:r>
              <a:rPr lang="en-GB" sz="4000" dirty="0"/>
              <a:t>.</a:t>
            </a:r>
          </a:p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4000" b="0" i="0" u="none" strike="noStrike" cap="none" spc="0" normalizeH="0" baseline="0" dirty="0">
                <a:ln>
                  <a:noFill/>
                </a:ln>
                <a:solidFill>
                  <a:srgbClr val="3B3839"/>
                </a:solidFill>
                <a:effectLst/>
                <a:uFillTx/>
                <a:latin typeface="Bw Glenn Sans Light"/>
                <a:ea typeface="Bw Glenn Sans Light"/>
                <a:cs typeface="Bw Glenn Sans Light"/>
                <a:sym typeface="Bw Glenn Sans Light"/>
              </a:rPr>
              <a:t>We then run </a:t>
            </a:r>
            <a:r>
              <a:rPr lang="en-GB" sz="4000" dirty="0"/>
              <a:t>a command to create a password file and add in our access key and secret keys </a:t>
            </a:r>
            <a:r>
              <a:rPr lang="en-GB" sz="4000" b="1" dirty="0" err="1"/>
              <a:t>sudo</a:t>
            </a:r>
            <a:r>
              <a:rPr lang="en-GB" sz="4000" b="1" dirty="0"/>
              <a:t> ansible-vault create </a:t>
            </a:r>
            <a:r>
              <a:rPr lang="en-GB" sz="4000" b="1" dirty="0" err="1"/>
              <a:t>pass.yml</a:t>
            </a:r>
            <a:endParaRPr lang="en-GB" sz="4000" b="1" dirty="0"/>
          </a:p>
          <a:p>
            <a:pPr marL="571500" marR="0" indent="-57150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4000" dirty="0"/>
              <a:t>When we check the password file, we see that the passwords have been hashed.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0BE3E-8176-474E-8D82-8DCB5C6E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15" y="7781925"/>
            <a:ext cx="16678369" cy="30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953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3B3839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Bw Glenn Slab Bold"/>
        <a:ea typeface="Bw Glenn Slab Bold"/>
        <a:cs typeface="Bw Glenn Slab Bold"/>
      </a:majorFont>
      <a:minorFont>
        <a:latin typeface="Bw Glenn Slab Bold"/>
        <a:ea typeface="Bw Glenn Slab Bold"/>
        <a:cs typeface="Bw Glenn Slab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2438338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B3839"/>
            </a:solidFill>
            <a:effectLst/>
            <a:uFillTx/>
            <a:latin typeface="Bw Glenn Sans Light"/>
            <a:ea typeface="Bw Glenn Sans Light"/>
            <a:cs typeface="Bw Glenn Sans Light"/>
            <a:sym typeface="Bw Glen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Bw Glenn Slab Bold"/>
        <a:ea typeface="Bw Glenn Slab Bold"/>
        <a:cs typeface="Bw Glenn Slab Bold"/>
      </a:majorFont>
      <a:minorFont>
        <a:latin typeface="Bw Glenn Slab Bold"/>
        <a:ea typeface="Bw Glenn Slab Bold"/>
        <a:cs typeface="Bw Glenn Slab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2438338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3B3839"/>
            </a:solidFill>
            <a:effectLst/>
            <a:uFillTx/>
            <a:latin typeface="Bw Glenn Sans Light"/>
            <a:ea typeface="Bw Glenn Sans Light"/>
            <a:cs typeface="Bw Glenn Sans Light"/>
            <a:sym typeface="Bw Glenn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292cffe-a264-48cd-a2c8-65350280a8ba" xsi:nil="true"/>
    <SharedWithUsers xmlns="91af20cc-6020-4279-8abf-0ebc48e99448">
      <UserInfo>
        <DisplayName>Business Master Members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B9DAFD5A3BE841A8C512EE543EFD13" ma:contentTypeVersion="14" ma:contentTypeDescription="Create a new document." ma:contentTypeScope="" ma:versionID="9d6c4d20c3715ec357b2d0b1c18679b3">
  <xsd:schema xmlns:xsd="http://www.w3.org/2001/XMLSchema" xmlns:xs="http://www.w3.org/2001/XMLSchema" xmlns:p="http://schemas.microsoft.com/office/2006/metadata/properties" xmlns:ns2="6292cffe-a264-48cd-a2c8-65350280a8ba" xmlns:ns3="91af20cc-6020-4279-8abf-0ebc48e99448" targetNamespace="http://schemas.microsoft.com/office/2006/metadata/properties" ma:root="true" ma:fieldsID="7b3426d6349095b1800821f3addfe153" ns2:_="" ns3:_="">
    <xsd:import namespace="6292cffe-a264-48cd-a2c8-65350280a8ba"/>
    <xsd:import namespace="91af20cc-6020-4279-8abf-0ebc48e994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_Flow_SignoffStatu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2cffe-a264-48cd-a2c8-65350280a8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f20cc-6020-4279-8abf-0ebc48e9944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B96489-441E-46DE-81D5-4D1545A0BE94}">
  <ds:schemaRefs>
    <ds:schemaRef ds:uri="6292cffe-a264-48cd-a2c8-65350280a8ba"/>
    <ds:schemaRef ds:uri="91af20cc-6020-4279-8abf-0ebc48e994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A7B012-0575-48DA-A833-5210C0B51947}">
  <ds:schemaRefs>
    <ds:schemaRef ds:uri="6292cffe-a264-48cd-a2c8-65350280a8ba"/>
    <ds:schemaRef ds:uri="91af20cc-6020-4279-8abf-0ebc48e994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5BAD21-AFE3-49FC-A302-F30981D19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279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Bw Glenn Sans Bold</vt:lpstr>
      <vt:lpstr>Bw Glenn Sans Light</vt:lpstr>
      <vt:lpstr>Bw Glenn Sans Regular</vt:lpstr>
      <vt:lpstr>Bw Glenn Slab Bold</vt:lpstr>
      <vt:lpstr>Helvetica Neue</vt:lpstr>
      <vt:lpstr>Helvetica Neue Medium</vt:lpstr>
      <vt:lpstr>21_BasicWhite</vt:lpstr>
      <vt:lpstr>Ansible Presentation Filipe</vt:lpstr>
      <vt:lpstr>Contents </vt:lpstr>
      <vt:lpstr>Project Infrastructure Diagram </vt:lpstr>
      <vt:lpstr>Ansible Controller Setup</vt:lpstr>
      <vt:lpstr>Playbook – Launch ec2</vt:lpstr>
      <vt:lpstr>Playbook – Install nginx and reverse proxy and node</vt:lpstr>
      <vt:lpstr>Playbook – Install nginx, reverse proxy and node</vt:lpstr>
      <vt:lpstr>Playbook – Configure MongoDB</vt:lpstr>
      <vt:lpstr>Ansible Vault</vt:lpstr>
      <vt:lpstr>Hosts file</vt:lpstr>
      <vt:lpstr>Summary</vt:lpstr>
      <vt:lpstr>spartaglobal.com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TITLE. Subtitle</dc:title>
  <dc:creator>Annabelle Price</dc:creator>
  <cp:lastModifiedBy>Filipe Silva</cp:lastModifiedBy>
  <cp:revision>10</cp:revision>
  <dcterms:modified xsi:type="dcterms:W3CDTF">2021-08-12T13:16:53Z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0x0101005EB9DAFD5A3BE841A8C512EE543EFD13</vt:lpwstr>
  </property>
</Properties>
</file>