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 Beatriz Mateus Nogueira" initials="ABM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7" d="100"/>
          <a:sy n="87" d="100"/>
        </p:scale>
        <p:origin x="49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3T16:10:06.699" idx="1">
    <p:pos x="5363" y="1238"/>
    <p:text>Mencionar bibliotecas utilizadas
Mencionar q usamos dataset português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3T16:10:20.091" idx="2">
    <p:pos x="5304" y="1356"/>
    <p:text>Utilizamos dataset português
Nao fizemos stopwords + pontuação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9"/>
          <p:cNvSpPr/>
          <p:nvPr/>
        </p:nvSpPr>
        <p:spPr>
          <a:xfrm>
            <a:off x="1193532" y="13441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097280" y="-94397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438639"/>
            <a:ext cx="10058401" cy="443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7"/>
            <a:ext cx="2373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acy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7"/>
          <p:cNvSpPr/>
          <p:nvPr/>
        </p:nvSpPr>
        <p:spPr>
          <a:xfrm>
            <a:off x="1507" y="0"/>
            <a:ext cx="121920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ítulo 1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1" cy="3892169"/>
          </a:xfrm>
          <a:prstGeom prst="rect">
            <a:avLst/>
          </a:prstGeom>
        </p:spPr>
        <p:txBody>
          <a:bodyPr/>
          <a:lstStyle>
            <a:lvl1pPr>
              <a:defRPr sz="5700" spc="-71"/>
            </a:lvl1pPr>
          </a:lstStyle>
          <a:p>
            <a:r>
              <a:t>Information Processing and Retrieval Project</a:t>
            </a:r>
          </a:p>
        </p:txBody>
      </p:sp>
      <p:sp>
        <p:nvSpPr>
          <p:cNvPr id="143" name="Rectangle 9"/>
          <p:cNvSpPr/>
          <p:nvPr/>
        </p:nvSpPr>
        <p:spPr>
          <a:xfrm>
            <a:off x="1506" y="4953000"/>
            <a:ext cx="12188954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1100050" y="5225239"/>
            <a:ext cx="1005840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Group 20</a:t>
            </a:r>
          </a:p>
        </p:txBody>
      </p:sp>
      <p:sp>
        <p:nvSpPr>
          <p:cNvPr id="145" name="Rectangle 11"/>
          <p:cNvSpPr/>
          <p:nvPr/>
        </p:nvSpPr>
        <p:spPr>
          <a:xfrm>
            <a:off x="1506" y="4906176"/>
            <a:ext cx="12188954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Ad-hoc Search</a:t>
            </a:r>
          </a:p>
        </p:txBody>
      </p:sp>
      <p:sp>
        <p:nvSpPr>
          <p:cNvPr id="148" name="Marcador de Posição de Conteúdo 2"/>
          <p:cNvSpPr txBox="1">
            <a:spLocks noGrp="1"/>
          </p:cNvSpPr>
          <p:nvPr>
            <p:ph type="body" idx="1"/>
          </p:nvPr>
        </p:nvSpPr>
        <p:spPr>
          <a:xfrm>
            <a:off x="1097280" y="1466519"/>
            <a:ext cx="10058401" cy="4510759"/>
          </a:xfrm>
          <a:prstGeom prst="rect">
            <a:avLst/>
          </a:prstGeom>
        </p:spPr>
        <p:txBody>
          <a:bodyPr/>
          <a:lstStyle/>
          <a:p>
            <a:pPr marL="74980" indent="-74980" defTabSz="749808">
              <a:lnSpc>
                <a:spcPct val="81000"/>
              </a:lnSpc>
              <a:spcBef>
                <a:spcPts val="900"/>
              </a:spcBef>
              <a:defRPr sz="1640" b="1"/>
            </a:pPr>
            <a:r>
              <a:t>BM25</a:t>
            </a:r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Better results than TF-IDF</a:t>
            </a:r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Does not take into account the document structure</a:t>
            </a:r>
          </a:p>
          <a:p>
            <a:pPr marL="74980" indent="-74980" defTabSz="749808">
              <a:lnSpc>
                <a:spcPct val="81000"/>
              </a:lnSpc>
              <a:spcBef>
                <a:spcPts val="900"/>
              </a:spcBef>
              <a:defRPr sz="1640"/>
            </a:pPr>
            <a:endParaRPr/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Removing all stop words and punctuation from documents</a:t>
            </a:r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Join manifestos, lowercase</a:t>
            </a:r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Calculate the Inverse Document Frequency for each word in the corpus</a:t>
            </a:r>
          </a:p>
          <a:p>
            <a:pPr marL="239938" lvl="1" indent="-74980" defTabSz="749808">
              <a:lnSpc>
                <a:spcPct val="81000"/>
              </a:lnSpc>
              <a:spcBef>
                <a:spcPts val="900"/>
              </a:spcBef>
              <a:buChar char=" "/>
              <a:defRPr sz="1640"/>
            </a:pPr>
            <a:r>
              <a:t>Generate the BM25 scores and return those greater than 0</a:t>
            </a:r>
          </a:p>
          <a:p>
            <a:pPr marL="74980" indent="-74980" defTabSz="749808">
              <a:lnSpc>
                <a:spcPct val="81000"/>
              </a:lnSpc>
              <a:spcBef>
                <a:spcPts val="900"/>
              </a:spcBef>
              <a:defRPr sz="1640"/>
            </a:pPr>
            <a:endParaRPr/>
          </a:p>
          <a:p>
            <a:pPr marL="74980" indent="-74980" defTabSz="749808">
              <a:lnSpc>
                <a:spcPct val="81000"/>
              </a:lnSpc>
              <a:spcBef>
                <a:spcPts val="900"/>
              </a:spcBef>
              <a:defRPr sz="1640" b="1"/>
            </a:pPr>
            <a:r>
              <a:t>Document Statistics:</a:t>
            </a:r>
          </a:p>
          <a:p>
            <a:pPr marL="476851" lvl="1" indent="-164431" defTabSz="749808">
              <a:lnSpc>
                <a:spcPct val="81000"/>
              </a:lnSpc>
              <a:spcBef>
                <a:spcPts val="900"/>
              </a:spcBef>
              <a:buClrTx/>
              <a:buFontTx/>
              <a:buChar char="•"/>
              <a:defRPr sz="1640"/>
            </a:pPr>
            <a:r>
              <a:t>How many manifestos are in the relevant documents set for each party</a:t>
            </a:r>
          </a:p>
          <a:p>
            <a:pPr marL="476851" lvl="1" indent="-164431" defTabSz="749808">
              <a:lnSpc>
                <a:spcPct val="81000"/>
              </a:lnSpc>
              <a:spcBef>
                <a:spcPts val="900"/>
              </a:spcBef>
              <a:buClrTx/>
              <a:buFontTx/>
              <a:buChar char="•"/>
              <a:defRPr sz="1640"/>
            </a:pPr>
            <a:r>
              <a:t>How many times each party mentions each keyword</a:t>
            </a:r>
          </a:p>
          <a:p>
            <a:pPr marL="476851" lvl="1" indent="-164431" defTabSz="749808">
              <a:lnSpc>
                <a:spcPct val="81000"/>
              </a:lnSpc>
              <a:spcBef>
                <a:spcPts val="900"/>
              </a:spcBef>
              <a:buClrTx/>
              <a:buFontTx/>
              <a:buChar char="•"/>
              <a:defRPr sz="1640"/>
            </a:pPr>
            <a:r>
              <a:t>Number of keywords in the query that are present in the manifestos of each party</a:t>
            </a:r>
          </a:p>
          <a:p>
            <a:pPr marL="476851" lvl="1" indent="-164431" defTabSz="749808">
              <a:lnSpc>
                <a:spcPct val="81000"/>
              </a:lnSpc>
              <a:spcBef>
                <a:spcPts val="900"/>
              </a:spcBef>
              <a:buClrTx/>
              <a:buFontTx/>
              <a:buChar char="•"/>
              <a:defRPr sz="1640"/>
            </a:pPr>
            <a:r>
              <a:t>Total amount of query keywords that appeared in each party’s manifestos (a raw count)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Classification of Documents</a:t>
            </a:r>
          </a:p>
        </p:txBody>
      </p:sp>
      <p:sp>
        <p:nvSpPr>
          <p:cNvPr id="151" name="Marcador de Posição de Conteú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Predict which political party was most likely to have produced a given text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Test the effectiveness of the predictions.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Tested with 4 classifiers:</a:t>
            </a:r>
          </a:p>
          <a:p>
            <a:pPr marL="505927" lvl="1" indent="-174457" defTabSz="795527">
              <a:spcBef>
                <a:spcPts val="1000"/>
              </a:spcBef>
              <a:buClrTx/>
              <a:buFontTx/>
              <a:buChar char="•"/>
              <a:defRPr sz="1740"/>
            </a:pPr>
            <a:r>
              <a:rPr dirty="0"/>
              <a:t>Naive-</a:t>
            </a:r>
            <a:r>
              <a:rPr dirty="0" err="1"/>
              <a:t>bayes</a:t>
            </a:r>
            <a:endParaRPr dirty="0"/>
          </a:p>
          <a:p>
            <a:pPr marL="505927" lvl="1" indent="-174457" defTabSz="795527">
              <a:spcBef>
                <a:spcPts val="1000"/>
              </a:spcBef>
              <a:buClrTx/>
              <a:buFontTx/>
              <a:buChar char="•"/>
              <a:defRPr sz="1740"/>
            </a:pPr>
            <a:r>
              <a:rPr dirty="0"/>
              <a:t>K-Nearest-Neighbors</a:t>
            </a:r>
          </a:p>
          <a:p>
            <a:pPr marL="505927" lvl="1" indent="-174457" defTabSz="795527">
              <a:spcBef>
                <a:spcPts val="1000"/>
              </a:spcBef>
              <a:buClrTx/>
              <a:buFontTx/>
              <a:buChar char="•"/>
              <a:defRPr sz="1740"/>
            </a:pPr>
            <a:r>
              <a:rPr lang="pt-PT" dirty="0" err="1"/>
              <a:t>Perceptron</a:t>
            </a:r>
            <a:endParaRPr dirty="0"/>
          </a:p>
          <a:p>
            <a:pPr marL="505927" lvl="1" indent="-174457" defTabSz="795527">
              <a:spcBef>
                <a:spcPts val="1000"/>
              </a:spcBef>
              <a:buClrTx/>
              <a:buFontTx/>
              <a:buChar char="•"/>
              <a:defRPr sz="1740"/>
            </a:pPr>
            <a:r>
              <a:rPr dirty="0"/>
              <a:t>Support Vector Machine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We randomly split our corpus into a training set (80%) and a testing set (20%)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  <a:endParaRPr dirty="0"/>
          </a:p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Training, testing and calculated the precision, accuracy, f1-score, support and recall for each classifier.</a:t>
            </a:r>
          </a:p>
          <a:p>
            <a:pPr marL="79552" indent="-79552" defTabSz="795527">
              <a:spcBef>
                <a:spcPts val="1000"/>
              </a:spcBef>
              <a:defRPr sz="1740"/>
            </a:pPr>
            <a:r>
              <a:rPr dirty="0"/>
              <a:t>With this results in mind we chose to use the </a:t>
            </a:r>
            <a:r>
              <a:rPr b="1" dirty="0"/>
              <a:t>Support Vector Machine</a:t>
            </a:r>
            <a:r>
              <a:rPr dirty="0"/>
              <a:t> to classify a given natural language text. In this case, we used the entire corpus as a training set.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Statistical Analysis of Named Entities</a:t>
            </a:r>
          </a:p>
        </p:txBody>
      </p:sp>
      <p:sp>
        <p:nvSpPr>
          <p:cNvPr id="154" name="Marcador de Posição de Conteúdo 2"/>
          <p:cNvSpPr txBox="1">
            <a:spLocks noGrp="1"/>
          </p:cNvSpPr>
          <p:nvPr>
            <p:ph type="body" idx="1"/>
          </p:nvPr>
        </p:nvSpPr>
        <p:spPr>
          <a:xfrm>
            <a:off x="1097280" y="1438639"/>
            <a:ext cx="10058401" cy="4629488"/>
          </a:xfrm>
          <a:prstGeom prst="rect">
            <a:avLst/>
          </a:prstGeom>
        </p:spPr>
        <p:txBody>
          <a:bodyPr/>
          <a:lstStyle/>
          <a:p>
            <a:pPr marL="72237" indent="-72237" defTabSz="722376">
              <a:spcBef>
                <a:spcPts val="900"/>
              </a:spcBef>
              <a:defRPr sz="1580" b="1"/>
            </a:pPr>
            <a:r>
              <a:rPr dirty="0"/>
              <a:t>Goal: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Discover all named entities in the corpus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Provide some statistics on them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endParaRPr dirty="0"/>
          </a:p>
          <a:p>
            <a:pPr marL="72237" indent="-72237" defTabSz="722376">
              <a:spcBef>
                <a:spcPts val="900"/>
              </a:spcBef>
              <a:defRPr sz="1580"/>
            </a:pPr>
            <a:r>
              <a:rPr dirty="0"/>
              <a:t>Use of </a:t>
            </a:r>
            <a:r>
              <a:rPr u="sng" dirty="0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hlinkClick r:id="rId2"/>
              </a:rPr>
              <a:t>spacy.io</a:t>
            </a:r>
            <a:r>
              <a:rPr dirty="0"/>
              <a:t> library to label each word in the corpus</a:t>
            </a:r>
          </a:p>
          <a:p>
            <a:pPr marL="72237" indent="-72237" defTabSz="722376">
              <a:spcBef>
                <a:spcPts val="900"/>
              </a:spcBef>
              <a:defRPr sz="1580"/>
            </a:pPr>
            <a:r>
              <a:rPr dirty="0"/>
              <a:t>Using the </a:t>
            </a:r>
            <a:r>
              <a:rPr dirty="0" err="1"/>
              <a:t>english</a:t>
            </a:r>
            <a:r>
              <a:rPr dirty="0"/>
              <a:t> language model </a:t>
            </a:r>
            <a:r>
              <a:rPr i="1" dirty="0" err="1"/>
              <a:t>en_core_web_sm</a:t>
            </a:r>
            <a:endParaRPr i="1" dirty="0"/>
          </a:p>
          <a:p>
            <a:pPr marL="72237" indent="-72237" defTabSz="722376">
              <a:spcBef>
                <a:spcPts val="900"/>
              </a:spcBef>
              <a:defRPr sz="1580"/>
            </a:pPr>
            <a:r>
              <a:rPr dirty="0"/>
              <a:t>Filter out the terms that we believe are irrelevant:</a:t>
            </a:r>
          </a:p>
          <a:p>
            <a:pPr marL="375635" lvl="2" indent="-72237" defTabSz="722376">
              <a:spcBef>
                <a:spcPts val="900"/>
              </a:spcBef>
              <a:buChar char=" "/>
              <a:defRPr sz="1580" i="1"/>
            </a:pPr>
            <a:r>
              <a:rPr dirty="0"/>
              <a:t>“CARDINAL”, “ORDINAL”, “TIME”,  “DATE”, “PERCENT”, “MONEY”,  “QUANTITY” and “PRODUCT” </a:t>
            </a:r>
          </a:p>
          <a:p>
            <a:pPr marL="72237" indent="-72237" defTabSz="722376">
              <a:spcBef>
                <a:spcPts val="900"/>
              </a:spcBef>
              <a:defRPr sz="1580"/>
            </a:pPr>
            <a:endParaRPr dirty="0"/>
          </a:p>
          <a:p>
            <a:pPr marL="72237" indent="-72237" defTabSz="722376">
              <a:spcBef>
                <a:spcPts val="900"/>
              </a:spcBef>
              <a:defRPr sz="1580"/>
            </a:pPr>
            <a:r>
              <a:rPr dirty="0"/>
              <a:t>Search over the chosen data structure and output statistics: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most mentioned entities for each party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how many times each party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dirty="0"/>
              <a:t>mention</a:t>
            </a:r>
            <a:r>
              <a:rPr lang="pt-PT" dirty="0"/>
              <a:t>ed </a:t>
            </a:r>
            <a:r>
              <a:rPr lang="pt-PT" dirty="0" err="1"/>
              <a:t>by</a:t>
            </a:r>
            <a:r>
              <a:rPr dirty="0"/>
              <a:t> other parties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most mentioned entities globally</a:t>
            </a:r>
          </a:p>
          <a:p>
            <a:pPr marL="459405" lvl="1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rPr dirty="0"/>
              <a:t>which party is mentioned more times by the other parties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tiv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tiv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336</Words>
  <Application>Microsoft Office PowerPoint</Application>
  <PresentationFormat>Ecrã Panorâmico</PresentationFormat>
  <Paragraphs>44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Trebuchet MS</vt:lpstr>
      <vt:lpstr>Retrospetiva</vt:lpstr>
      <vt:lpstr>Information Processing and Retrieval Project</vt:lpstr>
      <vt:lpstr>Ad-hoc Search</vt:lpstr>
      <vt:lpstr>Classification of Documents</vt:lpstr>
      <vt:lpstr>Statistical Analysis of Named 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and Retrieval Project</dc:title>
  <dc:creator>Filipe</dc:creator>
  <cp:lastModifiedBy>Filipe Parrado de Azevedo</cp:lastModifiedBy>
  <cp:revision>4</cp:revision>
  <dcterms:modified xsi:type="dcterms:W3CDTF">2018-12-14T13:02:33Z</dcterms:modified>
</cp:coreProperties>
</file>