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76" r:id="rId5"/>
    <p:sldId id="259" r:id="rId6"/>
    <p:sldId id="275" r:id="rId7"/>
    <p:sldId id="260" r:id="rId8"/>
    <p:sldId id="265" r:id="rId9"/>
    <p:sldId id="261" r:id="rId10"/>
    <p:sldId id="266" r:id="rId11"/>
    <p:sldId id="267" r:id="rId12"/>
    <p:sldId id="262" r:id="rId13"/>
    <p:sldId id="270" r:id="rId14"/>
    <p:sldId id="271" r:id="rId15"/>
    <p:sldId id="279" r:id="rId16"/>
    <p:sldId id="273" r:id="rId17"/>
    <p:sldId id="278" r:id="rId18"/>
    <p:sldId id="264" r:id="rId19"/>
    <p:sldId id="268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47A"/>
    <a:srgbClr val="A33F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1280" autoAdjust="0"/>
  </p:normalViewPr>
  <p:slideViewPr>
    <p:cSldViewPr snapToGrid="0">
      <p:cViewPr>
        <p:scale>
          <a:sx n="75" d="100"/>
          <a:sy n="75" d="100"/>
        </p:scale>
        <p:origin x="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4119-990F-734F-9E79-3DA6C87BA7A9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00B7-5858-764E-BE01-6EAD5E02DB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9472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9C3-D355-194A-BECA-27D817D8DB2F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B662-C364-A449-ACAA-509917981F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8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PT"/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9B662-C364-A449-ACAA-509917981F5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00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9B662-C364-A449-ACAA-509917981F5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35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F93FAEE-46E5-4E18-A13C-8EAFB107E0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03170"/>
            <a:ext cx="10515600" cy="1028699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A33F1F"/>
                </a:solidFill>
              </a:defRPr>
            </a:lvl1pPr>
          </a:lstStyle>
          <a:p>
            <a:r>
              <a:rPr lang="en-US"/>
              <a:t>&lt;</a:t>
            </a:r>
            <a:r>
              <a:rPr lang="en-US" err="1"/>
              <a:t>Título</a:t>
            </a:r>
            <a:r>
              <a:rPr lang="en-US"/>
              <a:t>&gt;</a:t>
            </a:r>
            <a:br>
              <a:rPr lang="en-US"/>
            </a:br>
            <a:endParaRPr lang="pt-PT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C6001F-C5BD-4C10-8FD7-1BB028CF3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760470"/>
            <a:ext cx="10515600" cy="388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A33F1F"/>
                </a:solidFill>
                <a:latin typeface="+mj-lt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A33F1F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rgbClr val="A33F1F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rgbClr val="A33F1F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rgbClr val="A33F1F"/>
                </a:solidFill>
                <a:latin typeface="+mj-lt"/>
              </a:defRPr>
            </a:lvl5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&lt;Autor&gt;</a:t>
            </a:r>
            <a:endParaRPr lang="pt-PT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3C734A85-43D4-426C-9CB6-220BA1FB3E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251961"/>
            <a:ext cx="10515600" cy="388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A33F1F"/>
                </a:solidFill>
                <a:latin typeface="+mj-lt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A33F1F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rgbClr val="A33F1F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rgbClr val="A33F1F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rgbClr val="A33F1F"/>
                </a:solidFill>
                <a:latin typeface="+mj-lt"/>
              </a:defRPr>
            </a:lvl5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&lt;</a:t>
            </a:r>
            <a:r>
              <a:rPr lang="en-US" err="1"/>
              <a:t>Orientador</a:t>
            </a:r>
            <a:r>
              <a:rPr lang="en-US"/>
              <a:t>&gt;</a:t>
            </a:r>
            <a:endParaRPr lang="pt-PT"/>
          </a:p>
          <a:p>
            <a:pPr lvl="2"/>
            <a:endParaRPr lang="pt-PT"/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D6B9EA56-3CC6-47F5-BBCF-AB8939161F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796792"/>
            <a:ext cx="10515600" cy="388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A33F1F"/>
                </a:solidFill>
                <a:latin typeface="+mj-lt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A33F1F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rgbClr val="A33F1F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rgbClr val="A33F1F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rgbClr val="A33F1F"/>
                </a:solidFill>
                <a:latin typeface="+mj-lt"/>
              </a:defRPr>
            </a:lvl5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&lt;</a:t>
            </a:r>
            <a:r>
              <a:rPr lang="en-US" err="1"/>
              <a:t>Coorientador</a:t>
            </a:r>
            <a:r>
              <a:rPr lang="en-US"/>
              <a:t>&gt;</a:t>
            </a:r>
            <a:endParaRPr lang="pt-PT"/>
          </a:p>
          <a:p>
            <a:pPr lvl="2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00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71D2-A076-4EAA-BE1B-C58616EE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173"/>
            <a:ext cx="10515600" cy="51651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33F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A091-A0A5-4EEA-9809-8720E924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6DE0-FACA-4952-B417-AA7A92CA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E7DB-D5B6-4479-AEAA-39537A30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2C7D-A5FB-4B77-B6A5-B0B1B271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5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71D2-A076-4EAA-BE1B-C58616EE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173"/>
            <a:ext cx="10515600" cy="51651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33F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A091-A0A5-4EEA-9809-8720E924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6DE0-FACA-4952-B417-AA7A92CA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E7DB-D5B6-4479-AEAA-39537A30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2C7D-A5FB-4B77-B6A5-B0B1B271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1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BC93-6918-4C37-8F19-24EDEE461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0C3DF-1D74-4E33-B06A-40B84412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4310B-57F4-453A-8C4F-21CC2516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3EF17-1DAE-4A46-8C35-5E846BC4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F6CBD-1D7E-429F-B9FC-38366516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C90EC8-E1E6-44C7-BAE7-B14D98BE856B}"/>
              </a:ext>
            </a:extLst>
          </p:cNvPr>
          <p:cNvSpPr txBox="1">
            <a:spLocks/>
          </p:cNvSpPr>
          <p:nvPr userDrawn="1"/>
        </p:nvSpPr>
        <p:spPr>
          <a:xfrm>
            <a:off x="838200" y="1174173"/>
            <a:ext cx="10515600" cy="516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33F1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765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51B3B-A9BC-421F-A3EB-0811A85B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7E515-EBF6-45B0-AD88-90AB6179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0FB7D-6412-418E-9F06-264F95F5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BA052F-24DE-404A-89AF-8A75A27D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173"/>
            <a:ext cx="10515600" cy="51651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33F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6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C9D82-0042-403C-A6F3-BF26C88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27126-494F-4A45-8F1E-5ECC40F6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C2BCE-BC52-4F7F-8647-CBA5098F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22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7"/>
          <a:stretch/>
        </p:blipFill>
        <p:spPr>
          <a:xfrm>
            <a:off x="9797142" y="-26126"/>
            <a:ext cx="2394857" cy="1267334"/>
          </a:xfrm>
          <a:prstGeom prst="rect">
            <a:avLst/>
          </a:prstGeom>
        </p:spPr>
      </p:pic>
      <p:pic>
        <p:nvPicPr>
          <p:cNvPr id="9" name="Imagem 5">
            <a:extLst>
              <a:ext uri="{FF2B5EF4-FFF2-40B4-BE49-F238E27FC236}">
                <a16:creationId xmlns:a16="http://schemas.microsoft.com/office/drawing/2014/main" id="{E26AE0CC-7D37-43D6-8099-985F45E5A2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084"/>
            <a:ext cx="12192000" cy="654564"/>
          </a:xfrm>
          <a:prstGeom prst="rect">
            <a:avLst/>
          </a:prstGeom>
        </p:spPr>
      </p:pic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E087C00E-D4E7-4596-A0D7-3554B26C370D}"/>
              </a:ext>
            </a:extLst>
          </p:cNvPr>
          <p:cNvSpPr txBox="1">
            <a:spLocks/>
          </p:cNvSpPr>
          <p:nvPr userDrawn="1"/>
        </p:nvSpPr>
        <p:spPr>
          <a:xfrm>
            <a:off x="0" y="1376116"/>
            <a:ext cx="12192000" cy="65456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>
              <a:buFont typeface="Arial"/>
              <a:buNone/>
              <a:defRPr/>
            </a:pPr>
            <a:r>
              <a:rPr lang="pt-PT" sz="4000" dirty="0" err="1"/>
              <a:t>Msc</a:t>
            </a:r>
            <a:r>
              <a:rPr lang="pt-PT" sz="4000" dirty="0"/>
              <a:t> in Industrial Management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Engineering</a:t>
            </a:r>
            <a:endParaRPr lang="pt-PT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0806F3-CFAA-476E-8C72-C60B9FD1D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93"/>
          <a:stretch/>
        </p:blipFill>
        <p:spPr>
          <a:xfrm>
            <a:off x="0" y="-31829"/>
            <a:ext cx="1293223" cy="12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7822-6FD9-409E-875E-781FAC296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21/07/2020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7B2D-4DF9-4686-9C2B-F1FBA26B8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3B9A-5FF0-4FF3-89FE-50D98FD45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A666-CE97-4429-947E-A4C005FC012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C31A6-FDAE-4089-A417-1946772A9AC6}"/>
              </a:ext>
            </a:extLst>
          </p:cNvPr>
          <p:cNvCxnSpPr>
            <a:cxnSpLocks/>
          </p:cNvCxnSpPr>
          <p:nvPr userDrawn="1"/>
        </p:nvCxnSpPr>
        <p:spPr>
          <a:xfrm>
            <a:off x="498764" y="1069905"/>
            <a:ext cx="11191009" cy="0"/>
          </a:xfrm>
          <a:prstGeom prst="line">
            <a:avLst/>
          </a:prstGeom>
          <a:ln>
            <a:solidFill>
              <a:srgbClr val="A33F1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8621AEFC-7FC4-4B21-9CB3-8E2CFC19C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7"/>
          <a:stretch/>
        </p:blipFill>
        <p:spPr>
          <a:xfrm>
            <a:off x="9797142" y="-26126"/>
            <a:ext cx="2394857" cy="12673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B01AE84-2ABB-45CD-B140-3575FC4B0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93"/>
          <a:stretch/>
        </p:blipFill>
        <p:spPr>
          <a:xfrm>
            <a:off x="0" y="-31829"/>
            <a:ext cx="1293223" cy="12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5" r:id="rId3"/>
    <p:sldLayoutId id="2147483656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3D29-16D9-4794-B826-9C6224AD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Decision</a:t>
            </a:r>
            <a:r>
              <a:rPr lang="pt-PT" b="1" dirty="0"/>
              <a:t> </a:t>
            </a:r>
            <a:r>
              <a:rPr lang="pt-PT" b="1" dirty="0" err="1"/>
              <a:t>Support</a:t>
            </a:r>
            <a:r>
              <a:rPr lang="pt-PT" b="1" dirty="0"/>
              <a:t> </a:t>
            </a:r>
            <a:r>
              <a:rPr lang="pt-PT" b="1" dirty="0" err="1"/>
              <a:t>Tool</a:t>
            </a:r>
            <a:r>
              <a:rPr lang="pt-PT" b="1" dirty="0"/>
              <a:t> for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Placement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Parts</a:t>
            </a:r>
            <a:r>
              <a:rPr lang="pt-PT" b="1" dirty="0"/>
              <a:t> in </a:t>
            </a:r>
            <a:r>
              <a:rPr lang="pt-PT" b="1" dirty="0" err="1"/>
              <a:t>Sequential</a:t>
            </a:r>
            <a:r>
              <a:rPr lang="pt-PT" b="1" dirty="0"/>
              <a:t> FDM 3D </a:t>
            </a:r>
            <a:r>
              <a:rPr lang="pt-PT" b="1" dirty="0" err="1"/>
              <a:t>Printing</a:t>
            </a:r>
            <a:endParaRPr lang="pt-PT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63553-7394-452C-9508-37F2874F9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5520691"/>
            <a:ext cx="10515600" cy="388620"/>
          </a:xfrm>
        </p:spPr>
        <p:txBody>
          <a:bodyPr/>
          <a:lstStyle/>
          <a:p>
            <a:r>
              <a:rPr lang="pt-PT" sz="2000" b="1" dirty="0" err="1"/>
              <a:t>Students</a:t>
            </a:r>
            <a:r>
              <a:rPr lang="pt-PT" sz="2000" b="1" dirty="0"/>
              <a:t>: </a:t>
            </a:r>
            <a:r>
              <a:rPr lang="pt-PT" sz="2000" dirty="0"/>
              <a:t>António Vasques; Francisco Reis; João Oliveira; Luís Caetano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DCC70-0FFF-4C1D-B54D-B7E06E3486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132071"/>
            <a:ext cx="10515600" cy="388620"/>
          </a:xfrm>
        </p:spPr>
        <p:txBody>
          <a:bodyPr/>
          <a:lstStyle/>
          <a:p>
            <a:r>
              <a:rPr lang="pt-PT" sz="2000" b="1" dirty="0"/>
              <a:t>Professor: </a:t>
            </a:r>
            <a:r>
              <a:rPr lang="pt-PT" sz="2000" dirty="0"/>
              <a:t>António Galrão Ramos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3434B5E-69C2-42C1-9BC3-0D45F7E30699}"/>
              </a:ext>
            </a:extLst>
          </p:cNvPr>
          <p:cNvSpPr txBox="1">
            <a:spLocks/>
          </p:cNvSpPr>
          <p:nvPr/>
        </p:nvSpPr>
        <p:spPr>
          <a:xfrm>
            <a:off x="5087283" y="4380145"/>
            <a:ext cx="2017430" cy="3886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000"/>
              <a:t>21/07/2020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BF0138A-D544-4C90-9509-7648F004BE4F}"/>
              </a:ext>
            </a:extLst>
          </p:cNvPr>
          <p:cNvSpPr txBox="1">
            <a:spLocks/>
          </p:cNvSpPr>
          <p:nvPr/>
        </p:nvSpPr>
        <p:spPr>
          <a:xfrm>
            <a:off x="1457178" y="6297931"/>
            <a:ext cx="10515600" cy="3886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A33F1F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b="1" dirty="0" err="1"/>
              <a:t>Polytechnic</a:t>
            </a:r>
            <a:r>
              <a:rPr lang="pt-PT" sz="2000" b="1" dirty="0"/>
              <a:t> </a:t>
            </a:r>
            <a:r>
              <a:rPr lang="pt-PT" sz="2000" b="1" dirty="0" err="1"/>
              <a:t>Institute</a:t>
            </a:r>
            <a:r>
              <a:rPr lang="pt-PT" sz="2000" b="1" dirty="0"/>
              <a:t> </a:t>
            </a:r>
            <a:r>
              <a:rPr lang="pt-PT" sz="2000" b="1" dirty="0" err="1"/>
              <a:t>of</a:t>
            </a:r>
            <a:r>
              <a:rPr lang="pt-PT" sz="2000" b="1" dirty="0"/>
              <a:t> Porto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4327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Constructive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– </a:t>
            </a:r>
            <a:r>
              <a:rPr lang="pt-PT" dirty="0" err="1"/>
              <a:t>Mechanical</a:t>
            </a:r>
            <a:r>
              <a:rPr lang="pt-PT" dirty="0"/>
              <a:t> </a:t>
            </a:r>
            <a:r>
              <a:rPr lang="pt-PT" dirty="0" err="1"/>
              <a:t>Constraints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4C1E93-2DB9-42BD-BD78-0A4B87E0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842" y="1825625"/>
            <a:ext cx="3381293" cy="3224024"/>
          </a:xfrm>
          <a:prstGeom prst="rect">
            <a:avLst/>
          </a:prstGeom>
        </p:spPr>
      </p:pic>
      <p:pic>
        <p:nvPicPr>
          <p:cNvPr id="5" name="Imagem 4" descr="Uma imagem com relógio&#10;&#10;Descrição gerada automaticamente">
            <a:extLst>
              <a:ext uri="{FF2B5EF4-FFF2-40B4-BE49-F238E27FC236}">
                <a16:creationId xmlns:a16="http://schemas.microsoft.com/office/drawing/2014/main" id="{97A7245F-08CC-45E4-9559-8BBDE610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70" y="1963024"/>
            <a:ext cx="3370059" cy="29319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49E75A-0984-4F14-8354-EDB404B197D7}"/>
              </a:ext>
            </a:extLst>
          </p:cNvPr>
          <p:cNvSpPr txBox="1"/>
          <p:nvPr/>
        </p:nvSpPr>
        <p:spPr>
          <a:xfrm>
            <a:off x="2059685" y="5438295"/>
            <a:ext cx="800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– </a:t>
            </a:r>
            <a:r>
              <a:rPr lang="pt-PT" dirty="0" err="1"/>
              <a:t>Arm</a:t>
            </a:r>
            <a:r>
              <a:rPr lang="pt-PT" dirty="0"/>
              <a:t> </a:t>
            </a:r>
            <a:r>
              <a:rPr lang="pt-PT" dirty="0" err="1"/>
              <a:t>Height</a:t>
            </a:r>
            <a:r>
              <a:rPr lang="pt-PT" dirty="0"/>
              <a:t>;		C – </a:t>
            </a:r>
            <a:r>
              <a:rPr lang="pt-PT" i="1" dirty="0" err="1"/>
              <a:t>Nozzle</a:t>
            </a:r>
            <a:r>
              <a:rPr lang="pt-PT" i="1" dirty="0"/>
              <a:t> </a:t>
            </a:r>
            <a:r>
              <a:rPr lang="pt-PT" dirty="0" err="1"/>
              <a:t>Width</a:t>
            </a:r>
            <a:r>
              <a:rPr lang="pt-PT" dirty="0"/>
              <a:t>;		E – </a:t>
            </a:r>
            <a:r>
              <a:rPr lang="pt-PT" i="1" dirty="0" err="1"/>
              <a:t>Nozzle</a:t>
            </a:r>
            <a:r>
              <a:rPr lang="pt-PT" dirty="0" err="1"/>
              <a:t>-Head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;</a:t>
            </a:r>
          </a:p>
          <a:p>
            <a:r>
              <a:rPr lang="pt-PT" dirty="0"/>
              <a:t>B – </a:t>
            </a:r>
            <a:r>
              <a:rPr lang="pt-PT" dirty="0" err="1"/>
              <a:t>Head</a:t>
            </a:r>
            <a:r>
              <a:rPr lang="pt-PT" dirty="0"/>
              <a:t> </a:t>
            </a:r>
            <a:r>
              <a:rPr lang="pt-PT" dirty="0" err="1"/>
              <a:t>Height</a:t>
            </a:r>
            <a:r>
              <a:rPr lang="pt-PT" dirty="0"/>
              <a:t>;		D – </a:t>
            </a:r>
            <a:r>
              <a:rPr lang="pt-PT" dirty="0" err="1"/>
              <a:t>Head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;		F – </a:t>
            </a:r>
            <a:r>
              <a:rPr lang="pt-PT" i="1" dirty="0" err="1"/>
              <a:t>Nozzle</a:t>
            </a:r>
            <a:r>
              <a:rPr lang="pt-PT" dirty="0" err="1"/>
              <a:t>-Head</a:t>
            </a:r>
            <a:r>
              <a:rPr lang="pt-PT" dirty="0"/>
              <a:t> </a:t>
            </a:r>
            <a:r>
              <a:rPr lang="pt-PT" dirty="0" err="1"/>
              <a:t>Width</a:t>
            </a:r>
            <a:r>
              <a:rPr lang="pt-PT" dirty="0"/>
              <a:t>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79E48-2CDE-4977-85DB-5FD279FE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2D9C46EE-0B52-4E02-82A3-AEA26A6D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6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Tabu </a:t>
            </a:r>
            <a:r>
              <a:rPr lang="pt-PT" err="1"/>
              <a:t>Search</a:t>
            </a:r>
            <a:endParaRPr lang="pt-P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pt-PT" sz="2000" dirty="0">
                <a:cs typeface="Calibri"/>
              </a:rPr>
              <a:t>Tabu </a:t>
            </a:r>
            <a:r>
              <a:rPr lang="pt-PT" sz="2000" dirty="0" err="1">
                <a:cs typeface="Calibri"/>
              </a:rPr>
              <a:t>Search</a:t>
            </a:r>
            <a:r>
              <a:rPr lang="pt-PT" sz="2000" dirty="0">
                <a:cs typeface="Calibri"/>
              </a:rPr>
              <a:t> </a:t>
            </a:r>
            <a:r>
              <a:rPr lang="pt-PT" sz="2000" dirty="0" err="1">
                <a:cs typeface="Calibri"/>
              </a:rPr>
              <a:t>is</a:t>
            </a:r>
            <a:r>
              <a:rPr lang="pt-PT" sz="2000" dirty="0">
                <a:cs typeface="Calibri"/>
              </a:rPr>
              <a:t> a meta-</a:t>
            </a:r>
            <a:r>
              <a:rPr lang="pt-PT" sz="2000" dirty="0" err="1">
                <a:cs typeface="Calibri"/>
              </a:rPr>
              <a:t>heuristic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of</a:t>
            </a:r>
            <a:r>
              <a:rPr lang="pt-PT" sz="2000" dirty="0">
                <a:cs typeface="Calibri"/>
              </a:rPr>
              <a:t> single </a:t>
            </a:r>
            <a:r>
              <a:rPr lang="pt-PT" sz="2000" dirty="0" err="1">
                <a:cs typeface="Calibri"/>
              </a:rPr>
              <a:t>solution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proposed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by</a:t>
            </a:r>
            <a:r>
              <a:rPr lang="pt-PT" sz="2000" dirty="0">
                <a:cs typeface="Calibri"/>
              </a:rPr>
              <a:t> Glover in 1986 to </a:t>
            </a:r>
            <a:r>
              <a:rPr lang="pt-PT" sz="2000" dirty="0" err="1">
                <a:cs typeface="Calibri"/>
              </a:rPr>
              <a:t>optimize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complex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problems</a:t>
            </a:r>
            <a:r>
              <a:rPr lang="pt-PT" sz="2000" dirty="0">
                <a:cs typeface="Calibri"/>
              </a:rPr>
              <a:t>. </a:t>
            </a:r>
            <a:endParaRPr lang="pt-PT" dirty="0">
              <a:cs typeface="Calibri"/>
            </a:endParaRPr>
          </a:p>
          <a:p>
            <a:pPr marL="0" indent="0">
              <a:buNone/>
            </a:pPr>
            <a:endParaRPr lang="pt-PT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BCD3A-C6DD-45A3-932C-E61D4DBCA977}"/>
              </a:ext>
            </a:extLst>
          </p:cNvPr>
          <p:cNvSpPr txBox="1"/>
          <p:nvPr/>
        </p:nvSpPr>
        <p:spPr>
          <a:xfrm>
            <a:off x="5644551" y="2898476"/>
            <a:ext cx="53742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Uses past solution to guide the process of future search. </a:t>
            </a: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9C0E-2357-4307-BC6F-B469D3ECAA4D}"/>
              </a:ext>
            </a:extLst>
          </p:cNvPr>
          <p:cNvSpPr/>
          <p:nvPr/>
        </p:nvSpPr>
        <p:spPr>
          <a:xfrm>
            <a:off x="6109855" y="3927763"/>
            <a:ext cx="102523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Tabu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List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C27987-5F4C-44FC-9E41-7B667BE158BD}"/>
              </a:ext>
            </a:extLst>
          </p:cNvPr>
          <p:cNvCxnSpPr/>
          <p:nvPr/>
        </p:nvCxnSpPr>
        <p:spPr>
          <a:xfrm>
            <a:off x="7139421" y="4223038"/>
            <a:ext cx="15239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C1ADBD-90E8-4211-A1DC-A7EBB45F3ADE}"/>
              </a:ext>
            </a:extLst>
          </p:cNvPr>
          <p:cNvSpPr txBox="1"/>
          <p:nvPr/>
        </p:nvSpPr>
        <p:spPr>
          <a:xfrm>
            <a:off x="8663420" y="3930640"/>
            <a:ext cx="21336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cs typeface="Calibri"/>
              </a:rPr>
              <a:t>List of Forbidden Movements/Solution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6240B-99D5-4E84-BF2F-D3CFD046B6FA}"/>
              </a:ext>
            </a:extLst>
          </p:cNvPr>
          <p:cNvSpPr txBox="1"/>
          <p:nvPr/>
        </p:nvSpPr>
        <p:spPr>
          <a:xfrm>
            <a:off x="5841422" y="5356512"/>
            <a:ext cx="51261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Makes the algorithm accept </a:t>
            </a:r>
            <a:r>
              <a:rPr lang="en-US" sz="1600" dirty="0" err="1">
                <a:cs typeface="Calibri"/>
              </a:rPr>
              <a:t>temporarly</a:t>
            </a:r>
            <a:r>
              <a:rPr lang="en-US" sz="1600" dirty="0">
                <a:cs typeface="Calibri"/>
              </a:rPr>
              <a:t> solutions that are not better in order to escape local optimal and insert some diversity in the search of solutions. </a:t>
            </a:r>
            <a:endParaRPr lang="en-US" sz="1600" b="1" dirty="0">
              <a:cs typeface="Calibri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FFDB793-8EE3-4A15-A5A5-079F47F233B2}"/>
              </a:ext>
            </a:extLst>
          </p:cNvPr>
          <p:cNvSpPr/>
          <p:nvPr/>
        </p:nvSpPr>
        <p:spPr>
          <a:xfrm rot="5400000">
            <a:off x="8171792" y="2617643"/>
            <a:ext cx="360217" cy="4862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3B0AB-9E4B-4F9C-B22A-C28568F9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091168A8-F3E7-4B86-9CCA-15D120D3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11</a:t>
            </a:fld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658776-B7AB-4DCD-980A-3C1064EC0D84}"/>
              </a:ext>
            </a:extLst>
          </p:cNvPr>
          <p:cNvSpPr/>
          <p:nvPr/>
        </p:nvSpPr>
        <p:spPr>
          <a:xfrm>
            <a:off x="3135735" y="3334340"/>
            <a:ext cx="2408982" cy="2192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1387956-2D5E-4877-9A95-22101D5E2A54}"/>
              </a:ext>
            </a:extLst>
          </p:cNvPr>
          <p:cNvSpPr/>
          <p:nvPr/>
        </p:nvSpPr>
        <p:spPr>
          <a:xfrm>
            <a:off x="1793471" y="4293641"/>
            <a:ext cx="1164652" cy="2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Memory</a:t>
            </a:r>
            <a:endParaRPr lang="en-GB" dirty="0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23C5210B-CF67-4C2F-8648-637C31170DFE}"/>
              </a:ext>
            </a:extLst>
          </p:cNvPr>
          <p:cNvCxnSpPr>
            <a:cxnSpLocks/>
          </p:cNvCxnSpPr>
          <p:nvPr/>
        </p:nvCxnSpPr>
        <p:spPr>
          <a:xfrm flipV="1">
            <a:off x="883386" y="3812161"/>
            <a:ext cx="2404264" cy="58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B9DCF5B4-0253-4A66-B406-60EE863A1150}"/>
              </a:ext>
            </a:extLst>
          </p:cNvPr>
          <p:cNvCxnSpPr>
            <a:cxnSpLocks/>
          </p:cNvCxnSpPr>
          <p:nvPr/>
        </p:nvCxnSpPr>
        <p:spPr>
          <a:xfrm flipH="1" flipV="1">
            <a:off x="883387" y="4503014"/>
            <a:ext cx="2424977" cy="62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DB03A0-B1EE-4EEA-9B3A-E3B6DAA220DD}"/>
              </a:ext>
            </a:extLst>
          </p:cNvPr>
          <p:cNvSpPr txBox="1"/>
          <p:nvPr/>
        </p:nvSpPr>
        <p:spPr>
          <a:xfrm>
            <a:off x="3586443" y="3516629"/>
            <a:ext cx="153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Candidate </a:t>
            </a:r>
            <a:r>
              <a:rPr lang="pt-PT" dirty="0" err="1">
                <a:solidFill>
                  <a:schemeClr val="bg1"/>
                </a:solidFill>
              </a:rPr>
              <a:t>Solutions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060B81-14BB-436F-87F6-9A872D7CF9A6}"/>
              </a:ext>
            </a:extLst>
          </p:cNvPr>
          <p:cNvSpPr/>
          <p:nvPr/>
        </p:nvSpPr>
        <p:spPr>
          <a:xfrm>
            <a:off x="3630280" y="50491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8CEFD7-33F4-4F07-B3E0-44B4B367E2B8}"/>
              </a:ext>
            </a:extLst>
          </p:cNvPr>
          <p:cNvSpPr/>
          <p:nvPr/>
        </p:nvSpPr>
        <p:spPr>
          <a:xfrm>
            <a:off x="3782680" y="52015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F8CB9-76D1-4744-B0DB-DE6F023159DA}"/>
              </a:ext>
            </a:extLst>
          </p:cNvPr>
          <p:cNvSpPr/>
          <p:nvPr/>
        </p:nvSpPr>
        <p:spPr>
          <a:xfrm>
            <a:off x="3935080" y="48840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2773DA-98C6-4FF4-9E20-5F977374B6F4}"/>
              </a:ext>
            </a:extLst>
          </p:cNvPr>
          <p:cNvSpPr/>
          <p:nvPr/>
        </p:nvSpPr>
        <p:spPr>
          <a:xfrm>
            <a:off x="4430380" y="50364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2EF4D7-CE2B-4068-BF11-DBCAEEFF3DEF}"/>
              </a:ext>
            </a:extLst>
          </p:cNvPr>
          <p:cNvSpPr/>
          <p:nvPr/>
        </p:nvSpPr>
        <p:spPr>
          <a:xfrm>
            <a:off x="4582780" y="46046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B4DFCED-66B7-44F7-B21C-0F839D2CC9DD}"/>
              </a:ext>
            </a:extLst>
          </p:cNvPr>
          <p:cNvSpPr/>
          <p:nvPr/>
        </p:nvSpPr>
        <p:spPr>
          <a:xfrm>
            <a:off x="4735180" y="49602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F0144E-FC33-40CA-BC26-205B060A5B9E}"/>
              </a:ext>
            </a:extLst>
          </p:cNvPr>
          <p:cNvSpPr/>
          <p:nvPr/>
        </p:nvSpPr>
        <p:spPr>
          <a:xfrm>
            <a:off x="4938380" y="47697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2C97B7-421D-4D9F-9B49-51AF4AE8F2F8}"/>
              </a:ext>
            </a:extLst>
          </p:cNvPr>
          <p:cNvSpPr/>
          <p:nvPr/>
        </p:nvSpPr>
        <p:spPr>
          <a:xfrm>
            <a:off x="4887580" y="43125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2E5B6C-1DB4-4B45-8E1E-E0CCA8DF3D39}"/>
              </a:ext>
            </a:extLst>
          </p:cNvPr>
          <p:cNvSpPr/>
          <p:nvPr/>
        </p:nvSpPr>
        <p:spPr>
          <a:xfrm>
            <a:off x="4087480" y="50364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9C52856-DAF2-41C9-98C3-184A0A7556D9}"/>
              </a:ext>
            </a:extLst>
          </p:cNvPr>
          <p:cNvSpPr/>
          <p:nvPr/>
        </p:nvSpPr>
        <p:spPr>
          <a:xfrm>
            <a:off x="4239880" y="51888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5B6521-9B25-4EAA-AA6A-102D2B8B6C00}"/>
              </a:ext>
            </a:extLst>
          </p:cNvPr>
          <p:cNvSpPr/>
          <p:nvPr/>
        </p:nvSpPr>
        <p:spPr>
          <a:xfrm>
            <a:off x="3561700" y="444205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A30D8-9C50-41F4-A470-B3B5A5D652DD}"/>
              </a:ext>
            </a:extLst>
          </p:cNvPr>
          <p:cNvSpPr/>
          <p:nvPr/>
        </p:nvSpPr>
        <p:spPr>
          <a:xfrm>
            <a:off x="3714100" y="459445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6736F29-A81F-4CCE-8409-95E0B966CB23}"/>
              </a:ext>
            </a:extLst>
          </p:cNvPr>
          <p:cNvSpPr/>
          <p:nvPr/>
        </p:nvSpPr>
        <p:spPr>
          <a:xfrm>
            <a:off x="4308460" y="473923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CA4D51-92FB-4473-80A9-5A9396B89A22}"/>
              </a:ext>
            </a:extLst>
          </p:cNvPr>
          <p:cNvSpPr/>
          <p:nvPr/>
        </p:nvSpPr>
        <p:spPr>
          <a:xfrm>
            <a:off x="3874120" y="43506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DA98FE-C7D4-4EB4-8C98-9175F4F4E41B}"/>
              </a:ext>
            </a:extLst>
          </p:cNvPr>
          <p:cNvSpPr/>
          <p:nvPr/>
        </p:nvSpPr>
        <p:spPr>
          <a:xfrm>
            <a:off x="4026520" y="45030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9EC567-92C6-455B-815E-227A02EEC740}"/>
              </a:ext>
            </a:extLst>
          </p:cNvPr>
          <p:cNvSpPr/>
          <p:nvPr/>
        </p:nvSpPr>
        <p:spPr>
          <a:xfrm>
            <a:off x="4178920" y="421345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F143F49-6459-4EC6-A0D3-9EE81C92692F}"/>
              </a:ext>
            </a:extLst>
          </p:cNvPr>
          <p:cNvSpPr/>
          <p:nvPr/>
        </p:nvSpPr>
        <p:spPr>
          <a:xfrm>
            <a:off x="4178920" y="465541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57141E-1C9C-44A4-893A-2B724D56BCD1}"/>
              </a:ext>
            </a:extLst>
          </p:cNvPr>
          <p:cNvSpPr/>
          <p:nvPr/>
        </p:nvSpPr>
        <p:spPr>
          <a:xfrm>
            <a:off x="4331320" y="436585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C3C7E-F2C4-487B-A4AB-5F46BC555238}"/>
              </a:ext>
            </a:extLst>
          </p:cNvPr>
          <p:cNvSpPr/>
          <p:nvPr/>
        </p:nvSpPr>
        <p:spPr>
          <a:xfrm>
            <a:off x="4483720" y="428203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EE9D70-AC0B-42E3-AF44-98F98285551E}"/>
              </a:ext>
            </a:extLst>
          </p:cNvPr>
          <p:cNvSpPr/>
          <p:nvPr/>
        </p:nvSpPr>
        <p:spPr>
          <a:xfrm>
            <a:off x="4636120" y="443443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DB5DC0-3E2A-4F9C-A634-EF9A36E93CC0}"/>
              </a:ext>
            </a:extLst>
          </p:cNvPr>
          <p:cNvSpPr/>
          <p:nvPr/>
        </p:nvSpPr>
        <p:spPr>
          <a:xfrm>
            <a:off x="4788520" y="441157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DC194B3-9CB5-455C-BBDE-2EEA6545066E}"/>
              </a:ext>
            </a:extLst>
          </p:cNvPr>
          <p:cNvSpPr/>
          <p:nvPr/>
        </p:nvSpPr>
        <p:spPr>
          <a:xfrm>
            <a:off x="4940920" y="456397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FA42EE-3213-410A-A2A8-24AEAAAEBCEA}"/>
              </a:ext>
            </a:extLst>
          </p:cNvPr>
          <p:cNvSpPr/>
          <p:nvPr/>
        </p:nvSpPr>
        <p:spPr>
          <a:xfrm>
            <a:off x="5093320" y="471637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C88E405-DBE3-416A-AE9A-DD1719E88A76}"/>
              </a:ext>
            </a:extLst>
          </p:cNvPr>
          <p:cNvSpPr/>
          <p:nvPr/>
        </p:nvSpPr>
        <p:spPr>
          <a:xfrm>
            <a:off x="4468480" y="487639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B4A6217-856C-4F02-B97E-5DC12CD3CDB3}"/>
              </a:ext>
            </a:extLst>
          </p:cNvPr>
          <p:cNvSpPr/>
          <p:nvPr/>
        </p:nvSpPr>
        <p:spPr>
          <a:xfrm>
            <a:off x="4620880" y="5028794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ECAC74B-F35D-4B4C-B34A-69115081953B}"/>
              </a:ext>
            </a:extLst>
          </p:cNvPr>
          <p:cNvSpPr/>
          <p:nvPr/>
        </p:nvSpPr>
        <p:spPr>
          <a:xfrm>
            <a:off x="3406773" y="4659568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94336D-14B7-4048-9ABD-C1110E019FCD}"/>
              </a:ext>
            </a:extLst>
          </p:cNvPr>
          <p:cNvSpPr/>
          <p:nvPr/>
        </p:nvSpPr>
        <p:spPr>
          <a:xfrm>
            <a:off x="3559173" y="4811968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95EEFF4-EF62-4C93-AF46-F19BBC00F537}"/>
              </a:ext>
            </a:extLst>
          </p:cNvPr>
          <p:cNvSpPr/>
          <p:nvPr/>
        </p:nvSpPr>
        <p:spPr>
          <a:xfrm>
            <a:off x="3889034" y="4636020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F0BD02-C187-4CE2-A6F2-3F1D3D091416}"/>
              </a:ext>
            </a:extLst>
          </p:cNvPr>
          <p:cNvSpPr/>
          <p:nvPr/>
        </p:nvSpPr>
        <p:spPr>
          <a:xfrm>
            <a:off x="4041434" y="4788420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E42A024-E355-4CE7-8111-D50252712DE2}"/>
              </a:ext>
            </a:extLst>
          </p:cNvPr>
          <p:cNvSpPr/>
          <p:nvPr/>
        </p:nvSpPr>
        <p:spPr>
          <a:xfrm>
            <a:off x="741724" y="4398411"/>
            <a:ext cx="92091" cy="95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E2D662A-B7C7-4744-A0B7-7FF59A5DF67D}"/>
              </a:ext>
            </a:extLst>
          </p:cNvPr>
          <p:cNvSpPr txBox="1"/>
          <p:nvPr/>
        </p:nvSpPr>
        <p:spPr>
          <a:xfrm rot="879688">
            <a:off x="1312502" y="4818662"/>
            <a:ext cx="153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Select</a:t>
            </a:r>
            <a:r>
              <a:rPr lang="pt-PT" sz="1200" dirty="0"/>
              <a:t> </a:t>
            </a:r>
            <a:r>
              <a:rPr lang="pt-PT" sz="1200" dirty="0" err="1"/>
              <a:t>Solution</a:t>
            </a:r>
            <a:endParaRPr lang="en-GB" sz="1200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52EF6202-2D21-40B2-B392-A781D9F94E31}"/>
              </a:ext>
            </a:extLst>
          </p:cNvPr>
          <p:cNvSpPr txBox="1"/>
          <p:nvPr/>
        </p:nvSpPr>
        <p:spPr>
          <a:xfrm rot="20770190">
            <a:off x="1327050" y="3811260"/>
            <a:ext cx="153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Generate</a:t>
            </a:r>
            <a:r>
              <a:rPr lang="pt-PT" sz="1200" dirty="0"/>
              <a:t> Candidates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7011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B35991F-6771-4EDA-BC5E-129E6156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54" y="1825625"/>
            <a:ext cx="10501746" cy="458686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Adjacent Pairwise Interchange</a:t>
            </a:r>
          </a:p>
          <a:p>
            <a:pPr marL="0" indent="0">
              <a:buNone/>
            </a:pPr>
            <a:r>
              <a:rPr lang="pt-PT" sz="2000" dirty="0" err="1">
                <a:cs typeface="Calibri"/>
              </a:rPr>
              <a:t>Method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used</a:t>
            </a:r>
            <a:r>
              <a:rPr lang="pt-PT" sz="2000" dirty="0">
                <a:cs typeface="Calibri"/>
              </a:rPr>
              <a:t> to </a:t>
            </a:r>
            <a:r>
              <a:rPr lang="pt-PT" sz="2000" dirty="0" err="1">
                <a:cs typeface="Calibri"/>
              </a:rPr>
              <a:t>generate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neighbours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from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an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initial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solution</a:t>
            </a:r>
            <a:r>
              <a:rPr lang="pt-PT" sz="2000" dirty="0">
                <a:cs typeface="Calibri"/>
              </a:rPr>
              <a:t>/</a:t>
            </a:r>
            <a:r>
              <a:rPr lang="pt-PT" sz="2000" dirty="0" err="1">
                <a:cs typeface="Calibri"/>
              </a:rPr>
              <a:t>sequence</a:t>
            </a:r>
            <a:r>
              <a:rPr lang="pt-PT" sz="2000" dirty="0">
                <a:cs typeface="Calibri"/>
              </a:rPr>
              <a:t> (S0):</a:t>
            </a:r>
          </a:p>
          <a:p>
            <a:pPr marL="0" indent="0">
              <a:buNone/>
            </a:pPr>
            <a:endParaRPr lang="pt-PT" dirty="0">
              <a:cs typeface="Calibri"/>
            </a:endParaRPr>
          </a:p>
          <a:p>
            <a:pPr marL="0" indent="0">
              <a:buNone/>
            </a:pPr>
            <a:endParaRPr lang="pt-PT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/>
              <a:t>Tabu </a:t>
            </a:r>
            <a:r>
              <a:rPr lang="pt-PT" err="1"/>
              <a:t>Search</a:t>
            </a:r>
            <a:r>
              <a:rPr lang="pt-PT"/>
              <a:t>                    </a:t>
            </a:r>
            <a:endParaRPr lang="pt-PT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96F11-ADE5-4254-8085-705B756C20A7}"/>
              </a:ext>
            </a:extLst>
          </p:cNvPr>
          <p:cNvSpPr/>
          <p:nvPr/>
        </p:nvSpPr>
        <p:spPr>
          <a:xfrm>
            <a:off x="1011382" y="4344041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B4454F-3E76-46D2-A546-BB26CA98BAFE}"/>
              </a:ext>
            </a:extLst>
          </p:cNvPr>
          <p:cNvSpPr/>
          <p:nvPr/>
        </p:nvSpPr>
        <p:spPr>
          <a:xfrm>
            <a:off x="1565564" y="4344040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E727D-8DB0-4559-839D-2943F287EE0D}"/>
              </a:ext>
            </a:extLst>
          </p:cNvPr>
          <p:cNvSpPr/>
          <p:nvPr/>
        </p:nvSpPr>
        <p:spPr>
          <a:xfrm>
            <a:off x="2119746" y="4344040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6CD8B-CA8F-4A33-B3EE-54E1E766036C}"/>
              </a:ext>
            </a:extLst>
          </p:cNvPr>
          <p:cNvSpPr/>
          <p:nvPr/>
        </p:nvSpPr>
        <p:spPr>
          <a:xfrm>
            <a:off x="2673926" y="4344040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4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85583-8A10-46C1-9AA8-8906D1B8DB9B}"/>
              </a:ext>
            </a:extLst>
          </p:cNvPr>
          <p:cNvSpPr/>
          <p:nvPr/>
        </p:nvSpPr>
        <p:spPr>
          <a:xfrm>
            <a:off x="3228109" y="4344040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4D890-D50B-464D-962B-AF0683BAA56F}"/>
              </a:ext>
            </a:extLst>
          </p:cNvPr>
          <p:cNvSpPr/>
          <p:nvPr/>
        </p:nvSpPr>
        <p:spPr>
          <a:xfrm>
            <a:off x="7772399" y="2819399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BD850-14BF-45AB-930F-6EF31938CA5D}"/>
              </a:ext>
            </a:extLst>
          </p:cNvPr>
          <p:cNvSpPr/>
          <p:nvPr/>
        </p:nvSpPr>
        <p:spPr>
          <a:xfrm>
            <a:off x="8326581" y="2819398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5BA7CB-ADA5-4382-B1EA-E6BBB506EC22}"/>
              </a:ext>
            </a:extLst>
          </p:cNvPr>
          <p:cNvSpPr/>
          <p:nvPr/>
        </p:nvSpPr>
        <p:spPr>
          <a:xfrm>
            <a:off x="8880763" y="2819398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9E2878-9400-4D79-9394-560BAE25BD11}"/>
              </a:ext>
            </a:extLst>
          </p:cNvPr>
          <p:cNvSpPr/>
          <p:nvPr/>
        </p:nvSpPr>
        <p:spPr>
          <a:xfrm>
            <a:off x="9434944" y="2819398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4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8611E1-BBE8-44DE-A191-185C8D6C5FEA}"/>
              </a:ext>
            </a:extLst>
          </p:cNvPr>
          <p:cNvSpPr/>
          <p:nvPr/>
        </p:nvSpPr>
        <p:spPr>
          <a:xfrm>
            <a:off x="9989126" y="2819398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1A946B-CBBD-463C-B637-F6570CB7F947}"/>
              </a:ext>
            </a:extLst>
          </p:cNvPr>
          <p:cNvSpPr/>
          <p:nvPr/>
        </p:nvSpPr>
        <p:spPr>
          <a:xfrm>
            <a:off x="7772399" y="3567544"/>
            <a:ext cx="554182" cy="54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D38786-15D5-4812-981E-C71D2033EEBE}"/>
              </a:ext>
            </a:extLst>
          </p:cNvPr>
          <p:cNvSpPr/>
          <p:nvPr/>
        </p:nvSpPr>
        <p:spPr>
          <a:xfrm>
            <a:off x="8326581" y="3567543"/>
            <a:ext cx="554182" cy="54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2E014-2F5C-4568-845A-4B8799C17CFD}"/>
              </a:ext>
            </a:extLst>
          </p:cNvPr>
          <p:cNvSpPr/>
          <p:nvPr/>
        </p:nvSpPr>
        <p:spPr>
          <a:xfrm>
            <a:off x="8880763" y="3567543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70010-9E5C-49C9-BDC9-A59BD944EA84}"/>
              </a:ext>
            </a:extLst>
          </p:cNvPr>
          <p:cNvSpPr/>
          <p:nvPr/>
        </p:nvSpPr>
        <p:spPr>
          <a:xfrm>
            <a:off x="9434944" y="3567543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4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A895E2-765B-4A41-8813-26403C21C26C}"/>
              </a:ext>
            </a:extLst>
          </p:cNvPr>
          <p:cNvSpPr/>
          <p:nvPr/>
        </p:nvSpPr>
        <p:spPr>
          <a:xfrm>
            <a:off x="9989126" y="3567543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5B0692-B061-4DCF-9B58-EB78E16FC266}"/>
              </a:ext>
            </a:extLst>
          </p:cNvPr>
          <p:cNvSpPr/>
          <p:nvPr/>
        </p:nvSpPr>
        <p:spPr>
          <a:xfrm>
            <a:off x="7786253" y="4357253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25FEF7-54B9-400B-9F30-350FAB0AD099}"/>
              </a:ext>
            </a:extLst>
          </p:cNvPr>
          <p:cNvSpPr/>
          <p:nvPr/>
        </p:nvSpPr>
        <p:spPr>
          <a:xfrm>
            <a:off x="8340435" y="4357252"/>
            <a:ext cx="554182" cy="54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8B5DBC-5920-428A-BD81-C4B3503F7CCF}"/>
              </a:ext>
            </a:extLst>
          </p:cNvPr>
          <p:cNvSpPr/>
          <p:nvPr/>
        </p:nvSpPr>
        <p:spPr>
          <a:xfrm>
            <a:off x="8894617" y="4357252"/>
            <a:ext cx="554182" cy="54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FED56F-001F-4537-A63D-98D0A23A7D03}"/>
              </a:ext>
            </a:extLst>
          </p:cNvPr>
          <p:cNvSpPr/>
          <p:nvPr/>
        </p:nvSpPr>
        <p:spPr>
          <a:xfrm>
            <a:off x="9448798" y="4357252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4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1774E4-19B5-4A2B-B57C-1EA30DD7CD83}"/>
              </a:ext>
            </a:extLst>
          </p:cNvPr>
          <p:cNvSpPr/>
          <p:nvPr/>
        </p:nvSpPr>
        <p:spPr>
          <a:xfrm>
            <a:off x="10002980" y="4357252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F44090-A633-4EA4-8180-10FC9CDD63DC}"/>
              </a:ext>
            </a:extLst>
          </p:cNvPr>
          <p:cNvSpPr/>
          <p:nvPr/>
        </p:nvSpPr>
        <p:spPr>
          <a:xfrm>
            <a:off x="7772398" y="5077689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382228-05E7-49BA-B53C-D18FAAC3EA1C}"/>
              </a:ext>
            </a:extLst>
          </p:cNvPr>
          <p:cNvSpPr/>
          <p:nvPr/>
        </p:nvSpPr>
        <p:spPr>
          <a:xfrm>
            <a:off x="8326580" y="5077688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3C6862-A6BB-464C-AB01-705C9720B31C}"/>
              </a:ext>
            </a:extLst>
          </p:cNvPr>
          <p:cNvSpPr/>
          <p:nvPr/>
        </p:nvSpPr>
        <p:spPr>
          <a:xfrm>
            <a:off x="8880762" y="5077688"/>
            <a:ext cx="554182" cy="54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4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C6E2F3-E38F-43BF-8FCC-4175FFCC81F2}"/>
              </a:ext>
            </a:extLst>
          </p:cNvPr>
          <p:cNvSpPr/>
          <p:nvPr/>
        </p:nvSpPr>
        <p:spPr>
          <a:xfrm>
            <a:off x="9434943" y="5077688"/>
            <a:ext cx="554182" cy="54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24B994-11D4-4C07-BF14-0A3DD9E20803}"/>
              </a:ext>
            </a:extLst>
          </p:cNvPr>
          <p:cNvSpPr/>
          <p:nvPr/>
        </p:nvSpPr>
        <p:spPr>
          <a:xfrm>
            <a:off x="9989125" y="5077688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BDC83-0B84-4646-AB0A-A9965AF76293}"/>
              </a:ext>
            </a:extLst>
          </p:cNvPr>
          <p:cNvSpPr/>
          <p:nvPr/>
        </p:nvSpPr>
        <p:spPr>
          <a:xfrm>
            <a:off x="7786252" y="5853543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B17249-7F20-4513-A72F-AF4A5F97ABA5}"/>
              </a:ext>
            </a:extLst>
          </p:cNvPr>
          <p:cNvSpPr/>
          <p:nvPr/>
        </p:nvSpPr>
        <p:spPr>
          <a:xfrm>
            <a:off x="8340434" y="5853542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DB7D3A-83BE-4BED-963D-39F76CC68D8C}"/>
              </a:ext>
            </a:extLst>
          </p:cNvPr>
          <p:cNvSpPr/>
          <p:nvPr/>
        </p:nvSpPr>
        <p:spPr>
          <a:xfrm>
            <a:off x="8894616" y="5853542"/>
            <a:ext cx="554182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BBC120-235C-48E1-B47F-5C1E74FD565F}"/>
              </a:ext>
            </a:extLst>
          </p:cNvPr>
          <p:cNvSpPr/>
          <p:nvPr/>
        </p:nvSpPr>
        <p:spPr>
          <a:xfrm>
            <a:off x="9448797" y="5853542"/>
            <a:ext cx="554182" cy="54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FA1298-1CAA-40A6-B09D-6E5CD92C0C28}"/>
              </a:ext>
            </a:extLst>
          </p:cNvPr>
          <p:cNvSpPr/>
          <p:nvPr/>
        </p:nvSpPr>
        <p:spPr>
          <a:xfrm>
            <a:off x="10002979" y="5853542"/>
            <a:ext cx="554182" cy="540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4</a:t>
            </a:r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62568F7-4CBB-4D69-9129-7D77503EC8C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782291" y="3152550"/>
            <a:ext cx="3990108" cy="1461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93DFABF-12E9-480A-8D08-1BE5EDE8F8D8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3782291" y="3837708"/>
            <a:ext cx="3990108" cy="776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82BF821-6AB7-42D2-9592-81E5E42200C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782291" y="4614204"/>
            <a:ext cx="3990107" cy="796636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0B791FE-0375-4459-9DDE-7B29E8C8B4F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782291" y="4614204"/>
            <a:ext cx="4003961" cy="1586344"/>
          </a:xfrm>
          <a:prstGeom prst="bentConnector3">
            <a:avLst>
              <a:gd name="adj1" fmla="val 4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E52FC29F-A28D-426A-8C23-681550DC509E}"/>
              </a:ext>
            </a:extLst>
          </p:cNvPr>
          <p:cNvSpPr/>
          <p:nvPr/>
        </p:nvSpPr>
        <p:spPr>
          <a:xfrm rot="10800000">
            <a:off x="8073527" y="3445970"/>
            <a:ext cx="498764" cy="23552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B853A5C0-08AA-401D-8D9B-6E4260394FE8}"/>
              </a:ext>
            </a:extLst>
          </p:cNvPr>
          <p:cNvSpPr/>
          <p:nvPr/>
        </p:nvSpPr>
        <p:spPr>
          <a:xfrm>
            <a:off x="8115090" y="3986297"/>
            <a:ext cx="498764" cy="23552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8A0B4E92-BB0F-460C-9578-F642469EA9D7}"/>
              </a:ext>
            </a:extLst>
          </p:cNvPr>
          <p:cNvSpPr/>
          <p:nvPr/>
        </p:nvSpPr>
        <p:spPr>
          <a:xfrm rot="10800000">
            <a:off x="8627708" y="4235679"/>
            <a:ext cx="498764" cy="23552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C5A5AE48-52DD-4F61-9FA9-954FE580B932}"/>
              </a:ext>
            </a:extLst>
          </p:cNvPr>
          <p:cNvSpPr/>
          <p:nvPr/>
        </p:nvSpPr>
        <p:spPr>
          <a:xfrm>
            <a:off x="8669271" y="4776006"/>
            <a:ext cx="498764" cy="23552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B327BAB8-6B7F-4BD2-A331-26FB78802246}"/>
              </a:ext>
            </a:extLst>
          </p:cNvPr>
          <p:cNvSpPr/>
          <p:nvPr/>
        </p:nvSpPr>
        <p:spPr>
          <a:xfrm rot="10800000">
            <a:off x="9181889" y="4956115"/>
            <a:ext cx="498764" cy="23552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BBC5F0BF-0DE4-4693-9FFE-E95C6EDA5093}"/>
              </a:ext>
            </a:extLst>
          </p:cNvPr>
          <p:cNvSpPr/>
          <p:nvPr/>
        </p:nvSpPr>
        <p:spPr>
          <a:xfrm>
            <a:off x="9223452" y="5496442"/>
            <a:ext cx="498764" cy="23552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D53F072B-C4DA-4C13-9CC2-3429A783E90D}"/>
              </a:ext>
            </a:extLst>
          </p:cNvPr>
          <p:cNvSpPr/>
          <p:nvPr/>
        </p:nvSpPr>
        <p:spPr>
          <a:xfrm rot="10800000">
            <a:off x="9763779" y="5759678"/>
            <a:ext cx="498764" cy="23552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5BF78E58-D93C-4D1A-B112-59350BF705B9}"/>
              </a:ext>
            </a:extLst>
          </p:cNvPr>
          <p:cNvSpPr/>
          <p:nvPr/>
        </p:nvSpPr>
        <p:spPr>
          <a:xfrm>
            <a:off x="9805342" y="6300005"/>
            <a:ext cx="498764" cy="23552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6D727-250B-4663-8545-03AA6B153C83}"/>
              </a:ext>
            </a:extLst>
          </p:cNvPr>
          <p:cNvSpPr txBox="1"/>
          <p:nvPr/>
        </p:nvSpPr>
        <p:spPr>
          <a:xfrm>
            <a:off x="10708697" y="2908587"/>
            <a:ext cx="415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S0</a:t>
            </a:r>
            <a:endParaRPr lang="en-US" b="1"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8A910A-E854-4011-978A-8445252D4D51}"/>
              </a:ext>
            </a:extLst>
          </p:cNvPr>
          <p:cNvSpPr txBox="1"/>
          <p:nvPr/>
        </p:nvSpPr>
        <p:spPr>
          <a:xfrm>
            <a:off x="10708696" y="3656732"/>
            <a:ext cx="415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S1</a:t>
            </a:r>
            <a:endParaRPr lang="en-US" b="1"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2E6C8B-81D1-4240-A64B-E5F8B48E712E}"/>
              </a:ext>
            </a:extLst>
          </p:cNvPr>
          <p:cNvSpPr txBox="1"/>
          <p:nvPr/>
        </p:nvSpPr>
        <p:spPr>
          <a:xfrm>
            <a:off x="10708696" y="4418732"/>
            <a:ext cx="415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S2</a:t>
            </a:r>
            <a:endParaRPr lang="en-US" b="1"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B1B4C8-0916-4426-8E7D-14C378AAFCFC}"/>
              </a:ext>
            </a:extLst>
          </p:cNvPr>
          <p:cNvSpPr txBox="1"/>
          <p:nvPr/>
        </p:nvSpPr>
        <p:spPr>
          <a:xfrm>
            <a:off x="10708696" y="5180732"/>
            <a:ext cx="415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S3</a:t>
            </a:r>
            <a:endParaRPr lang="en-US" b="1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4AB1DD-4725-4DF1-84CA-188EA5700880}"/>
              </a:ext>
            </a:extLst>
          </p:cNvPr>
          <p:cNvSpPr txBox="1"/>
          <p:nvPr/>
        </p:nvSpPr>
        <p:spPr>
          <a:xfrm>
            <a:off x="10708696" y="5970441"/>
            <a:ext cx="415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S4</a:t>
            </a:r>
            <a:endParaRPr lang="en-US" b="1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C70931-2EE2-41CA-A2B9-91FE4F8334A3}"/>
              </a:ext>
            </a:extLst>
          </p:cNvPr>
          <p:cNvSpPr txBox="1"/>
          <p:nvPr/>
        </p:nvSpPr>
        <p:spPr>
          <a:xfrm>
            <a:off x="525606" y="4405518"/>
            <a:ext cx="415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S0</a:t>
            </a:r>
            <a:endParaRPr lang="en-US" b="1">
              <a:cs typeface="Calibri"/>
            </a:endParaRP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6928DD2-CADC-41C9-84D5-E8B7768B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936EF5A-E57C-4A83-B409-FC2A9C8F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12</a:t>
            </a:fld>
            <a:endParaRPr lang="pt-PT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68393CC-C79C-4224-A3AC-82DBCCFA618D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>
            <a:off x="3782291" y="4614204"/>
            <a:ext cx="4003962" cy="1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5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Tabu </a:t>
            </a:r>
            <a:r>
              <a:rPr lang="pt-PT" dirty="0" err="1"/>
              <a:t>Search</a:t>
            </a:r>
            <a:r>
              <a:rPr lang="pt-PT" dirty="0"/>
              <a:t> – </a:t>
            </a:r>
            <a:r>
              <a:rPr lang="pt-PT" dirty="0" err="1"/>
              <a:t>Pseudo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59AB9C7-85E3-40E4-8D4E-980C7748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D8E1182-13BA-4226-86C0-4515019E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13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32BB69-5DD3-43B7-9650-2316A605251B}"/>
              </a:ext>
            </a:extLst>
          </p:cNvPr>
          <p:cNvSpPr txBox="1"/>
          <p:nvPr/>
        </p:nvSpPr>
        <p:spPr>
          <a:xfrm>
            <a:off x="1104901" y="1921341"/>
            <a:ext cx="54737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 x </a:t>
            </a:r>
            <a:r>
              <a:rPr lang="az-Cyrl-AZ" dirty="0"/>
              <a:t>Є</a:t>
            </a:r>
            <a:r>
              <a:rPr lang="pt-PT" dirty="0"/>
              <a:t> X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Initialize</a:t>
            </a:r>
            <a:r>
              <a:rPr lang="pt-PT" dirty="0"/>
              <a:t> Tabu 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 S</a:t>
            </a:r>
          </a:p>
          <a:p>
            <a:pPr>
              <a:lnSpc>
                <a:spcPct val="150000"/>
              </a:lnSpc>
            </a:pPr>
            <a:r>
              <a:rPr lang="pt-PT" b="1" dirty="0" err="1"/>
              <a:t>While</a:t>
            </a:r>
            <a:r>
              <a:rPr lang="pt-PT" b="1" dirty="0"/>
              <a:t> </a:t>
            </a:r>
            <a:r>
              <a:rPr lang="pt-PT" b="1" dirty="0" err="1"/>
              <a:t>not</a:t>
            </a:r>
            <a:r>
              <a:rPr lang="pt-PT" b="1" dirty="0"/>
              <a:t> </a:t>
            </a:r>
            <a:r>
              <a:rPr lang="pt-PT" dirty="0" err="1"/>
              <a:t>Stopping</a:t>
            </a:r>
            <a:r>
              <a:rPr lang="pt-PT" dirty="0"/>
              <a:t> </a:t>
            </a:r>
            <a:r>
              <a:rPr lang="pt-PT" dirty="0" err="1"/>
              <a:t>Criteria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dirty="0"/>
              <a:t>	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Best</a:t>
            </a:r>
            <a:r>
              <a:rPr lang="pt-PT" dirty="0"/>
              <a:t> x’ </a:t>
            </a:r>
            <a:r>
              <a:rPr lang="az-Cyrl-AZ" dirty="0"/>
              <a:t>Є</a:t>
            </a:r>
            <a:r>
              <a:rPr lang="pt-PT" dirty="0"/>
              <a:t> v(x)</a:t>
            </a:r>
          </a:p>
          <a:p>
            <a:pPr>
              <a:lnSpc>
                <a:spcPct val="150000"/>
              </a:lnSpc>
            </a:pPr>
            <a:r>
              <a:rPr lang="pt-PT" dirty="0"/>
              <a:t>	</a:t>
            </a:r>
            <a:r>
              <a:rPr lang="pt-PT" b="1" dirty="0" err="1"/>
              <a:t>If</a:t>
            </a:r>
            <a:r>
              <a:rPr lang="pt-PT" dirty="0"/>
              <a:t> x’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∉</a:t>
            </a:r>
            <a:r>
              <a:rPr lang="pt-PT" dirty="0"/>
              <a:t> Tabu 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b="1" dirty="0" err="1"/>
              <a:t>then</a:t>
            </a:r>
            <a:endParaRPr lang="pt-PT" b="1" dirty="0"/>
          </a:p>
          <a:p>
            <a:pPr>
              <a:lnSpc>
                <a:spcPct val="150000"/>
              </a:lnSpc>
            </a:pPr>
            <a:r>
              <a:rPr lang="pt-PT" dirty="0"/>
              <a:t>		x &lt;- x’</a:t>
            </a:r>
          </a:p>
          <a:p>
            <a:pPr>
              <a:lnSpc>
                <a:spcPct val="150000"/>
              </a:lnSpc>
            </a:pPr>
            <a:r>
              <a:rPr lang="pt-PT" dirty="0"/>
              <a:t>		</a:t>
            </a:r>
            <a:r>
              <a:rPr lang="pt-PT" dirty="0" err="1"/>
              <a:t>Insert</a:t>
            </a:r>
            <a:r>
              <a:rPr lang="pt-PT" dirty="0"/>
              <a:t> x’ in Tabu 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dirty="0"/>
              <a:t>	</a:t>
            </a:r>
            <a:r>
              <a:rPr lang="pt-PT" b="1" dirty="0" err="1"/>
              <a:t>End</a:t>
            </a:r>
            <a:endParaRPr lang="pt-PT" b="1" dirty="0"/>
          </a:p>
          <a:p>
            <a:pPr>
              <a:lnSpc>
                <a:spcPct val="150000"/>
              </a:lnSpc>
            </a:pPr>
            <a:r>
              <a:rPr lang="pt-PT" b="1" dirty="0" err="1"/>
              <a:t>End</a:t>
            </a:r>
            <a:endParaRPr lang="pt-PT" b="1" dirty="0"/>
          </a:p>
          <a:p>
            <a:pPr>
              <a:lnSpc>
                <a:spcPct val="150000"/>
              </a:lnSpc>
            </a:pPr>
            <a:r>
              <a:rPr lang="pt-PT" b="1" dirty="0" err="1"/>
              <a:t>Return</a:t>
            </a:r>
            <a:r>
              <a:rPr lang="pt-PT" b="1" dirty="0"/>
              <a:t> </a:t>
            </a:r>
            <a:r>
              <a:rPr lang="pt-PT" dirty="0"/>
              <a:t>x		</a:t>
            </a:r>
            <a:endParaRPr lang="en-GB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FE66F7-FCFE-4AF5-89CA-6C2B94046828}"/>
              </a:ext>
            </a:extLst>
          </p:cNvPr>
          <p:cNvSpPr txBox="1"/>
          <p:nvPr/>
        </p:nvSpPr>
        <p:spPr>
          <a:xfrm>
            <a:off x="7340600" y="6003721"/>
            <a:ext cx="467360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b="1" dirty="0"/>
              <a:t>Note</a:t>
            </a:r>
            <a:r>
              <a:rPr lang="pt-PT" sz="1400" dirty="0"/>
              <a:t>: </a:t>
            </a:r>
            <a:r>
              <a:rPr lang="pt-PT" sz="1400" dirty="0" err="1"/>
              <a:t>Aspiration</a:t>
            </a:r>
            <a:r>
              <a:rPr lang="pt-PT" sz="1400" dirty="0"/>
              <a:t> </a:t>
            </a:r>
            <a:r>
              <a:rPr lang="pt-PT" sz="1400" dirty="0" err="1"/>
              <a:t>Criteria</a:t>
            </a:r>
            <a:r>
              <a:rPr lang="pt-PT" sz="1400" dirty="0"/>
              <a:t> </a:t>
            </a:r>
            <a:r>
              <a:rPr lang="pt-PT" sz="1400" dirty="0" err="1"/>
              <a:t>was</a:t>
            </a:r>
            <a:r>
              <a:rPr lang="pt-PT" sz="1400" dirty="0"/>
              <a:t> </a:t>
            </a:r>
            <a:r>
              <a:rPr lang="pt-PT" sz="1400" dirty="0" err="1"/>
              <a:t>not</a:t>
            </a:r>
            <a:r>
              <a:rPr lang="pt-PT" sz="1400" dirty="0"/>
              <a:t> </a:t>
            </a:r>
            <a:r>
              <a:rPr lang="pt-PT" sz="1400" dirty="0" err="1"/>
              <a:t>implemented</a:t>
            </a:r>
            <a:r>
              <a:rPr lang="pt-PT" sz="1400" dirty="0"/>
              <a:t> in </a:t>
            </a:r>
            <a:r>
              <a:rPr lang="pt-PT" sz="1400" dirty="0" err="1"/>
              <a:t>this</a:t>
            </a:r>
            <a:r>
              <a:rPr lang="pt-PT" sz="1400" dirty="0"/>
              <a:t> </a:t>
            </a:r>
            <a:r>
              <a:rPr lang="pt-PT" sz="1400" dirty="0" err="1"/>
              <a:t>version</a:t>
            </a:r>
            <a:r>
              <a:rPr lang="pt-PT" sz="1400" dirty="0"/>
              <a:t>	</a:t>
            </a:r>
            <a:endParaRPr lang="en-GB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847950-698B-4886-940B-59CEA65659ED}"/>
              </a:ext>
            </a:extLst>
          </p:cNvPr>
          <p:cNvSpPr txBox="1"/>
          <p:nvPr/>
        </p:nvSpPr>
        <p:spPr>
          <a:xfrm>
            <a:off x="8610600" y="2830528"/>
            <a:ext cx="2400300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b="1" dirty="0"/>
              <a:t>x</a:t>
            </a:r>
            <a:r>
              <a:rPr lang="pt-PT" sz="1400" dirty="0"/>
              <a:t> = </a:t>
            </a:r>
            <a:r>
              <a:rPr lang="pt-PT" sz="1400" dirty="0" err="1"/>
              <a:t>best</a:t>
            </a:r>
            <a:r>
              <a:rPr lang="pt-PT" sz="1400" dirty="0"/>
              <a:t> </a:t>
            </a:r>
            <a:r>
              <a:rPr lang="pt-PT" sz="1400" dirty="0" err="1"/>
              <a:t>solution</a:t>
            </a: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b="1" dirty="0"/>
              <a:t>X</a:t>
            </a:r>
            <a:r>
              <a:rPr lang="pt-PT" sz="1400" dirty="0"/>
              <a:t> = </a:t>
            </a:r>
            <a:r>
              <a:rPr lang="pt-PT" sz="1400" dirty="0" err="1"/>
              <a:t>possible</a:t>
            </a:r>
            <a:r>
              <a:rPr lang="pt-PT" sz="1400" dirty="0"/>
              <a:t> </a:t>
            </a:r>
            <a:r>
              <a:rPr lang="pt-PT" sz="1400" dirty="0" err="1"/>
              <a:t>solution</a:t>
            </a:r>
            <a:r>
              <a:rPr lang="pt-PT" sz="1400" dirty="0"/>
              <a:t> </a:t>
            </a:r>
            <a:r>
              <a:rPr lang="pt-PT" sz="1400" dirty="0" err="1"/>
              <a:t>space</a:t>
            </a: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b="1" dirty="0"/>
              <a:t>S</a:t>
            </a:r>
            <a:r>
              <a:rPr lang="pt-PT" sz="1400" dirty="0"/>
              <a:t> = </a:t>
            </a:r>
            <a:r>
              <a:rPr lang="pt-PT" sz="1400" dirty="0" err="1"/>
              <a:t>size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Tabu </a:t>
            </a:r>
            <a:r>
              <a:rPr lang="pt-PT" sz="1400" dirty="0" err="1"/>
              <a:t>List</a:t>
            </a: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b="1" dirty="0"/>
              <a:t>x’</a:t>
            </a:r>
            <a:r>
              <a:rPr lang="pt-PT" sz="1400" dirty="0"/>
              <a:t> = </a:t>
            </a:r>
            <a:r>
              <a:rPr lang="pt-PT" sz="1400" dirty="0" err="1"/>
              <a:t>best</a:t>
            </a:r>
            <a:r>
              <a:rPr lang="pt-PT" sz="1400" dirty="0"/>
              <a:t> local </a:t>
            </a:r>
            <a:r>
              <a:rPr lang="pt-PT" sz="1400" dirty="0" err="1"/>
              <a:t>solution</a:t>
            </a: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b="1" dirty="0"/>
              <a:t>v(x)</a:t>
            </a:r>
            <a:r>
              <a:rPr lang="pt-PT" sz="1400" dirty="0"/>
              <a:t> = set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neighbours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x</a:t>
            </a:r>
          </a:p>
          <a:p>
            <a:pPr>
              <a:lnSpc>
                <a:spcPct val="150000"/>
              </a:lnSpc>
            </a:pPr>
            <a:r>
              <a:rPr lang="pt-PT" sz="1400" dirty="0"/>
              <a:t>		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0184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D9F5F5D-5A03-48BA-8582-4D8ADA184B59}"/>
              </a:ext>
            </a:extLst>
          </p:cNvPr>
          <p:cNvSpPr txBox="1">
            <a:spLocks/>
          </p:cNvSpPr>
          <p:nvPr/>
        </p:nvSpPr>
        <p:spPr>
          <a:xfrm>
            <a:off x="838200" y="1930531"/>
            <a:ext cx="5257800" cy="1943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000" b="1" dirty="0" err="1"/>
              <a:t>Phase</a:t>
            </a:r>
            <a:r>
              <a:rPr lang="pt-PT" sz="2000" b="1" dirty="0"/>
              <a:t> 1 </a:t>
            </a:r>
            <a:r>
              <a:rPr lang="pt-PT" sz="2000" dirty="0"/>
              <a:t>– </a:t>
            </a:r>
            <a:r>
              <a:rPr lang="pt-PT" sz="2000" dirty="0" err="1"/>
              <a:t>Validation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Geometric</a:t>
            </a:r>
            <a:r>
              <a:rPr lang="pt-PT" sz="2000" dirty="0"/>
              <a:t> </a:t>
            </a:r>
            <a:r>
              <a:rPr lang="pt-PT" sz="2000" dirty="0" err="1"/>
              <a:t>Representation</a:t>
            </a:r>
            <a:r>
              <a:rPr lang="pt-PT" sz="2000" dirty="0"/>
              <a:t>, </a:t>
            </a:r>
            <a:r>
              <a:rPr lang="pt-PT" sz="2000" dirty="0" err="1"/>
              <a:t>Constructive</a:t>
            </a:r>
            <a:r>
              <a:rPr lang="pt-PT" sz="2000" dirty="0"/>
              <a:t> </a:t>
            </a:r>
            <a:r>
              <a:rPr lang="pt-PT" sz="2000" dirty="0" err="1"/>
              <a:t>heuristic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Tabu </a:t>
            </a:r>
            <a:r>
              <a:rPr lang="pt-PT" sz="2000" dirty="0" err="1"/>
              <a:t>Search</a:t>
            </a:r>
            <a:r>
              <a:rPr lang="pt-PT" sz="2000" dirty="0"/>
              <a:t>:</a:t>
            </a:r>
          </a:p>
          <a:p>
            <a:r>
              <a:rPr lang="pt-PT" sz="2000" dirty="0" err="1"/>
              <a:t>Simple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;</a:t>
            </a:r>
          </a:p>
          <a:p>
            <a:r>
              <a:rPr lang="pt-PT" sz="2000" dirty="0"/>
              <a:t>Set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only</a:t>
            </a:r>
            <a:r>
              <a:rPr lang="pt-PT" sz="2000" dirty="0"/>
              <a:t> 2 </a:t>
            </a:r>
            <a:r>
              <a:rPr lang="pt-PT" sz="2000" dirty="0" err="1"/>
              <a:t>Parts</a:t>
            </a:r>
            <a:r>
              <a:rPr lang="pt-PT" sz="2000" dirty="0"/>
              <a:t>;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PT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PT" sz="2000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119544-B591-42A3-B19E-50C8482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36F314-D3AF-4BD1-AAEE-3F6A3C70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14</a:t>
            </a:fld>
            <a:endParaRPr lang="pt-PT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15E425DA-8473-47B7-95A5-969F265F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173"/>
            <a:ext cx="10515600" cy="516515"/>
          </a:xfrm>
        </p:spPr>
        <p:txBody>
          <a:bodyPr/>
          <a:lstStyle/>
          <a:p>
            <a:r>
              <a:rPr lang="pt-PT" dirty="0"/>
              <a:t>Final </a:t>
            </a:r>
            <a:r>
              <a:rPr lang="pt-PT" dirty="0" err="1"/>
              <a:t>Tool</a:t>
            </a:r>
            <a:r>
              <a:rPr lang="pt-PT" dirty="0"/>
              <a:t> - </a:t>
            </a:r>
            <a:r>
              <a:rPr lang="pt-PT" dirty="0" err="1"/>
              <a:t>Tests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74217D-976C-4353-8DFB-A5108F57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00" y="3050073"/>
            <a:ext cx="2385235" cy="27852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1A1E05-1B9C-45DC-A349-24B507D4E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060" y="2961173"/>
            <a:ext cx="2385235" cy="29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2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D9F5F5D-5A03-48BA-8582-4D8ADA184B59}"/>
              </a:ext>
            </a:extLst>
          </p:cNvPr>
          <p:cNvSpPr txBox="1">
            <a:spLocks/>
          </p:cNvSpPr>
          <p:nvPr/>
        </p:nvSpPr>
        <p:spPr>
          <a:xfrm>
            <a:off x="838200" y="1930531"/>
            <a:ext cx="5257800" cy="28063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000" b="1" dirty="0"/>
              <a:t>Fase 2 </a:t>
            </a:r>
            <a:r>
              <a:rPr lang="pt-PT" sz="2000" dirty="0"/>
              <a:t>– </a:t>
            </a:r>
            <a:r>
              <a:rPr lang="pt-PT" sz="2000" dirty="0" err="1"/>
              <a:t>Validation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model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more </a:t>
            </a:r>
            <a:r>
              <a:rPr lang="pt-PT" sz="2000" dirty="0" err="1"/>
              <a:t>complex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;</a:t>
            </a:r>
          </a:p>
          <a:p>
            <a:r>
              <a:rPr lang="pt-PT" sz="2000" dirty="0"/>
              <a:t>Set </a:t>
            </a:r>
            <a:r>
              <a:rPr lang="pt-PT" sz="2000" dirty="0" err="1"/>
              <a:t>of</a:t>
            </a:r>
            <a:r>
              <a:rPr lang="pt-PT" sz="2000" dirty="0"/>
              <a:t> 4 </a:t>
            </a:r>
            <a:r>
              <a:rPr lang="pt-PT" sz="2000" dirty="0" err="1"/>
              <a:t>parts</a:t>
            </a:r>
            <a:r>
              <a:rPr lang="pt-PT" sz="2000" dirty="0"/>
              <a:t> - SHAPES</a:t>
            </a:r>
            <a:r>
              <a:rPr lang="pt-PT" sz="1600" dirty="0"/>
              <a:t> </a:t>
            </a:r>
            <a:r>
              <a:rPr lang="pt-PT" sz="2000" b="0" i="0" u="none" strike="noStrike" baseline="0" dirty="0">
                <a:solidFill>
                  <a:srgbClr val="000000"/>
                </a:solidFill>
              </a:rPr>
              <a:t>(Oliveira, Gomes, &amp; Ferreira, 2000)</a:t>
            </a: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number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in a set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chosen</a:t>
            </a:r>
            <a:r>
              <a:rPr lang="pt-PT" sz="2000" dirty="0"/>
              <a:t> </a:t>
            </a:r>
            <a:r>
              <a:rPr lang="pt-PT" sz="2000" dirty="0" err="1"/>
              <a:t>resolution</a:t>
            </a:r>
            <a:r>
              <a:rPr lang="pt-PT" sz="2000" dirty="0"/>
              <a:t> </a:t>
            </a:r>
            <a:r>
              <a:rPr lang="pt-PT" sz="2000" dirty="0" err="1"/>
              <a:t>influences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performance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tool</a:t>
            </a:r>
            <a:r>
              <a:rPr lang="pt-PT" sz="2000" dirty="0"/>
              <a:t>.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PT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PT" sz="2000" dirty="0"/>
          </a:p>
        </p:txBody>
      </p:sp>
      <p:pic>
        <p:nvPicPr>
          <p:cNvPr id="5" name="Imagem 4" descr="Uma imagem com circuito, computador, relógio&#10;&#10;Descrição gerada automaticamente">
            <a:extLst>
              <a:ext uri="{FF2B5EF4-FFF2-40B4-BE49-F238E27FC236}">
                <a16:creationId xmlns:a16="http://schemas.microsoft.com/office/drawing/2014/main" id="{6C3A599D-6D7C-4FFC-B0E8-0A05C0B87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0" t="16048" r="11337" b="10811"/>
          <a:stretch/>
        </p:blipFill>
        <p:spPr>
          <a:xfrm>
            <a:off x="8567631" y="4200510"/>
            <a:ext cx="3578716" cy="1837419"/>
          </a:xfrm>
          <a:prstGeom prst="rect">
            <a:avLst/>
          </a:prstGeom>
        </p:spPr>
      </p:pic>
      <p:pic>
        <p:nvPicPr>
          <p:cNvPr id="11" name="Imagem 10" descr="Uma imagem com eletrónica, circuito, relógio&#10;&#10;Descrição gerada automaticamente">
            <a:extLst>
              <a:ext uri="{FF2B5EF4-FFF2-40B4-BE49-F238E27FC236}">
                <a16:creationId xmlns:a16="http://schemas.microsoft.com/office/drawing/2014/main" id="{CF48C07D-A486-4127-B591-A3D581AF8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3" t="11051" r="11534" b="10546"/>
          <a:stretch/>
        </p:blipFill>
        <p:spPr>
          <a:xfrm>
            <a:off x="9857462" y="1798608"/>
            <a:ext cx="2195043" cy="2162598"/>
          </a:xfrm>
          <a:prstGeom prst="rect">
            <a:avLst/>
          </a:prstGeom>
        </p:spPr>
      </p:pic>
      <p:pic>
        <p:nvPicPr>
          <p:cNvPr id="13" name="Imagem 12" descr="Uma imagem com relógio&#10;&#10;Descrição gerada automaticamente">
            <a:extLst>
              <a:ext uri="{FF2B5EF4-FFF2-40B4-BE49-F238E27FC236}">
                <a16:creationId xmlns:a16="http://schemas.microsoft.com/office/drawing/2014/main" id="{81598491-26D4-4DB7-834A-C3324A3F7F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9" t="21121" r="19532" b="19957"/>
          <a:stretch/>
        </p:blipFill>
        <p:spPr>
          <a:xfrm>
            <a:off x="6096000" y="4289196"/>
            <a:ext cx="2317069" cy="2073911"/>
          </a:xfrm>
          <a:prstGeom prst="rect">
            <a:avLst/>
          </a:prstGeom>
        </p:spPr>
      </p:pic>
      <p:pic>
        <p:nvPicPr>
          <p:cNvPr id="15" name="Imagem 14" descr="Uma imagem com pedaço, grupo, verde, grande&#10;&#10;Descrição gerada automaticamente">
            <a:extLst>
              <a:ext uri="{FF2B5EF4-FFF2-40B4-BE49-F238E27FC236}">
                <a16:creationId xmlns:a16="http://schemas.microsoft.com/office/drawing/2014/main" id="{76D12C6A-4902-4617-8B20-47538CC76A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80" t="22977" r="16615" b="15853"/>
          <a:stretch/>
        </p:blipFill>
        <p:spPr>
          <a:xfrm>
            <a:off x="6686698" y="1929992"/>
            <a:ext cx="3006756" cy="1943734"/>
          </a:xfrm>
          <a:prstGeom prst="rect">
            <a:avLst/>
          </a:prstGeom>
        </p:spPr>
      </p:pic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119544-B591-42A3-B19E-50C8482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36F314-D3AF-4BD1-AAEE-3F6A3C70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15</a:t>
            </a:fld>
            <a:endParaRPr lang="pt-PT"/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AB0B767A-7F6C-49AF-B397-1C0CEF41B49D}"/>
              </a:ext>
            </a:extLst>
          </p:cNvPr>
          <p:cNvCxnSpPr>
            <a:cxnSpLocks/>
          </p:cNvCxnSpPr>
          <p:nvPr/>
        </p:nvCxnSpPr>
        <p:spPr>
          <a:xfrm>
            <a:off x="6002318" y="4401507"/>
            <a:ext cx="0" cy="21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07B1F8A7-83F3-4312-A343-A8E215417551}"/>
              </a:ext>
            </a:extLst>
          </p:cNvPr>
          <p:cNvCxnSpPr>
            <a:cxnSpLocks/>
          </p:cNvCxnSpPr>
          <p:nvPr/>
        </p:nvCxnSpPr>
        <p:spPr>
          <a:xfrm>
            <a:off x="6154718" y="4553907"/>
            <a:ext cx="0" cy="21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FC38667-35F7-4F54-BBA9-DE47DB42E14A}"/>
              </a:ext>
            </a:extLst>
          </p:cNvPr>
          <p:cNvCxnSpPr>
            <a:cxnSpLocks/>
          </p:cNvCxnSpPr>
          <p:nvPr/>
        </p:nvCxnSpPr>
        <p:spPr>
          <a:xfrm>
            <a:off x="6307118" y="4706307"/>
            <a:ext cx="0" cy="21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5">
            <a:extLst>
              <a:ext uri="{FF2B5EF4-FFF2-40B4-BE49-F238E27FC236}">
                <a16:creationId xmlns:a16="http://schemas.microsoft.com/office/drawing/2014/main" id="{15E425DA-8473-47B7-95A5-969F265F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173"/>
            <a:ext cx="10515600" cy="516515"/>
          </a:xfrm>
        </p:spPr>
        <p:txBody>
          <a:bodyPr/>
          <a:lstStyle/>
          <a:p>
            <a:r>
              <a:rPr lang="pt-PT" dirty="0"/>
              <a:t>Final </a:t>
            </a:r>
            <a:r>
              <a:rPr lang="pt-PT" dirty="0" err="1"/>
              <a:t>Tool</a:t>
            </a:r>
            <a:r>
              <a:rPr lang="pt-PT" dirty="0"/>
              <a:t> - </a:t>
            </a:r>
            <a:r>
              <a:rPr lang="pt-PT" dirty="0" err="1"/>
              <a:t>Tests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609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119544-B591-42A3-B19E-50C8482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36F314-D3AF-4BD1-AAEE-3F6A3C70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16</a:t>
            </a:fld>
            <a:endParaRPr lang="pt-PT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74A98E-8F16-4E71-BE94-E8FC46C1C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49158"/>
              </p:ext>
            </p:extLst>
          </p:nvPr>
        </p:nvGraphicFramePr>
        <p:xfrm>
          <a:off x="1276127" y="1143952"/>
          <a:ext cx="10077673" cy="539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31510">
                  <a:extLst>
                    <a:ext uri="{9D8B030D-6E8A-4147-A177-3AD203B41FA5}">
                      <a16:colId xmlns:a16="http://schemas.microsoft.com/office/drawing/2014/main" val="3016730448"/>
                    </a:ext>
                  </a:extLst>
                </a:gridCol>
                <a:gridCol w="1551597">
                  <a:extLst>
                    <a:ext uri="{9D8B030D-6E8A-4147-A177-3AD203B41FA5}">
                      <a16:colId xmlns:a16="http://schemas.microsoft.com/office/drawing/2014/main" val="2135706431"/>
                    </a:ext>
                  </a:extLst>
                </a:gridCol>
                <a:gridCol w="2331522">
                  <a:extLst>
                    <a:ext uri="{9D8B030D-6E8A-4147-A177-3AD203B41FA5}">
                      <a16:colId xmlns:a16="http://schemas.microsoft.com/office/drawing/2014/main" val="3705667273"/>
                    </a:ext>
                  </a:extLst>
                </a:gridCol>
                <a:gridCol w="2331522">
                  <a:extLst>
                    <a:ext uri="{9D8B030D-6E8A-4147-A177-3AD203B41FA5}">
                      <a16:colId xmlns:a16="http://schemas.microsoft.com/office/drawing/2014/main" val="2891083685"/>
                    </a:ext>
                  </a:extLst>
                </a:gridCol>
                <a:gridCol w="2331522">
                  <a:extLst>
                    <a:ext uri="{9D8B030D-6E8A-4147-A177-3AD203B41FA5}">
                      <a16:colId xmlns:a16="http://schemas.microsoft.com/office/drawing/2014/main" val="4145128521"/>
                    </a:ext>
                  </a:extLst>
                </a:gridCol>
              </a:tblGrid>
              <a:tr h="503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/>
                        <a:t>Tabu </a:t>
                      </a:r>
                      <a:r>
                        <a:rPr lang="pt-PT" sz="1400" b="1" dirty="0" err="1"/>
                        <a:t>List</a:t>
                      </a:r>
                      <a:r>
                        <a:rPr lang="pt-PT" sz="1400" b="1" dirty="0"/>
                        <a:t> </a:t>
                      </a:r>
                      <a:r>
                        <a:rPr lang="pt-PT" sz="1400" b="1" dirty="0" err="1"/>
                        <a:t>Size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err="1"/>
                        <a:t>Stopping</a:t>
                      </a:r>
                      <a:r>
                        <a:rPr lang="pt-PT" sz="1400" b="1" dirty="0"/>
                        <a:t> </a:t>
                      </a:r>
                      <a:r>
                        <a:rPr lang="pt-PT" sz="1400" b="1" dirty="0" err="1"/>
                        <a:t>Criteria</a:t>
                      </a:r>
                      <a:r>
                        <a:rPr lang="pt-PT" sz="1400" b="1" dirty="0"/>
                        <a:t> (</a:t>
                      </a:r>
                      <a:r>
                        <a:rPr lang="pt-PT" sz="1400" b="1" dirty="0" err="1"/>
                        <a:t>iterations</a:t>
                      </a:r>
                      <a:r>
                        <a:rPr lang="pt-PT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Num </a:t>
                      </a:r>
                      <a:r>
                        <a:rPr lang="pt-PT" sz="1400" dirty="0" err="1"/>
                        <a:t>of</a:t>
                      </a:r>
                      <a:r>
                        <a:rPr lang="pt-PT" sz="1400" dirty="0"/>
                        <a:t>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Num </a:t>
                      </a:r>
                      <a:r>
                        <a:rPr lang="pt-PT" sz="1400" dirty="0" err="1"/>
                        <a:t>of</a:t>
                      </a:r>
                      <a:r>
                        <a:rPr lang="pt-PT" sz="1400" dirty="0"/>
                        <a:t> </a:t>
                      </a:r>
                      <a:r>
                        <a:rPr lang="pt-PT" sz="1400" dirty="0" err="1"/>
                        <a:t>Parts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/>
                        <a:t>Processing</a:t>
                      </a:r>
                      <a:r>
                        <a:rPr lang="pt-PT" sz="1400" dirty="0"/>
                        <a:t>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42463"/>
                  </a:ext>
                </a:extLst>
              </a:tr>
              <a:tr h="295973">
                <a:tc rowSpan="4">
                  <a:txBody>
                    <a:bodyPr/>
                    <a:lstStyle/>
                    <a:p>
                      <a:pPr algn="ctr"/>
                      <a:r>
                        <a:rPr lang="pt-PT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1,5625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73657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3,875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0818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9,941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81311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13,738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49836"/>
                  </a:ext>
                </a:extLst>
              </a:tr>
              <a:tr h="295973">
                <a:tc rowSpan="4">
                  <a:txBody>
                    <a:bodyPr/>
                    <a:lstStyle/>
                    <a:p>
                      <a:pPr algn="ctr"/>
                      <a:r>
                        <a:rPr lang="pt-PT" sz="14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0,988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80503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>
                          <a:solidFill>
                            <a:schemeClr val="tx1"/>
                          </a:solidFill>
                        </a:rPr>
                        <a:t>4,063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12987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8,25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9604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17,808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88129"/>
                  </a:ext>
                </a:extLst>
              </a:tr>
              <a:tr h="295973">
                <a:tc rowSpan="4">
                  <a:txBody>
                    <a:bodyPr/>
                    <a:lstStyle/>
                    <a:p>
                      <a:pPr algn="ctr"/>
                      <a:r>
                        <a:rPr lang="pt-PT" sz="14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1,016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201620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4,19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09685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8,457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616582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17,25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06659"/>
                  </a:ext>
                </a:extLst>
              </a:tr>
              <a:tr h="295973">
                <a:tc rowSpan="4">
                  <a:txBody>
                    <a:bodyPr/>
                    <a:lstStyle/>
                    <a:p>
                      <a:pPr algn="ctr"/>
                      <a:r>
                        <a:rPr lang="pt-PT" sz="14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1,148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13830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4,620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60080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10,214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88523"/>
                  </a:ext>
                </a:extLst>
              </a:tr>
              <a:tr h="295973">
                <a:tc vMerge="1">
                  <a:txBody>
                    <a:bodyPr/>
                    <a:lstStyle/>
                    <a:p>
                      <a:endParaRPr lang="pt-P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23,335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1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6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Future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PT" sz="2000" dirty="0"/>
              <a:t>Conseguir obter as características das peças, da impressão e da impressora através do G-</a:t>
            </a:r>
            <a:r>
              <a:rPr lang="pt-PT" sz="2000" dirty="0" err="1"/>
              <a:t>code</a:t>
            </a:r>
            <a:r>
              <a:rPr lang="pt-PT" sz="2000" dirty="0"/>
              <a:t>: </a:t>
            </a:r>
          </a:p>
          <a:p>
            <a:pPr lvl="1"/>
            <a:r>
              <a:rPr lang="pt-PT" sz="1600" dirty="0" err="1"/>
              <a:t>Height</a:t>
            </a:r>
            <a:r>
              <a:rPr lang="pt-PT" sz="1600" dirty="0"/>
              <a:t>, </a:t>
            </a:r>
            <a:r>
              <a:rPr lang="pt-PT" sz="1600" dirty="0" err="1"/>
              <a:t>Length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Width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parts</a:t>
            </a:r>
            <a:r>
              <a:rPr lang="pt-PT" sz="1600" dirty="0"/>
              <a:t>;</a:t>
            </a:r>
            <a:endParaRPr lang="pt-PT" sz="1600" dirty="0">
              <a:cs typeface="Calibri"/>
            </a:endParaRPr>
          </a:p>
          <a:p>
            <a:pPr lvl="1"/>
            <a:r>
              <a:rPr lang="pt-PT" sz="1600" dirty="0" err="1">
                <a:cs typeface="Calibri"/>
              </a:rPr>
              <a:t>Part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Quality</a:t>
            </a:r>
            <a:r>
              <a:rPr lang="pt-PT" sz="1600" dirty="0">
                <a:cs typeface="Calibri"/>
              </a:rPr>
              <a:t>;</a:t>
            </a:r>
          </a:p>
          <a:p>
            <a:pPr lvl="1"/>
            <a:r>
              <a:rPr lang="pt-PT" sz="1600" dirty="0" err="1"/>
              <a:t>Distance</a:t>
            </a:r>
            <a:r>
              <a:rPr lang="pt-PT" sz="1600" dirty="0"/>
              <a:t> </a:t>
            </a:r>
            <a:r>
              <a:rPr lang="pt-PT" sz="1600" dirty="0" err="1"/>
              <a:t>between</a:t>
            </a:r>
            <a:r>
              <a:rPr lang="pt-PT" sz="1600" dirty="0"/>
              <a:t> </a:t>
            </a:r>
            <a:r>
              <a:rPr lang="pt-PT" sz="1600" dirty="0" err="1"/>
              <a:t>Part-Skirt</a:t>
            </a:r>
            <a:r>
              <a:rPr lang="pt-PT" sz="1600" dirty="0"/>
              <a:t>;</a:t>
            </a:r>
            <a:endParaRPr lang="pt-PT" sz="1600" dirty="0">
              <a:cs typeface="Calibri"/>
            </a:endParaRPr>
          </a:p>
          <a:p>
            <a:pPr lvl="1"/>
            <a:r>
              <a:rPr lang="pt-PT" sz="1600" dirty="0" err="1"/>
              <a:t>Skirt</a:t>
            </a:r>
            <a:r>
              <a:rPr lang="pt-PT" sz="1600" dirty="0"/>
              <a:t> </a:t>
            </a:r>
            <a:r>
              <a:rPr lang="pt-PT" sz="1600" dirty="0" err="1"/>
              <a:t>Width</a:t>
            </a:r>
            <a:r>
              <a:rPr lang="pt-PT" sz="1600" dirty="0"/>
              <a:t>;</a:t>
            </a:r>
            <a:endParaRPr lang="pt-PT" sz="1600" dirty="0">
              <a:cs typeface="Calibri"/>
            </a:endParaRPr>
          </a:p>
          <a:p>
            <a:pPr lvl="1"/>
            <a:r>
              <a:rPr lang="pt-PT" sz="1600" dirty="0" err="1"/>
              <a:t>Printer’s</a:t>
            </a:r>
            <a:r>
              <a:rPr lang="pt-PT" sz="1600" dirty="0"/>
              <a:t> </a:t>
            </a:r>
            <a:r>
              <a:rPr lang="pt-PT" sz="1600" dirty="0" err="1"/>
              <a:t>Dimensions</a:t>
            </a:r>
            <a:r>
              <a:rPr lang="pt-PT" sz="1600" dirty="0"/>
              <a:t>.</a:t>
            </a:r>
            <a:endParaRPr lang="pt-PT" sz="1600" dirty="0">
              <a:cs typeface="Calibri"/>
            </a:endParaRPr>
          </a:p>
          <a:p>
            <a:pPr lvl="1"/>
            <a:endParaRPr lang="pt-PT" sz="300" dirty="0"/>
          </a:p>
          <a:p>
            <a:r>
              <a:rPr lang="pt-PT" sz="2000" dirty="0"/>
              <a:t>Execute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Rasterization</a:t>
            </a:r>
            <a:r>
              <a:rPr lang="pt-PT" sz="2000" dirty="0"/>
              <a:t> </a:t>
            </a:r>
            <a:r>
              <a:rPr lang="pt-PT" sz="2000" dirty="0" err="1"/>
              <a:t>process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tool</a:t>
            </a:r>
            <a:r>
              <a:rPr lang="pt-PT" sz="2000" dirty="0"/>
              <a:t> </a:t>
            </a:r>
            <a:r>
              <a:rPr lang="pt-PT" sz="2000" dirty="0" err="1"/>
              <a:t>without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external</a:t>
            </a:r>
            <a:r>
              <a:rPr lang="pt-PT" sz="2000" dirty="0"/>
              <a:t> app;</a:t>
            </a:r>
            <a:endParaRPr lang="pt-PT" sz="2000" dirty="0">
              <a:cs typeface="Calibri"/>
            </a:endParaRPr>
          </a:p>
          <a:p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Rotation</a:t>
            </a:r>
            <a:r>
              <a:rPr lang="pt-PT" sz="2000" dirty="0"/>
              <a:t> in Tabu </a:t>
            </a:r>
            <a:r>
              <a:rPr lang="pt-PT" sz="2000" dirty="0" err="1"/>
              <a:t>Search</a:t>
            </a:r>
            <a:r>
              <a:rPr lang="pt-PT" sz="2000" dirty="0"/>
              <a:t> (</a:t>
            </a:r>
            <a:r>
              <a:rPr lang="pt-PT" sz="2000" dirty="0" err="1"/>
              <a:t>tha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rotation</a:t>
            </a:r>
            <a:r>
              <a:rPr lang="pt-PT" sz="2000" dirty="0"/>
              <a:t> </a:t>
            </a:r>
            <a:r>
              <a:rPr lang="pt-PT" sz="2000" dirty="0" err="1"/>
              <a:t>function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already</a:t>
            </a:r>
            <a:r>
              <a:rPr lang="pt-PT" sz="2000" dirty="0"/>
              <a:t> </a:t>
            </a:r>
            <a:r>
              <a:rPr lang="pt-PT" sz="2000" dirty="0" err="1"/>
              <a:t>made</a:t>
            </a:r>
            <a:r>
              <a:rPr lang="pt-PT" sz="2000" dirty="0"/>
              <a:t>).</a:t>
            </a:r>
            <a:endParaRPr lang="pt-PT" sz="2000" dirty="0">
              <a:cs typeface="Calibri"/>
            </a:endParaRP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638393A-DDC1-4545-B5B6-650B4673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15C713E-C6B2-4BA0-A6F0-1CA7F976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19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Develop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intuitive</a:t>
            </a:r>
            <a:r>
              <a:rPr lang="pt-PT" sz="2000" dirty="0"/>
              <a:t> </a:t>
            </a:r>
            <a:r>
              <a:rPr lang="pt-PT" sz="2000" dirty="0" err="1"/>
              <a:t>decision</a:t>
            </a:r>
            <a:r>
              <a:rPr lang="pt-PT" sz="2000" dirty="0"/>
              <a:t> </a:t>
            </a:r>
            <a:r>
              <a:rPr lang="pt-PT" sz="2000" dirty="0" err="1"/>
              <a:t>support</a:t>
            </a:r>
            <a:r>
              <a:rPr lang="pt-PT" sz="2000" dirty="0"/>
              <a:t> </a:t>
            </a:r>
            <a:r>
              <a:rPr lang="pt-PT" sz="2000" dirty="0" err="1"/>
              <a:t>tool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makes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placing</a:t>
            </a:r>
            <a:r>
              <a:rPr lang="pt-PT" sz="2000" dirty="0"/>
              <a:t> </a:t>
            </a:r>
            <a:r>
              <a:rPr lang="pt-PT" sz="2000" dirty="0" err="1"/>
              <a:t>process</a:t>
            </a:r>
            <a:r>
              <a:rPr lang="pt-PT" sz="2000" dirty="0"/>
              <a:t> </a:t>
            </a:r>
            <a:r>
              <a:rPr lang="pt-PT" sz="2000" dirty="0" err="1"/>
              <a:t>easy</a:t>
            </a:r>
            <a:r>
              <a:rPr lang="pt-PT" sz="2000" dirty="0"/>
              <a:t>, </a:t>
            </a:r>
            <a:r>
              <a:rPr lang="pt-PT" sz="2000" dirty="0" err="1"/>
              <a:t>fast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effective</a:t>
            </a:r>
            <a:r>
              <a:rPr lang="pt-PT" sz="2000" dirty="0"/>
              <a:t>;</a:t>
            </a:r>
          </a:p>
          <a:p>
            <a:r>
              <a:rPr lang="pt-PT" sz="2000" dirty="0" err="1"/>
              <a:t>Build</a:t>
            </a:r>
            <a:r>
              <a:rPr lang="pt-PT" sz="2000" dirty="0"/>
              <a:t> a </a:t>
            </a:r>
            <a:r>
              <a:rPr lang="pt-PT" sz="2000" dirty="0" err="1"/>
              <a:t>personalizable</a:t>
            </a:r>
            <a:r>
              <a:rPr lang="pt-PT" sz="2000" dirty="0"/>
              <a:t> </a:t>
            </a:r>
            <a:r>
              <a:rPr lang="pt-PT" sz="2000" dirty="0" err="1"/>
              <a:t>tool</a:t>
            </a:r>
            <a:r>
              <a:rPr lang="pt-PT" sz="2000" dirty="0"/>
              <a:t> (Can </a:t>
            </a:r>
            <a:r>
              <a:rPr lang="pt-PT" sz="2000" dirty="0" err="1"/>
              <a:t>add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save</a:t>
            </a:r>
            <a:r>
              <a:rPr lang="pt-PT" sz="2000" dirty="0"/>
              <a:t> </a:t>
            </a:r>
            <a:r>
              <a:rPr lang="pt-PT" sz="2000" dirty="0" err="1"/>
              <a:t>custom</a:t>
            </a:r>
            <a:r>
              <a:rPr lang="pt-PT" sz="2000" dirty="0"/>
              <a:t> </a:t>
            </a:r>
            <a:r>
              <a:rPr lang="pt-PT" sz="2000" dirty="0" err="1"/>
              <a:t>printers</a:t>
            </a:r>
            <a:r>
              <a:rPr lang="pt-PT" sz="2000" dirty="0"/>
              <a:t>);</a:t>
            </a:r>
          </a:p>
          <a:p>
            <a:r>
              <a:rPr lang="pt-PT" sz="2000" dirty="0" err="1"/>
              <a:t>Understand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Limitations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Sequential</a:t>
            </a:r>
            <a:r>
              <a:rPr lang="pt-PT" sz="2000" dirty="0"/>
              <a:t> FDM </a:t>
            </a:r>
            <a:r>
              <a:rPr lang="pt-PT" sz="2000" dirty="0" err="1"/>
              <a:t>Process</a:t>
            </a:r>
            <a:r>
              <a:rPr lang="pt-PT" sz="2000" dirty="0"/>
              <a:t>; </a:t>
            </a:r>
          </a:p>
          <a:p>
            <a:r>
              <a:rPr lang="pt-PT" sz="2000" dirty="0" err="1"/>
              <a:t>Understand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difficulty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optimization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printing</a:t>
            </a:r>
            <a:r>
              <a:rPr lang="pt-PT" sz="2000" dirty="0"/>
              <a:t> </a:t>
            </a:r>
            <a:r>
              <a:rPr lang="pt-PT" sz="2000" dirty="0" err="1"/>
              <a:t>tray</a:t>
            </a:r>
            <a:r>
              <a:rPr lang="pt-PT" sz="2000" dirty="0"/>
              <a:t> in </a:t>
            </a:r>
            <a:r>
              <a:rPr lang="pt-PT" sz="2000" dirty="0" err="1"/>
              <a:t>Addictive</a:t>
            </a:r>
            <a:r>
              <a:rPr lang="pt-PT" sz="2000" dirty="0"/>
              <a:t> </a:t>
            </a:r>
            <a:r>
              <a:rPr lang="pt-PT" sz="2000" dirty="0" err="1"/>
              <a:t>Manufacturing</a:t>
            </a:r>
            <a:r>
              <a:rPr lang="pt-PT" sz="2000" dirty="0"/>
              <a:t>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E71182B-7C7D-4247-BAA8-9D4B333F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6BEB7C2-95CA-448C-B4A7-7BFACC44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06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Contents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7582" cy="4351338"/>
          </a:xfrm>
        </p:spPr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;</a:t>
            </a:r>
          </a:p>
          <a:p>
            <a:r>
              <a:rPr lang="pt-PT" dirty="0" err="1"/>
              <a:t>Goals</a:t>
            </a:r>
            <a:r>
              <a:rPr lang="pt-PT" dirty="0"/>
              <a:t>; </a:t>
            </a:r>
          </a:p>
          <a:p>
            <a:r>
              <a:rPr lang="pt-PT" dirty="0" err="1"/>
              <a:t>Overall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Tool</a:t>
            </a:r>
            <a:r>
              <a:rPr lang="pt-PT" dirty="0"/>
              <a:t>;</a:t>
            </a:r>
          </a:p>
          <a:p>
            <a:r>
              <a:rPr lang="pt-PT" dirty="0" err="1"/>
              <a:t>Geometric</a:t>
            </a:r>
            <a:r>
              <a:rPr lang="pt-PT" dirty="0"/>
              <a:t> </a:t>
            </a:r>
            <a:r>
              <a:rPr lang="pt-PT" dirty="0" err="1"/>
              <a:t>Representation</a:t>
            </a:r>
            <a:r>
              <a:rPr lang="pt-PT" dirty="0"/>
              <a:t>;</a:t>
            </a:r>
          </a:p>
          <a:p>
            <a:r>
              <a:rPr lang="pt-PT" dirty="0" err="1"/>
              <a:t>Constructive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;</a:t>
            </a:r>
          </a:p>
          <a:p>
            <a:r>
              <a:rPr lang="pt-PT" dirty="0"/>
              <a:t>Tabu </a:t>
            </a:r>
            <a:r>
              <a:rPr lang="pt-PT" dirty="0" err="1"/>
              <a:t>Search</a:t>
            </a:r>
            <a:r>
              <a:rPr lang="pt-PT" dirty="0"/>
              <a:t>;</a:t>
            </a:r>
          </a:p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Tool</a:t>
            </a:r>
            <a:r>
              <a:rPr lang="pt-PT" dirty="0"/>
              <a:t>;</a:t>
            </a:r>
          </a:p>
          <a:p>
            <a:r>
              <a:rPr lang="pt-PT" dirty="0"/>
              <a:t>Future Works;</a:t>
            </a:r>
          </a:p>
          <a:p>
            <a:r>
              <a:rPr lang="pt-PT" dirty="0" err="1"/>
              <a:t>Conclusion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88C1830-C42B-4F26-BA34-0AC08F89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529E6E-3888-4418-B4FC-F87F3225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386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495"/>
            <a:ext cx="6896725" cy="4351338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PT" sz="2000" dirty="0"/>
              <a:t>A </a:t>
            </a:r>
            <a:r>
              <a:rPr lang="pt-PT" sz="2000" dirty="0" err="1"/>
              <a:t>given</a:t>
            </a:r>
            <a:r>
              <a:rPr lang="pt-PT" sz="2000" dirty="0"/>
              <a:t> set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irregular </a:t>
            </a:r>
            <a:r>
              <a:rPr lang="pt-PT" sz="2000" dirty="0" err="1"/>
              <a:t>geometry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small</a:t>
            </a:r>
            <a:r>
              <a:rPr lang="pt-PT" sz="2000" dirty="0"/>
              <a:t> </a:t>
            </a:r>
            <a:r>
              <a:rPr lang="pt-PT" sz="2000" dirty="0" err="1"/>
              <a:t>dimension</a:t>
            </a:r>
            <a:r>
              <a:rPr lang="pt-PT" sz="2000" dirty="0"/>
              <a:t> </a:t>
            </a:r>
            <a:r>
              <a:rPr lang="pt-PT" sz="2000" dirty="0" err="1"/>
              <a:t>needs</a:t>
            </a:r>
            <a:r>
              <a:rPr lang="pt-PT" sz="2000" dirty="0"/>
              <a:t> to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printed</a:t>
            </a:r>
            <a:r>
              <a:rPr lang="pt-PT" sz="2000" dirty="0"/>
              <a:t> </a:t>
            </a:r>
            <a:r>
              <a:rPr lang="pt-PT" sz="2000" dirty="0" err="1"/>
              <a:t>using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Sequential</a:t>
            </a:r>
            <a:r>
              <a:rPr lang="pt-PT" sz="2000" dirty="0"/>
              <a:t> FDM 3D </a:t>
            </a:r>
            <a:r>
              <a:rPr lang="pt-PT" sz="2000" dirty="0" err="1"/>
              <a:t>printing</a:t>
            </a:r>
            <a:r>
              <a:rPr lang="pt-PT" sz="2000" dirty="0"/>
              <a:t> </a:t>
            </a:r>
            <a:r>
              <a:rPr lang="pt-PT" sz="2000" dirty="0" err="1"/>
              <a:t>process</a:t>
            </a:r>
            <a:r>
              <a:rPr lang="pt-PT" sz="2000" dirty="0"/>
              <a:t>. </a:t>
            </a:r>
            <a:r>
              <a:rPr lang="pt-PT" sz="2000" dirty="0" err="1"/>
              <a:t>All</a:t>
            </a:r>
            <a:r>
              <a:rPr lang="pt-PT" sz="2000" dirty="0"/>
              <a:t> </a:t>
            </a:r>
            <a:r>
              <a:rPr lang="pt-PT" sz="2000" dirty="0" err="1"/>
              <a:t>dimensions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movements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printer</a:t>
            </a:r>
            <a:r>
              <a:rPr lang="pt-PT" sz="2000" dirty="0"/>
              <a:t> must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respected</a:t>
            </a:r>
            <a:r>
              <a:rPr lang="pt-PT" sz="2000" dirty="0"/>
              <a:t>, no </a:t>
            </a:r>
            <a:r>
              <a:rPr lang="pt-PT" sz="2000" dirty="0" err="1"/>
              <a:t>collisions</a:t>
            </a:r>
            <a:r>
              <a:rPr lang="pt-PT" sz="2000" dirty="0"/>
              <a:t> </a:t>
            </a:r>
            <a:r>
              <a:rPr lang="pt-PT" sz="2000" dirty="0" err="1"/>
              <a:t>or</a:t>
            </a:r>
            <a:r>
              <a:rPr lang="pt-PT" sz="2000" dirty="0"/>
              <a:t> </a:t>
            </a:r>
            <a:r>
              <a:rPr lang="pt-PT" sz="2000" dirty="0" err="1"/>
              <a:t>superimpositions</a:t>
            </a:r>
            <a:r>
              <a:rPr lang="pt-PT" sz="2000" dirty="0"/>
              <a:t>. </a:t>
            </a:r>
          </a:p>
          <a:p>
            <a:pPr marL="0" indent="0" algn="just">
              <a:buNone/>
            </a:pPr>
            <a:endParaRPr lang="pt-PT" sz="1000" dirty="0"/>
          </a:p>
          <a:p>
            <a:pPr marL="0" indent="0" algn="just">
              <a:buNone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optimization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layout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main</a:t>
            </a:r>
            <a:r>
              <a:rPr lang="pt-PT" sz="2000" dirty="0"/>
              <a:t> </a:t>
            </a:r>
            <a:r>
              <a:rPr lang="pt-PT" sz="2000" dirty="0" err="1"/>
              <a:t>goal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tool</a:t>
            </a:r>
            <a:r>
              <a:rPr lang="pt-PT" sz="2000" dirty="0"/>
              <a:t> </a:t>
            </a:r>
            <a:r>
              <a:rPr lang="pt-PT" sz="2000" dirty="0" err="1"/>
              <a:t>so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maximum</a:t>
            </a:r>
            <a:r>
              <a:rPr lang="pt-PT" sz="2000" dirty="0"/>
              <a:t> </a:t>
            </a:r>
            <a:r>
              <a:rPr lang="pt-PT" sz="2000" dirty="0" err="1"/>
              <a:t>amount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sets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can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printed</a:t>
            </a:r>
            <a:r>
              <a:rPr lang="pt-PT" sz="2000" dirty="0"/>
              <a:t>. </a:t>
            </a:r>
            <a:r>
              <a:rPr lang="pt-PT" sz="2000" dirty="0" err="1"/>
              <a:t>If</a:t>
            </a:r>
            <a:r>
              <a:rPr lang="pt-PT" sz="2000" dirty="0"/>
              <a:t> </a:t>
            </a:r>
            <a:r>
              <a:rPr lang="pt-PT" sz="2000" dirty="0" err="1"/>
              <a:t>two</a:t>
            </a:r>
            <a:r>
              <a:rPr lang="pt-PT" sz="2000" dirty="0"/>
              <a:t> </a:t>
            </a:r>
            <a:r>
              <a:rPr lang="pt-PT" sz="2000" dirty="0" err="1"/>
              <a:t>solutions</a:t>
            </a:r>
            <a:r>
              <a:rPr lang="pt-PT" sz="2000" dirty="0"/>
              <a:t> </a:t>
            </a:r>
            <a:r>
              <a:rPr lang="pt-PT" sz="2000" dirty="0" err="1"/>
              <a:t>have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same</a:t>
            </a:r>
            <a:r>
              <a:rPr lang="pt-PT" sz="2000" dirty="0"/>
              <a:t> </a:t>
            </a:r>
            <a:r>
              <a:rPr lang="pt-PT" sz="2000" dirty="0" err="1"/>
              <a:t>amount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sets,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has</a:t>
            </a:r>
            <a:r>
              <a:rPr lang="pt-PT" sz="2000" dirty="0"/>
              <a:t> more </a:t>
            </a:r>
            <a:r>
              <a:rPr lang="pt-PT" sz="2000" dirty="0" err="1"/>
              <a:t>parts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better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;</a:t>
            </a:r>
            <a:endParaRPr lang="pt-PT" sz="1000" i="1" dirty="0"/>
          </a:p>
          <a:p>
            <a:pPr marL="0" indent="0" algn="just">
              <a:buNone/>
            </a:pP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type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problem</a:t>
            </a:r>
            <a:r>
              <a:rPr lang="pt-PT" sz="2000" dirty="0"/>
              <a:t> </a:t>
            </a:r>
            <a:r>
              <a:rPr lang="pt-PT" sz="2000" dirty="0" err="1"/>
              <a:t>belongs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Nesting</a:t>
            </a:r>
            <a:r>
              <a:rPr lang="pt-PT" sz="2000" dirty="0"/>
              <a:t> </a:t>
            </a:r>
            <a:r>
              <a:rPr lang="pt-PT" sz="2000" dirty="0" err="1"/>
              <a:t>Problems</a:t>
            </a:r>
            <a:r>
              <a:rPr lang="pt-PT" sz="2000" dirty="0"/>
              <a:t>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a </a:t>
            </a:r>
            <a:r>
              <a:rPr lang="pt-PT" sz="2000" dirty="0" err="1"/>
              <a:t>subset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Cutting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Packing</a:t>
            </a:r>
            <a:r>
              <a:rPr lang="pt-PT" sz="2000" dirty="0"/>
              <a:t> </a:t>
            </a:r>
            <a:r>
              <a:rPr lang="pt-PT" sz="2000" dirty="0" err="1"/>
              <a:t>Problems</a:t>
            </a:r>
            <a:r>
              <a:rPr lang="pt-PT" sz="2000" dirty="0"/>
              <a:t>. </a:t>
            </a:r>
            <a:r>
              <a:rPr lang="pt-PT" sz="2000" dirty="0" err="1"/>
              <a:t>It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a </a:t>
            </a:r>
            <a:r>
              <a:rPr lang="pt-PT" sz="2000" dirty="0" err="1"/>
              <a:t>problem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requires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optimization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a 2D layout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added</a:t>
            </a:r>
            <a:r>
              <a:rPr lang="pt-PT" sz="2000" dirty="0"/>
              <a:t> </a:t>
            </a:r>
            <a:r>
              <a:rPr lang="pt-PT" sz="2000" dirty="0" err="1"/>
              <a:t>difficulty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3D </a:t>
            </a:r>
            <a:r>
              <a:rPr lang="pt-PT" sz="2000" dirty="0" err="1"/>
              <a:t>constraints</a:t>
            </a:r>
            <a:r>
              <a:rPr lang="pt-PT" sz="2000" dirty="0"/>
              <a:t> </a:t>
            </a:r>
            <a:r>
              <a:rPr lang="pt-PT" sz="2000" dirty="0" err="1"/>
              <a:t>related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printer’s</a:t>
            </a:r>
            <a:r>
              <a:rPr lang="pt-PT" sz="2000" dirty="0"/>
              <a:t> </a:t>
            </a:r>
            <a:r>
              <a:rPr lang="pt-PT" sz="2000" dirty="0" err="1"/>
              <a:t>movements</a:t>
            </a:r>
            <a:r>
              <a:rPr lang="pt-PT" sz="2000" dirty="0"/>
              <a:t>. 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0E1352-6BD6-4BBE-B80F-0BD14362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739" y="2072193"/>
            <a:ext cx="3563932" cy="38582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23666A5-4B4D-41B0-841A-2B4AA2F07D6D}"/>
              </a:ext>
            </a:extLst>
          </p:cNvPr>
          <p:cNvSpPr txBox="1"/>
          <p:nvPr/>
        </p:nvSpPr>
        <p:spPr>
          <a:xfrm>
            <a:off x="7906062" y="6013172"/>
            <a:ext cx="415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Source</a:t>
            </a:r>
            <a:r>
              <a:rPr lang="pt-PT" sz="1400" dirty="0"/>
              <a:t>: SHAPES </a:t>
            </a:r>
            <a:r>
              <a:rPr lang="pt-PT" sz="1400" b="0" i="0" u="none" strike="noStrike" baseline="0" dirty="0">
                <a:solidFill>
                  <a:srgbClr val="000000"/>
                </a:solidFill>
              </a:rPr>
              <a:t>(Oliveira, Gomes, &amp; Ferreira, 2000)</a:t>
            </a:r>
            <a:endParaRPr lang="pt-PT" sz="1400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CCBA054-CD4D-4C10-BAC7-25EE8D0E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0B4A768-BF04-45CF-A79B-F5679AF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36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572"/>
            <a:ext cx="10515600" cy="4351338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pt-PT" sz="2000" dirty="0" err="1"/>
              <a:t>Develop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implement</a:t>
            </a:r>
            <a:r>
              <a:rPr lang="pt-PT" sz="2000" dirty="0"/>
              <a:t> a </a:t>
            </a:r>
            <a:r>
              <a:rPr lang="pt-PT" sz="2000" dirty="0" err="1"/>
              <a:t>decision</a:t>
            </a:r>
            <a:r>
              <a:rPr lang="pt-PT" sz="2000" dirty="0"/>
              <a:t> </a:t>
            </a:r>
            <a:r>
              <a:rPr lang="pt-PT" sz="2000" dirty="0" err="1"/>
              <a:t>support</a:t>
            </a:r>
            <a:r>
              <a:rPr lang="pt-PT" sz="2000" dirty="0"/>
              <a:t> </a:t>
            </a:r>
            <a:r>
              <a:rPr lang="pt-PT" sz="2000" dirty="0" err="1"/>
              <a:t>tool</a:t>
            </a:r>
            <a:r>
              <a:rPr lang="pt-PT" sz="2000" dirty="0"/>
              <a:t> for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positioning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several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printing</a:t>
            </a:r>
            <a:r>
              <a:rPr lang="pt-PT" sz="2000" dirty="0"/>
              <a:t> </a:t>
            </a:r>
            <a:r>
              <a:rPr lang="pt-PT" sz="2000" dirty="0" err="1"/>
              <a:t>tray</a:t>
            </a:r>
            <a:r>
              <a:rPr lang="pt-PT" sz="2000" dirty="0"/>
              <a:t> for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process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Sequential</a:t>
            </a:r>
            <a:r>
              <a:rPr lang="pt-PT" sz="2000" dirty="0"/>
              <a:t> FDM.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tool</a:t>
            </a:r>
            <a:r>
              <a:rPr lang="pt-PT" sz="2000" dirty="0"/>
              <a:t> </a:t>
            </a:r>
            <a:r>
              <a:rPr lang="pt-PT" sz="2000" dirty="0" err="1"/>
              <a:t>should</a:t>
            </a:r>
            <a:r>
              <a:rPr lang="pt-PT" sz="2000" dirty="0"/>
              <a:t>:</a:t>
            </a:r>
          </a:p>
          <a:p>
            <a:pPr marL="0" indent="0" algn="just">
              <a:buNone/>
            </a:pPr>
            <a:endParaRPr lang="pt-PT" sz="600" dirty="0"/>
          </a:p>
          <a:p>
            <a:pPr algn="just"/>
            <a:r>
              <a:rPr lang="pt-PT" sz="2000" dirty="0" err="1"/>
              <a:t>Present</a:t>
            </a:r>
            <a:r>
              <a:rPr lang="pt-PT" sz="2000" dirty="0"/>
              <a:t> a </a:t>
            </a:r>
            <a:r>
              <a:rPr lang="pt-PT" sz="2000" dirty="0" err="1"/>
              <a:t>solution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maximizes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number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sets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printing</a:t>
            </a:r>
            <a:r>
              <a:rPr lang="pt-PT" sz="2000" dirty="0"/>
              <a:t> </a:t>
            </a:r>
            <a:r>
              <a:rPr lang="pt-PT" sz="2000" dirty="0" err="1"/>
              <a:t>tray</a:t>
            </a:r>
            <a:r>
              <a:rPr lang="pt-PT" sz="2000" dirty="0"/>
              <a:t>;</a:t>
            </a:r>
          </a:p>
          <a:p>
            <a:pPr algn="just"/>
            <a:endParaRPr lang="pt-PT" sz="300" dirty="0"/>
          </a:p>
          <a:p>
            <a:pPr algn="just"/>
            <a:r>
              <a:rPr lang="pt-PT" sz="2000" dirty="0" err="1"/>
              <a:t>Avoid</a:t>
            </a:r>
            <a:r>
              <a:rPr lang="pt-PT" sz="2000" dirty="0"/>
              <a:t> </a:t>
            </a:r>
            <a:r>
              <a:rPr lang="pt-PT" sz="2000" dirty="0" err="1"/>
              <a:t>colisions</a:t>
            </a:r>
            <a:r>
              <a:rPr lang="pt-PT" sz="2000" dirty="0"/>
              <a:t> </a:t>
            </a:r>
            <a:r>
              <a:rPr lang="pt-PT" sz="2000" dirty="0" err="1"/>
              <a:t>between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printer’s</a:t>
            </a:r>
            <a:r>
              <a:rPr lang="pt-PT" sz="2000" dirty="0"/>
              <a:t> </a:t>
            </a:r>
            <a:r>
              <a:rPr lang="pt-PT" sz="2000" dirty="0" err="1"/>
              <a:t>head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superimposition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;</a:t>
            </a:r>
          </a:p>
          <a:p>
            <a:pPr algn="just"/>
            <a:endParaRPr lang="pt-PT" sz="300" dirty="0"/>
          </a:p>
          <a:p>
            <a:pPr algn="just"/>
            <a:r>
              <a:rPr lang="pt-PT" sz="2000" dirty="0" err="1"/>
              <a:t>Graphically</a:t>
            </a:r>
            <a:r>
              <a:rPr lang="pt-PT" sz="2000" dirty="0"/>
              <a:t> output (2D)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printing</a:t>
            </a:r>
            <a:r>
              <a:rPr lang="pt-PT" sz="2000" dirty="0"/>
              <a:t> </a:t>
            </a:r>
            <a:r>
              <a:rPr lang="pt-PT" sz="2000" dirty="0" err="1"/>
              <a:t>tray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layout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;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9D490CE-8F79-4434-A9E5-CFEA1165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DBBF071-D12C-4942-ACF6-129E0D55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05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D49370AA-98CC-408E-BB52-A0CB8DB21DE0}"/>
              </a:ext>
            </a:extLst>
          </p:cNvPr>
          <p:cNvSpPr/>
          <p:nvPr/>
        </p:nvSpPr>
        <p:spPr>
          <a:xfrm>
            <a:off x="3492708" y="3583746"/>
            <a:ext cx="6595667" cy="18745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Combinatory</a:t>
            </a:r>
            <a:r>
              <a:rPr lang="pt-PT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PT" sz="2000">
                <a:solidFill>
                  <a:srgbClr val="000000"/>
                </a:solidFill>
                <a:latin typeface="Calibri" panose="020F0502020204030204" pitchFamily="34" charset="0"/>
              </a:rPr>
              <a:t>Component </a:t>
            </a:r>
            <a:endParaRPr lang="pt-PT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6E41B58-28E0-4540-9A1D-8AE332567213}"/>
              </a:ext>
            </a:extLst>
          </p:cNvPr>
          <p:cNvSpPr/>
          <p:nvPr/>
        </p:nvSpPr>
        <p:spPr>
          <a:xfrm>
            <a:off x="3492708" y="2370956"/>
            <a:ext cx="6595670" cy="1052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Geometric</a:t>
            </a:r>
            <a:r>
              <a:rPr lang="pt-P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PT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Component</a:t>
            </a:r>
            <a:endParaRPr lang="pt-PT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Overall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Tool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4FB10F-F81C-4D8B-84BC-EEF16C11F16A}"/>
              </a:ext>
            </a:extLst>
          </p:cNvPr>
          <p:cNvSpPr/>
          <p:nvPr/>
        </p:nvSpPr>
        <p:spPr>
          <a:xfrm>
            <a:off x="4631250" y="1877604"/>
            <a:ext cx="2297423" cy="37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Importing</a:t>
            </a:r>
            <a:r>
              <a:rPr lang="pt-PT" sz="1400" dirty="0">
                <a:solidFill>
                  <a:schemeClr val="tx1"/>
                </a:solidFill>
              </a:rPr>
              <a:t> .</a:t>
            </a:r>
            <a:r>
              <a:rPr lang="pt-PT" sz="1400" dirty="0" err="1">
                <a:solidFill>
                  <a:schemeClr val="tx1"/>
                </a:solidFill>
              </a:rPr>
              <a:t>txt</a:t>
            </a:r>
            <a:r>
              <a:rPr lang="pt-PT" sz="1400" dirty="0">
                <a:solidFill>
                  <a:schemeClr val="tx1"/>
                </a:solidFill>
              </a:rPr>
              <a:t> files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E48D4FF-57E9-4395-A6F6-9E9A2F8E4ED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779955" y="2248196"/>
            <a:ext cx="7" cy="426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8D1CC9D9-60DA-477F-B3BD-FFF55DF6F0D5}"/>
              </a:ext>
            </a:extLst>
          </p:cNvPr>
          <p:cNvSpPr/>
          <p:nvPr/>
        </p:nvSpPr>
        <p:spPr>
          <a:xfrm>
            <a:off x="4631235" y="2675192"/>
            <a:ext cx="2297439" cy="52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Geometric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Representation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of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the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Parts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235C1F-80C8-4E8A-8F9C-8D58A9CBE411}"/>
              </a:ext>
            </a:extLst>
          </p:cNvPr>
          <p:cNvSpPr/>
          <p:nvPr/>
        </p:nvSpPr>
        <p:spPr>
          <a:xfrm>
            <a:off x="4631235" y="3676795"/>
            <a:ext cx="2297438" cy="536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Constructive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Heuristic</a:t>
            </a:r>
            <a:endParaRPr lang="pt-PT" sz="1400" dirty="0">
              <a:solidFill>
                <a:schemeClr val="tx1"/>
              </a:solidFill>
            </a:endParaRPr>
          </a:p>
          <a:p>
            <a:pPr algn="ctr"/>
            <a:r>
              <a:rPr lang="pt-PT" sz="1400" dirty="0">
                <a:solidFill>
                  <a:schemeClr val="tx1"/>
                </a:solidFill>
              </a:rPr>
              <a:t> (</a:t>
            </a:r>
            <a:r>
              <a:rPr lang="pt-PT" sz="1400" dirty="0" err="1">
                <a:solidFill>
                  <a:schemeClr val="tx1"/>
                </a:solidFill>
              </a:rPr>
              <a:t>Initial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Solution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197AD60E-AD21-4947-8B7D-9C95AB7BD36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5779954" y="3199464"/>
            <a:ext cx="1" cy="477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62E30027-DA7D-466B-A42F-E76E2DD87529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5779954" y="4213530"/>
            <a:ext cx="4689" cy="359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9647E6CE-D349-43B4-B13E-EC1FE503B6F7}"/>
              </a:ext>
            </a:extLst>
          </p:cNvPr>
          <p:cNvSpPr/>
          <p:nvPr/>
        </p:nvSpPr>
        <p:spPr>
          <a:xfrm>
            <a:off x="4635924" y="4572849"/>
            <a:ext cx="2297438" cy="756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Tabu </a:t>
            </a:r>
            <a:r>
              <a:rPr lang="pt-PT" sz="1400" dirty="0" err="1">
                <a:solidFill>
                  <a:schemeClr val="tx1"/>
                </a:solidFill>
              </a:rPr>
              <a:t>Search</a:t>
            </a:r>
            <a:endParaRPr lang="pt-PT" sz="1400" dirty="0">
              <a:solidFill>
                <a:schemeClr val="tx1"/>
              </a:solidFill>
            </a:endParaRPr>
          </a:p>
          <a:p>
            <a:pPr algn="ctr"/>
            <a:r>
              <a:rPr lang="pt-PT" sz="1400" dirty="0">
                <a:solidFill>
                  <a:schemeClr val="tx1"/>
                </a:solidFill>
              </a:rPr>
              <a:t> (</a:t>
            </a:r>
            <a:r>
              <a:rPr lang="pt-PT" sz="1400" dirty="0" err="1">
                <a:solidFill>
                  <a:schemeClr val="tx1"/>
                </a:solidFill>
              </a:rPr>
              <a:t>improvement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of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the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initial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solution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  <a:endParaRPr lang="pt-PT" sz="14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4F686558-6CF3-463E-9687-26627937F2A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5779954" y="5329696"/>
            <a:ext cx="4689" cy="29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E8CFA728-4E5A-4FB3-931B-069D09F17462}"/>
              </a:ext>
            </a:extLst>
          </p:cNvPr>
          <p:cNvSpPr/>
          <p:nvPr/>
        </p:nvSpPr>
        <p:spPr>
          <a:xfrm>
            <a:off x="4631235" y="5629673"/>
            <a:ext cx="2297438" cy="689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Graphical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Representation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of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the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Solution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F41161D-CE5F-48DE-92A5-DEF2477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23ACED3-1FAD-4568-9E8F-EE8B05FE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510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Geometric</a:t>
            </a:r>
            <a:r>
              <a:rPr lang="pt-PT" dirty="0"/>
              <a:t> </a:t>
            </a:r>
            <a:r>
              <a:rPr lang="pt-PT" dirty="0" err="1"/>
              <a:t>Representation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324"/>
            <a:ext cx="5994923" cy="4518025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geometric</a:t>
            </a:r>
            <a:r>
              <a:rPr lang="pt-PT" sz="2000" dirty="0"/>
              <a:t> </a:t>
            </a:r>
            <a:r>
              <a:rPr lang="pt-PT" sz="2000" dirty="0" err="1"/>
              <a:t>representation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made</a:t>
            </a:r>
            <a:r>
              <a:rPr lang="pt-PT" sz="2000" dirty="0"/>
              <a:t> </a:t>
            </a:r>
            <a:r>
              <a:rPr lang="pt-PT" sz="2000" dirty="0" err="1"/>
              <a:t>through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Raster</a:t>
            </a:r>
            <a:r>
              <a:rPr lang="pt-PT" sz="2000" dirty="0"/>
              <a:t> </a:t>
            </a:r>
            <a:r>
              <a:rPr lang="pt-PT" sz="2000" dirty="0" err="1"/>
              <a:t>Method</a:t>
            </a:r>
            <a:r>
              <a:rPr lang="pt-PT" sz="2000" dirty="0"/>
              <a:t>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creates</a:t>
            </a:r>
            <a:r>
              <a:rPr lang="pt-PT" sz="2000" dirty="0"/>
              <a:t> a 2D </a:t>
            </a:r>
            <a:r>
              <a:rPr lang="pt-PT" sz="2000" dirty="0" err="1"/>
              <a:t>matrix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1’s </a:t>
            </a:r>
            <a:r>
              <a:rPr lang="pt-PT" sz="2000" dirty="0" err="1"/>
              <a:t>and</a:t>
            </a:r>
            <a:r>
              <a:rPr lang="pt-PT" sz="2000" dirty="0"/>
              <a:t> 0’s </a:t>
            </a:r>
            <a:r>
              <a:rPr lang="pt-PT" sz="2000" dirty="0" err="1"/>
              <a:t>according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. 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/>
              <a:t>1’s </a:t>
            </a:r>
            <a:r>
              <a:rPr lang="pt-PT" sz="2000" dirty="0" err="1"/>
              <a:t>represrepresent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0’s represente </a:t>
            </a:r>
            <a:r>
              <a:rPr lang="pt-PT" sz="2000" dirty="0" err="1"/>
              <a:t>empty</a:t>
            </a:r>
            <a:r>
              <a:rPr lang="pt-PT" sz="2000" dirty="0"/>
              <a:t> </a:t>
            </a:r>
            <a:r>
              <a:rPr lang="pt-PT" sz="2000" dirty="0" err="1"/>
              <a:t>space</a:t>
            </a:r>
            <a:r>
              <a:rPr lang="pt-PT" sz="2000" dirty="0"/>
              <a:t>. A </a:t>
            </a:r>
            <a:r>
              <a:rPr lang="pt-PT" sz="2000" dirty="0" err="1"/>
              <a:t>greater</a:t>
            </a:r>
            <a:r>
              <a:rPr lang="pt-PT" sz="2000" dirty="0"/>
              <a:t> </a:t>
            </a:r>
            <a:r>
              <a:rPr lang="pt-PT" sz="2000" dirty="0" err="1"/>
              <a:t>resolution</a:t>
            </a:r>
            <a:r>
              <a:rPr lang="pt-PT" sz="2000" dirty="0"/>
              <a:t> </a:t>
            </a:r>
            <a:r>
              <a:rPr lang="pt-PT" sz="2000" dirty="0" err="1"/>
              <a:t>allows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 to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represented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 more </a:t>
            </a:r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but</a:t>
            </a:r>
            <a:r>
              <a:rPr lang="pt-PT" sz="2000" dirty="0"/>
              <a:t> </a:t>
            </a:r>
            <a:r>
              <a:rPr lang="pt-PT" sz="2000" dirty="0" err="1"/>
              <a:t>it</a:t>
            </a:r>
            <a:r>
              <a:rPr lang="pt-PT" sz="2000" dirty="0"/>
              <a:t> consumes more </a:t>
            </a:r>
            <a:r>
              <a:rPr lang="pt-PT" sz="2000" dirty="0" err="1"/>
              <a:t>memory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slower</a:t>
            </a:r>
            <a:r>
              <a:rPr lang="pt-PT" sz="2000" dirty="0"/>
              <a:t> to </a:t>
            </a:r>
            <a:r>
              <a:rPr lang="pt-PT" sz="2000" dirty="0" err="1"/>
              <a:t>process</a:t>
            </a:r>
            <a:r>
              <a:rPr lang="pt-PT" sz="2000" dirty="0"/>
              <a:t>;</a:t>
            </a:r>
            <a:endParaRPr lang="pt-PT" sz="2000" dirty="0">
              <a:cs typeface="Calibri"/>
            </a:endParaRPr>
          </a:p>
          <a:p>
            <a:pPr algn="just"/>
            <a:endParaRPr lang="pt-PT" sz="2000" dirty="0"/>
          </a:p>
          <a:p>
            <a:pPr marL="0" indent="0" algn="just">
              <a:buNone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advantages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method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it</a:t>
            </a:r>
            <a:r>
              <a:rPr lang="pt-PT" sz="2000" dirty="0"/>
              <a:t> </a:t>
            </a:r>
            <a:r>
              <a:rPr lang="pt-PT" sz="2000" dirty="0" err="1"/>
              <a:t>allows</a:t>
            </a:r>
            <a:r>
              <a:rPr lang="pt-PT" sz="2000" dirty="0"/>
              <a:t> for </a:t>
            </a:r>
            <a:r>
              <a:rPr lang="pt-PT" sz="2000" dirty="0" err="1"/>
              <a:t>rapidly</a:t>
            </a:r>
            <a:r>
              <a:rPr lang="pt-PT" sz="2000" dirty="0"/>
              <a:t> </a:t>
            </a:r>
            <a:r>
              <a:rPr lang="pt-PT" sz="2000" dirty="0" err="1"/>
              <a:t>check</a:t>
            </a:r>
            <a:r>
              <a:rPr lang="pt-PT" sz="2000" dirty="0"/>
              <a:t> </a:t>
            </a:r>
            <a:r>
              <a:rPr lang="pt-PT" sz="2000" dirty="0" err="1"/>
              <a:t>if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layout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feasible</a:t>
            </a:r>
            <a:r>
              <a:rPr lang="pt-PT" sz="2000" dirty="0"/>
              <a:t> (</a:t>
            </a:r>
            <a:r>
              <a:rPr lang="pt-PT" sz="2000" dirty="0" err="1"/>
              <a:t>if</a:t>
            </a:r>
            <a:r>
              <a:rPr lang="pt-PT" sz="2000" dirty="0"/>
              <a:t> </a:t>
            </a:r>
            <a:r>
              <a:rPr lang="pt-PT" sz="2000" dirty="0" err="1"/>
              <a:t>there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a </a:t>
            </a:r>
            <a:r>
              <a:rPr lang="pt-PT" sz="2000" dirty="0" err="1"/>
              <a:t>number</a:t>
            </a:r>
            <a:r>
              <a:rPr lang="pt-PT" sz="2000" dirty="0"/>
              <a:t> </a:t>
            </a:r>
            <a:r>
              <a:rPr lang="pt-PT" sz="2000" dirty="0" err="1"/>
              <a:t>greater</a:t>
            </a:r>
            <a:r>
              <a:rPr lang="pt-PT" sz="2000" dirty="0"/>
              <a:t> </a:t>
            </a:r>
            <a:r>
              <a:rPr lang="pt-PT" sz="2000" dirty="0" err="1"/>
              <a:t>than</a:t>
            </a:r>
            <a:r>
              <a:rPr lang="pt-PT" sz="2000" dirty="0"/>
              <a:t> 1 </a:t>
            </a:r>
            <a:r>
              <a:rPr lang="pt-PT" sz="2000" dirty="0" err="1"/>
              <a:t>there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superimposition</a:t>
            </a:r>
            <a:r>
              <a:rPr lang="pt-PT" sz="2000" dirty="0"/>
              <a:t>). </a:t>
            </a:r>
            <a:r>
              <a:rPr lang="pt-PT" sz="2000" dirty="0" err="1"/>
              <a:t>It</a:t>
            </a:r>
            <a:r>
              <a:rPr lang="pt-PT" sz="2000" dirty="0"/>
              <a:t> </a:t>
            </a:r>
            <a:r>
              <a:rPr lang="pt-PT" sz="2000" dirty="0" err="1"/>
              <a:t>also</a:t>
            </a:r>
            <a:r>
              <a:rPr lang="pt-PT" sz="2000" dirty="0"/>
              <a:t> </a:t>
            </a:r>
            <a:r>
              <a:rPr lang="pt-PT" sz="2000" dirty="0" err="1"/>
              <a:t>allows</a:t>
            </a:r>
            <a:r>
              <a:rPr lang="pt-PT" sz="2000" dirty="0"/>
              <a:t> for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representation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convex</a:t>
            </a:r>
            <a:r>
              <a:rPr lang="pt-PT" sz="2000" dirty="0"/>
              <a:t>, non-</a:t>
            </a:r>
            <a:r>
              <a:rPr lang="pt-PT" sz="2000" dirty="0" err="1"/>
              <a:t>convex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complex</a:t>
            </a:r>
            <a:r>
              <a:rPr lang="pt-PT" sz="2000" dirty="0"/>
              <a:t> </a:t>
            </a:r>
            <a:r>
              <a:rPr lang="pt-PT" sz="2000" dirty="0" err="1"/>
              <a:t>geometry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in a </a:t>
            </a:r>
            <a:r>
              <a:rPr lang="pt-PT" sz="2000" dirty="0" err="1"/>
              <a:t>relatively</a:t>
            </a:r>
            <a:r>
              <a:rPr lang="pt-PT" sz="2000" dirty="0"/>
              <a:t> </a:t>
            </a:r>
            <a:r>
              <a:rPr lang="pt-PT" sz="2000" dirty="0" err="1"/>
              <a:t>easy</a:t>
            </a:r>
            <a:r>
              <a:rPr lang="pt-PT" sz="2000" dirty="0"/>
              <a:t> </a:t>
            </a:r>
            <a:r>
              <a:rPr lang="pt-PT" sz="2000" dirty="0" err="1"/>
              <a:t>manner</a:t>
            </a:r>
            <a:r>
              <a:rPr lang="pt-PT" sz="2000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65EE921-9425-489D-9ECB-B703064081D4}"/>
              </a:ext>
            </a:extLst>
          </p:cNvPr>
          <p:cNvGrpSpPr/>
          <p:nvPr/>
        </p:nvGrpSpPr>
        <p:grpSpPr>
          <a:xfrm>
            <a:off x="8091425" y="1690688"/>
            <a:ext cx="2943679" cy="3904633"/>
            <a:chOff x="8072375" y="1690688"/>
            <a:chExt cx="2943679" cy="390463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6A22FEC-CD79-4931-9186-7E2FC86F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2354" y="1690688"/>
              <a:ext cx="2933700" cy="188595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DFFDC31-F412-4C90-B445-6B00333A7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2375" y="3709371"/>
              <a:ext cx="2943679" cy="18859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BEA099-C927-496E-BD7D-73501495017E}"/>
              </a:ext>
            </a:extLst>
          </p:cNvPr>
          <p:cNvSpPr txBox="1"/>
          <p:nvPr/>
        </p:nvSpPr>
        <p:spPr>
          <a:xfrm>
            <a:off x="7903501" y="5666443"/>
            <a:ext cx="328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Source</a:t>
            </a:r>
            <a:r>
              <a:rPr lang="pt-PT" sz="1400" dirty="0"/>
              <a:t>: </a:t>
            </a:r>
            <a:r>
              <a:rPr lang="pt-PT" sz="1400" dirty="0" err="1"/>
              <a:t>Representation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irregular </a:t>
            </a:r>
            <a:r>
              <a:rPr lang="pt-PT" sz="1400" dirty="0" err="1"/>
              <a:t>parts</a:t>
            </a:r>
            <a:r>
              <a:rPr lang="pt-PT" sz="1400" dirty="0"/>
              <a:t> </a:t>
            </a:r>
            <a:r>
              <a:rPr lang="pt-PT" sz="1400" dirty="0" err="1"/>
              <a:t>proposed</a:t>
            </a:r>
            <a:r>
              <a:rPr lang="pt-PT" sz="1400" dirty="0"/>
              <a:t> </a:t>
            </a:r>
            <a:r>
              <a:rPr lang="pt-PT" sz="1400" dirty="0" err="1"/>
              <a:t>by</a:t>
            </a:r>
            <a:r>
              <a:rPr lang="pt-PT" sz="1400" dirty="0"/>
              <a:t> Oliveira </a:t>
            </a:r>
            <a:r>
              <a:rPr lang="pt-PT" sz="1400" dirty="0" err="1"/>
              <a:t>and</a:t>
            </a:r>
            <a:r>
              <a:rPr lang="pt-PT" sz="1400" dirty="0"/>
              <a:t> Ferreira (1993) 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A3D8136-5C67-4775-9289-6C20C325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176306F-0490-4627-B6F2-1C65AD08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618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Geometric</a:t>
            </a:r>
            <a:r>
              <a:rPr lang="pt-PT" dirty="0"/>
              <a:t> </a:t>
            </a:r>
            <a:r>
              <a:rPr lang="pt-PT" dirty="0" err="1"/>
              <a:t>Representation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682"/>
            <a:ext cx="6181436" cy="3272848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PT" sz="2000" dirty="0"/>
              <a:t>In </a:t>
            </a:r>
            <a:r>
              <a:rPr lang="pt-PT" sz="2000" dirty="0" err="1"/>
              <a:t>this</a:t>
            </a:r>
            <a:r>
              <a:rPr lang="pt-PT" sz="2000" dirty="0"/>
              <a:t> case, </a:t>
            </a:r>
            <a:r>
              <a:rPr lang="pt-PT" sz="2000" dirty="0" err="1"/>
              <a:t>the</a:t>
            </a:r>
            <a:r>
              <a:rPr lang="pt-PT" sz="2000" dirty="0"/>
              <a:t> 1’s </a:t>
            </a:r>
            <a:r>
              <a:rPr lang="pt-PT" sz="2000" dirty="0" err="1"/>
              <a:t>that</a:t>
            </a:r>
            <a:r>
              <a:rPr lang="pt-PT" sz="2000" dirty="0"/>
              <a:t> represente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were</a:t>
            </a:r>
            <a:r>
              <a:rPr lang="pt-PT" sz="2000" dirty="0"/>
              <a:t> </a:t>
            </a:r>
            <a:r>
              <a:rPr lang="pt-PT" sz="2000" dirty="0" err="1"/>
              <a:t>replaced</a:t>
            </a:r>
            <a:r>
              <a:rPr lang="pt-PT" sz="2000" dirty="0"/>
              <a:t> for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actual</a:t>
            </a:r>
            <a:r>
              <a:rPr lang="pt-PT" sz="2000" dirty="0"/>
              <a:t> </a:t>
            </a:r>
            <a:r>
              <a:rPr lang="pt-PT" sz="2000" dirty="0" err="1"/>
              <a:t>height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so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collisions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printer’s</a:t>
            </a:r>
            <a:r>
              <a:rPr lang="pt-PT" sz="2000" dirty="0"/>
              <a:t> </a:t>
            </a:r>
            <a:r>
              <a:rPr lang="pt-PT" sz="2000" dirty="0" err="1"/>
              <a:t>head</a:t>
            </a:r>
            <a:r>
              <a:rPr lang="pt-PT" sz="2000" dirty="0"/>
              <a:t> </a:t>
            </a:r>
            <a:r>
              <a:rPr lang="pt-PT" sz="2000" dirty="0" err="1"/>
              <a:t>could</a:t>
            </a:r>
            <a:r>
              <a:rPr lang="pt-PT" sz="2000" dirty="0"/>
              <a:t>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checked</a:t>
            </a:r>
            <a:r>
              <a:rPr lang="pt-PT" sz="2000" dirty="0"/>
              <a:t> more </a:t>
            </a:r>
            <a:r>
              <a:rPr lang="pt-PT" sz="2000" dirty="0" err="1"/>
              <a:t>easily</a:t>
            </a:r>
            <a:r>
              <a:rPr lang="pt-PT" sz="2000" dirty="0"/>
              <a:t>. </a:t>
            </a:r>
            <a:r>
              <a:rPr lang="pt-PT" sz="2000" dirty="0" err="1"/>
              <a:t>It</a:t>
            </a:r>
            <a:r>
              <a:rPr lang="pt-PT" sz="2000" dirty="0"/>
              <a:t> </a:t>
            </a:r>
            <a:r>
              <a:rPr lang="pt-PT" sz="2000" dirty="0" err="1"/>
              <a:t>also</a:t>
            </a:r>
            <a:r>
              <a:rPr lang="pt-PT" sz="2000" dirty="0"/>
              <a:t> </a:t>
            </a:r>
            <a:r>
              <a:rPr lang="pt-PT" sz="2000" dirty="0" err="1"/>
              <a:t>produces</a:t>
            </a:r>
            <a:r>
              <a:rPr lang="pt-PT" sz="2000" dirty="0"/>
              <a:t> a visual layout </a:t>
            </a:r>
            <a:r>
              <a:rPr lang="pt-PT" sz="2000" dirty="0" err="1"/>
              <a:t>with</a:t>
            </a:r>
            <a:r>
              <a:rPr lang="pt-PT" sz="2000" dirty="0"/>
              <a:t> more </a:t>
            </a:r>
            <a:r>
              <a:rPr lang="pt-PT" sz="2000" dirty="0" err="1"/>
              <a:t>information</a:t>
            </a:r>
            <a:r>
              <a:rPr lang="pt-PT" sz="2000" dirty="0"/>
              <a:t> as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user</a:t>
            </a:r>
            <a:r>
              <a:rPr lang="pt-PT" sz="2000" dirty="0"/>
              <a:t> can </a:t>
            </a:r>
            <a:r>
              <a:rPr lang="pt-PT" sz="2000" dirty="0" err="1"/>
              <a:t>identify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height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each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looking</a:t>
            </a:r>
            <a:r>
              <a:rPr lang="pt-PT" sz="2000" dirty="0"/>
              <a:t> </a:t>
            </a:r>
            <a:r>
              <a:rPr lang="pt-PT" sz="2000" dirty="0" err="1"/>
              <a:t>at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2D layout. 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process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made</a:t>
            </a:r>
            <a:r>
              <a:rPr lang="pt-PT" sz="2000" dirty="0"/>
              <a:t> </a:t>
            </a:r>
            <a:r>
              <a:rPr lang="pt-PT" sz="2000" dirty="0" err="1"/>
              <a:t>through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external</a:t>
            </a:r>
            <a:r>
              <a:rPr lang="pt-PT" sz="2000" dirty="0"/>
              <a:t> app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converts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G-</a:t>
            </a:r>
            <a:r>
              <a:rPr lang="pt-PT" sz="2000" dirty="0" err="1"/>
              <a:t>Code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a </a:t>
            </a:r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into</a:t>
            </a:r>
            <a:r>
              <a:rPr lang="pt-PT" sz="2000" dirty="0"/>
              <a:t> a .</a:t>
            </a:r>
            <a:r>
              <a:rPr lang="pt-PT" sz="2000" dirty="0" err="1"/>
              <a:t>txt</a:t>
            </a:r>
            <a:r>
              <a:rPr lang="pt-PT" sz="2000" dirty="0"/>
              <a:t> file </a:t>
            </a:r>
            <a:r>
              <a:rPr lang="pt-PT" sz="2000" dirty="0" err="1"/>
              <a:t>developed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a </a:t>
            </a:r>
            <a:r>
              <a:rPr lang="pt-PT" sz="2000" dirty="0" err="1"/>
              <a:t>colleague</a:t>
            </a:r>
            <a:r>
              <a:rPr lang="pt-PT" sz="2000" dirty="0"/>
              <a:t> </a:t>
            </a:r>
            <a:r>
              <a:rPr lang="pt-PT" sz="2000" dirty="0" err="1"/>
              <a:t>at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Polytechnic</a:t>
            </a:r>
            <a:r>
              <a:rPr lang="pt-PT" sz="2000" dirty="0"/>
              <a:t> </a:t>
            </a:r>
            <a:r>
              <a:rPr lang="pt-PT" sz="2000" dirty="0" err="1"/>
              <a:t>Institute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Porto.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" name="Imagem 2" descr="Uma imagem com circuito&#10;&#10;Descrição gerada automaticamente">
            <a:extLst>
              <a:ext uri="{FF2B5EF4-FFF2-40B4-BE49-F238E27FC236}">
                <a16:creationId xmlns:a16="http://schemas.microsoft.com/office/drawing/2014/main" id="{2AF46383-248E-4B1C-9DEF-FF96E19E0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2" t="16000" r="31176" b="15921"/>
          <a:stretch/>
        </p:blipFill>
        <p:spPr>
          <a:xfrm>
            <a:off x="7793018" y="1690688"/>
            <a:ext cx="3560782" cy="35939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C7CAF0-6BEE-4978-915A-46DD9FA4B501}"/>
              </a:ext>
            </a:extLst>
          </p:cNvPr>
          <p:cNvSpPr txBox="1"/>
          <p:nvPr/>
        </p:nvSpPr>
        <p:spPr>
          <a:xfrm>
            <a:off x="7932696" y="5539498"/>
            <a:ext cx="32814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PT" sz="1400" dirty="0" err="1"/>
              <a:t>Representation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parts</a:t>
            </a:r>
            <a:r>
              <a:rPr lang="pt-PT" sz="1400" dirty="0"/>
              <a:t> </a:t>
            </a:r>
            <a:r>
              <a:rPr lang="pt-PT" sz="1400" dirty="0" err="1"/>
              <a:t>implemented</a:t>
            </a:r>
            <a:r>
              <a:rPr lang="pt-PT" sz="1400" dirty="0"/>
              <a:t> in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tool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D4614D2-8F1A-469D-A4D5-9AFF28FE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</p:spTree>
    <p:extLst>
      <p:ext uri="{BB962C8B-B14F-4D97-AF65-F5344CB8AC3E}">
        <p14:creationId xmlns:p14="http://schemas.microsoft.com/office/powerpoint/2010/main" val="152556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Constructive</a:t>
            </a:r>
            <a:r>
              <a:rPr lang="pt-PT" dirty="0"/>
              <a:t> </a:t>
            </a:r>
            <a:r>
              <a:rPr lang="pt-PT" dirty="0" err="1"/>
              <a:t>Heuristic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0756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PT" sz="2000" dirty="0" err="1"/>
              <a:t>Allows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creation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initial</a:t>
            </a:r>
            <a:r>
              <a:rPr lang="pt-PT" sz="2000" dirty="0"/>
              <a:t> </a:t>
            </a:r>
            <a:r>
              <a:rPr lang="pt-PT" sz="2000" dirty="0" err="1"/>
              <a:t>solution</a:t>
            </a:r>
            <a:r>
              <a:rPr lang="pt-PT" sz="2000" dirty="0"/>
              <a:t>/layout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selecting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placing</a:t>
            </a:r>
            <a:r>
              <a:rPr lang="pt-PT" sz="2000" dirty="0"/>
              <a:t> </a:t>
            </a:r>
            <a:r>
              <a:rPr lang="pt-PT" sz="2000" dirty="0" err="1"/>
              <a:t>each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printing</a:t>
            </a:r>
            <a:r>
              <a:rPr lang="pt-PT" sz="2000" dirty="0"/>
              <a:t> </a:t>
            </a:r>
            <a:r>
              <a:rPr lang="pt-PT" sz="2000" dirty="0" err="1"/>
              <a:t>tray</a:t>
            </a:r>
            <a:r>
              <a:rPr lang="pt-PT" sz="2000" dirty="0"/>
              <a:t>.</a:t>
            </a:r>
            <a:endParaRPr lang="pt-PT" sz="800" dirty="0"/>
          </a:p>
          <a:p>
            <a:pPr marL="0" indent="0" algn="just">
              <a:buNone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positioning</a:t>
            </a:r>
            <a:r>
              <a:rPr lang="pt-PT" sz="2000" dirty="0"/>
              <a:t> rule </a:t>
            </a:r>
            <a:r>
              <a:rPr lang="pt-PT" sz="2000" dirty="0" err="1"/>
              <a:t>used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bottom-right</a:t>
            </a:r>
            <a:r>
              <a:rPr lang="pt-PT" sz="2000" dirty="0"/>
              <a:t>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means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</a:t>
            </a:r>
            <a:r>
              <a:rPr lang="pt-PT" sz="2000" dirty="0" err="1"/>
              <a:t>start</a:t>
            </a:r>
            <a:r>
              <a:rPr lang="pt-PT" sz="2000" dirty="0"/>
              <a:t> </a:t>
            </a:r>
            <a:r>
              <a:rPr lang="pt-PT" sz="2000" dirty="0" err="1"/>
              <a:t>being</a:t>
            </a:r>
            <a:r>
              <a:rPr lang="pt-PT" sz="2000" dirty="0"/>
              <a:t> </a:t>
            </a:r>
            <a:r>
              <a:rPr lang="pt-PT" sz="2000" dirty="0" err="1"/>
              <a:t>placed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bottom-right</a:t>
            </a:r>
            <a:r>
              <a:rPr lang="pt-PT" sz="2000" dirty="0"/>
              <a:t> </a:t>
            </a:r>
            <a:r>
              <a:rPr lang="pt-PT" sz="2000" dirty="0" err="1"/>
              <a:t>corner</a:t>
            </a:r>
            <a:r>
              <a:rPr lang="pt-PT" sz="2000" dirty="0"/>
              <a:t>. </a:t>
            </a:r>
          </a:p>
          <a:p>
            <a:pPr marL="0" indent="0" algn="just">
              <a:buNone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sequencing</a:t>
            </a:r>
            <a:r>
              <a:rPr lang="pt-PT" sz="2000" dirty="0"/>
              <a:t> rule </a:t>
            </a:r>
            <a:r>
              <a:rPr lang="pt-PT" sz="2000" dirty="0" err="1"/>
              <a:t>is</a:t>
            </a:r>
            <a:r>
              <a:rPr lang="pt-PT" sz="2000" dirty="0"/>
              <a:t> to </a:t>
            </a:r>
            <a:r>
              <a:rPr lang="pt-PT" sz="2000" dirty="0" err="1"/>
              <a:t>place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ascending</a:t>
            </a:r>
            <a:r>
              <a:rPr lang="pt-PT" sz="2000" dirty="0"/>
              <a:t> </a:t>
            </a:r>
            <a:r>
              <a:rPr lang="pt-PT" sz="2000" dirty="0" err="1"/>
              <a:t>height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right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left</a:t>
            </a:r>
            <a:r>
              <a:rPr lang="pt-PT" sz="2000" dirty="0"/>
              <a:t>. </a:t>
            </a: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</a:t>
            </a:r>
            <a:r>
              <a:rPr lang="pt-PT" sz="2000" dirty="0"/>
              <a:t> does </a:t>
            </a:r>
            <a:r>
              <a:rPr lang="pt-PT" sz="2000" dirty="0" err="1"/>
              <a:t>not</a:t>
            </a:r>
            <a:r>
              <a:rPr lang="pt-PT" sz="2000" dirty="0"/>
              <a:t> </a:t>
            </a:r>
            <a:r>
              <a:rPr lang="pt-PT" sz="2000" dirty="0" err="1"/>
              <a:t>fit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current</a:t>
            </a:r>
            <a:r>
              <a:rPr lang="pt-PT" sz="2000" dirty="0"/>
              <a:t> </a:t>
            </a:r>
            <a:r>
              <a:rPr lang="pt-PT" sz="2000" dirty="0" err="1"/>
              <a:t>row</a:t>
            </a:r>
            <a:r>
              <a:rPr lang="pt-PT" sz="2000" dirty="0"/>
              <a:t>, </a:t>
            </a:r>
            <a:r>
              <a:rPr lang="pt-PT" sz="2000" dirty="0" err="1"/>
              <a:t>it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placed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row</a:t>
            </a:r>
            <a:r>
              <a:rPr lang="pt-PT" sz="2000" dirty="0"/>
              <a:t> </a:t>
            </a:r>
            <a:r>
              <a:rPr lang="pt-PT" sz="2000" dirty="0" err="1"/>
              <a:t>above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right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process</a:t>
            </a:r>
            <a:r>
              <a:rPr lang="pt-PT" sz="2000" dirty="0"/>
              <a:t> </a:t>
            </a:r>
            <a:r>
              <a:rPr lang="pt-PT" sz="2000" dirty="0" err="1"/>
              <a:t>repeats</a:t>
            </a:r>
            <a:r>
              <a:rPr lang="pt-PT" sz="2000" dirty="0"/>
              <a:t> </a:t>
            </a:r>
            <a:r>
              <a:rPr lang="pt-PT" sz="2000" dirty="0" err="1"/>
              <a:t>untill</a:t>
            </a:r>
            <a:r>
              <a:rPr lang="pt-PT" sz="2000" dirty="0"/>
              <a:t> no </a:t>
            </a:r>
            <a:r>
              <a:rPr lang="pt-PT" sz="2000" dirty="0" err="1"/>
              <a:t>rows</a:t>
            </a:r>
            <a:r>
              <a:rPr lang="pt-PT" sz="2000" dirty="0"/>
              <a:t> are </a:t>
            </a:r>
            <a:r>
              <a:rPr lang="pt-PT" sz="2000" dirty="0" err="1"/>
              <a:t>left</a:t>
            </a:r>
            <a:r>
              <a:rPr lang="pt-PT" sz="2000" dirty="0"/>
              <a:t>;</a:t>
            </a:r>
            <a:endParaRPr lang="pt-PT" sz="800" dirty="0"/>
          </a:p>
          <a:p>
            <a:pPr marL="0" indent="0" algn="just">
              <a:buNone/>
            </a:pPr>
            <a:r>
              <a:rPr lang="pt-PT" sz="2000" dirty="0" err="1"/>
              <a:t>This</a:t>
            </a:r>
            <a:r>
              <a:rPr lang="pt-PT" sz="2000" dirty="0"/>
              <a:t> </a:t>
            </a:r>
            <a:r>
              <a:rPr lang="pt-PT" sz="2000" dirty="0" err="1"/>
              <a:t>approach</a:t>
            </a:r>
            <a:r>
              <a:rPr lang="pt-PT" sz="2000" dirty="0"/>
              <a:t> </a:t>
            </a:r>
            <a:r>
              <a:rPr lang="pt-PT" sz="2000" dirty="0" err="1"/>
              <a:t>allows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printer’s</a:t>
            </a:r>
            <a:r>
              <a:rPr lang="pt-PT" sz="2000" dirty="0"/>
              <a:t> </a:t>
            </a:r>
            <a:r>
              <a:rPr lang="pt-PT" sz="2000" dirty="0" err="1"/>
              <a:t>moving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to </a:t>
            </a:r>
            <a:r>
              <a:rPr lang="pt-PT" sz="2000" dirty="0" err="1"/>
              <a:t>be</a:t>
            </a:r>
            <a:r>
              <a:rPr lang="pt-PT" sz="2000" dirty="0"/>
              <a:t> </a:t>
            </a:r>
            <a:r>
              <a:rPr lang="pt-PT" sz="2000" dirty="0" err="1"/>
              <a:t>mostly</a:t>
            </a:r>
            <a:r>
              <a:rPr lang="pt-PT" sz="2000" dirty="0"/>
              <a:t> </a:t>
            </a:r>
            <a:r>
              <a:rPr lang="pt-PT" sz="2000" dirty="0" err="1"/>
              <a:t>behind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parts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avoids</a:t>
            </a:r>
            <a:r>
              <a:rPr lang="pt-PT" sz="2000" dirty="0"/>
              <a:t> some </a:t>
            </a:r>
            <a:r>
              <a:rPr lang="pt-PT" sz="2000" dirty="0" err="1"/>
              <a:t>collisions</a:t>
            </a:r>
            <a:r>
              <a:rPr lang="pt-PT" sz="2000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3E1E217-5C43-44B6-95A1-47C8649B47F7}"/>
              </a:ext>
            </a:extLst>
          </p:cNvPr>
          <p:cNvGrpSpPr/>
          <p:nvPr/>
        </p:nvGrpSpPr>
        <p:grpSpPr>
          <a:xfrm>
            <a:off x="7148004" y="1819440"/>
            <a:ext cx="4057024" cy="4481636"/>
            <a:chOff x="6563619" y="1174173"/>
            <a:chExt cx="5200236" cy="5187846"/>
          </a:xfrm>
        </p:grpSpPr>
        <p:pic>
          <p:nvPicPr>
            <p:cNvPr id="3" name="Imagem 2" descr="Uma imagem com captura de ecrã, relógio, computador&#10;&#10;Descrição gerada automaticamente">
              <a:extLst>
                <a:ext uri="{FF2B5EF4-FFF2-40B4-BE49-F238E27FC236}">
                  <a16:creationId xmlns:a16="http://schemas.microsoft.com/office/drawing/2014/main" id="{4CCB3F1A-463B-4B64-8C56-F00334E24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76" t="34386" r="50737" b="12692"/>
            <a:stretch/>
          </p:blipFill>
          <p:spPr>
            <a:xfrm>
              <a:off x="6563619" y="2914979"/>
              <a:ext cx="5200236" cy="3447040"/>
            </a:xfrm>
            <a:prstGeom prst="rect">
              <a:avLst/>
            </a:prstGeom>
          </p:spPr>
        </p:pic>
        <p:pic>
          <p:nvPicPr>
            <p:cNvPr id="5" name="Imagem 4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4C361765-3264-4F5F-A1B3-D0928B164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73" t="23450" r="51107" b="50047"/>
            <a:stretch/>
          </p:blipFill>
          <p:spPr>
            <a:xfrm>
              <a:off x="6596510" y="1174173"/>
              <a:ext cx="5134454" cy="1740806"/>
            </a:xfrm>
            <a:prstGeom prst="rect">
              <a:avLst/>
            </a:prstGeom>
          </p:spPr>
        </p:pic>
      </p:grp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BA3C6FC-D569-4FF2-BE52-6E31AF54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23A5440-103F-4C2F-B4C5-F64C728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35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D1581-052D-4CE1-BDC3-DCBA507E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Constructive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- </a:t>
            </a:r>
            <a:r>
              <a:rPr lang="pt-PT" dirty="0" err="1"/>
              <a:t>Fluxogram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9D865-1642-4F3A-8818-B0435573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13057"/>
          </a:xfrm>
        </p:spPr>
        <p:txBody>
          <a:bodyPr/>
          <a:lstStyle/>
          <a:p>
            <a:pPr algn="just"/>
            <a:endParaRPr lang="pt-PT" sz="2000"/>
          </a:p>
          <a:p>
            <a:pPr marL="0" indent="0">
              <a:buNone/>
            </a:pPr>
            <a:endParaRPr lang="pt-PT" sz="20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F521FD-2464-4409-A00C-3121EEAE5EB2}"/>
              </a:ext>
            </a:extLst>
          </p:cNvPr>
          <p:cNvSpPr/>
          <p:nvPr/>
        </p:nvSpPr>
        <p:spPr>
          <a:xfrm>
            <a:off x="5235388" y="1825625"/>
            <a:ext cx="1498899" cy="6691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Gather</a:t>
            </a:r>
            <a:r>
              <a:rPr lang="pt-PT" sz="1400" dirty="0"/>
              <a:t> </a:t>
            </a:r>
            <a:r>
              <a:rPr lang="pt-PT" sz="1400" dirty="0" err="1"/>
              <a:t>Height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Parts</a:t>
            </a:r>
            <a:endParaRPr lang="pt-PT" sz="1400" dirty="0"/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A72DA25D-5F72-4C8B-8372-278814A55C3A}"/>
              </a:ext>
            </a:extLst>
          </p:cNvPr>
          <p:cNvCxnSpPr>
            <a:cxnSpLocks/>
            <a:stCxn id="2" idx="4"/>
            <a:endCxn id="45" idx="0"/>
          </p:cNvCxnSpPr>
          <p:nvPr/>
        </p:nvCxnSpPr>
        <p:spPr>
          <a:xfrm>
            <a:off x="5984838" y="2494757"/>
            <a:ext cx="9560" cy="19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11AAADE-8488-42A5-BE2D-D3A23029A016}"/>
              </a:ext>
            </a:extLst>
          </p:cNvPr>
          <p:cNvSpPr/>
          <p:nvPr/>
        </p:nvSpPr>
        <p:spPr>
          <a:xfrm>
            <a:off x="7684542" y="3657418"/>
            <a:ext cx="598846" cy="456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i="1" dirty="0">
                <a:solidFill>
                  <a:schemeClr val="tx1"/>
                </a:solidFill>
              </a:rPr>
              <a:t>i</a:t>
            </a:r>
            <a:r>
              <a:rPr lang="pt-PT" sz="1400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7E0CAFA-789A-4CDD-9C1D-C3EA20A59C71}"/>
              </a:ext>
            </a:extLst>
          </p:cNvPr>
          <p:cNvSpPr/>
          <p:nvPr/>
        </p:nvSpPr>
        <p:spPr>
          <a:xfrm>
            <a:off x="4719474" y="4620851"/>
            <a:ext cx="2565687" cy="4187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Place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the</a:t>
            </a:r>
            <a:r>
              <a:rPr lang="pt-PT" sz="1400" dirty="0">
                <a:solidFill>
                  <a:schemeClr val="tx1"/>
                </a:solidFill>
              </a:rPr>
              <a:t> i-</a:t>
            </a:r>
            <a:r>
              <a:rPr lang="pt-PT" sz="1400" dirty="0" err="1">
                <a:solidFill>
                  <a:schemeClr val="tx1"/>
                </a:solidFill>
              </a:rPr>
              <a:t>est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smallest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part</a:t>
            </a:r>
            <a:endParaRPr lang="pt-PT" sz="1400" dirty="0">
              <a:solidFill>
                <a:schemeClr val="tx1"/>
              </a:solidFill>
            </a:endParaRPr>
          </a:p>
          <a:p>
            <a:pPr algn="ctr"/>
            <a:r>
              <a:rPr lang="pt-PT" sz="1400" i="1" dirty="0">
                <a:solidFill>
                  <a:schemeClr val="tx1"/>
                </a:solidFill>
              </a:rPr>
              <a:t>i = i+1</a:t>
            </a:r>
          </a:p>
        </p:txBody>
      </p:sp>
      <p:sp>
        <p:nvSpPr>
          <p:cNvPr id="18" name="Losango 17">
            <a:extLst>
              <a:ext uri="{FF2B5EF4-FFF2-40B4-BE49-F238E27FC236}">
                <a16:creationId xmlns:a16="http://schemas.microsoft.com/office/drawing/2014/main" id="{C1E19E98-899E-4B9D-832D-3C0A6A4B43D1}"/>
              </a:ext>
            </a:extLst>
          </p:cNvPr>
          <p:cNvSpPr/>
          <p:nvPr/>
        </p:nvSpPr>
        <p:spPr>
          <a:xfrm>
            <a:off x="5309797" y="3351092"/>
            <a:ext cx="1385042" cy="1050415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If</a:t>
            </a:r>
            <a:r>
              <a:rPr lang="pt-PT" sz="1400" dirty="0">
                <a:solidFill>
                  <a:schemeClr val="tx1"/>
                </a:solidFill>
              </a:rPr>
              <a:t> i &gt; num. </a:t>
            </a:r>
            <a:r>
              <a:rPr lang="pt-PT" sz="1400" dirty="0" err="1">
                <a:solidFill>
                  <a:schemeClr val="tx1"/>
                </a:solidFill>
              </a:rPr>
              <a:t>of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parts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D22D2F2-F8C9-4B3A-B96A-E72BBDC0E75D}"/>
              </a:ext>
            </a:extLst>
          </p:cNvPr>
          <p:cNvSpPr txBox="1"/>
          <p:nvPr/>
        </p:nvSpPr>
        <p:spPr>
          <a:xfrm>
            <a:off x="6057004" y="4302641"/>
            <a:ext cx="7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Não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D5CCF5AB-E2FB-4982-97D3-179B3FBBC804}"/>
              </a:ext>
            </a:extLst>
          </p:cNvPr>
          <p:cNvCxnSpPr>
            <a:cxnSpLocks/>
            <a:stCxn id="45" idx="2"/>
            <a:endCxn id="18" idx="0"/>
          </p:cNvCxnSpPr>
          <p:nvPr/>
        </p:nvCxnSpPr>
        <p:spPr>
          <a:xfrm>
            <a:off x="5994398" y="3151249"/>
            <a:ext cx="7920" cy="19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E338877E-6D9C-4BAE-94AE-1C539EEC8113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6002318" y="4401507"/>
            <a:ext cx="0" cy="21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99EC752-D1FD-45BA-8A66-6945543D6C30}"/>
              </a:ext>
            </a:extLst>
          </p:cNvPr>
          <p:cNvSpPr/>
          <p:nvPr/>
        </p:nvSpPr>
        <p:spPr>
          <a:xfrm>
            <a:off x="5319357" y="2694600"/>
            <a:ext cx="1350082" cy="4566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Order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Heights</a:t>
            </a:r>
            <a:endParaRPr lang="pt-PT" sz="1400" dirty="0">
              <a:solidFill>
                <a:schemeClr val="tx1"/>
              </a:solidFill>
            </a:endParaRPr>
          </a:p>
        </p:txBody>
      </p:sp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A59A3A1E-9485-4217-AEC4-72CCD72C7FD1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7276480" y="4122747"/>
            <a:ext cx="716166" cy="69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EE1DC9FD-4916-4128-9988-E1EE51BD7624}"/>
              </a:ext>
            </a:extLst>
          </p:cNvPr>
          <p:cNvCxnSpPr>
            <a:cxnSpLocks/>
            <a:stCxn id="15" idx="2"/>
            <a:endCxn id="50" idx="0"/>
          </p:cNvCxnSpPr>
          <p:nvPr/>
        </p:nvCxnSpPr>
        <p:spPr>
          <a:xfrm>
            <a:off x="6002318" y="5039612"/>
            <a:ext cx="8741" cy="41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osango 49">
            <a:extLst>
              <a:ext uri="{FF2B5EF4-FFF2-40B4-BE49-F238E27FC236}">
                <a16:creationId xmlns:a16="http://schemas.microsoft.com/office/drawing/2014/main" id="{1EF08A13-6114-4B65-A868-8B97011F6D00}"/>
              </a:ext>
            </a:extLst>
          </p:cNvPr>
          <p:cNvSpPr/>
          <p:nvPr/>
        </p:nvSpPr>
        <p:spPr>
          <a:xfrm>
            <a:off x="5309797" y="5458373"/>
            <a:ext cx="1402523" cy="769797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If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part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fits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61CF6DE8-F168-49AA-ABD5-CB700FA72849}"/>
              </a:ext>
            </a:extLst>
          </p:cNvPr>
          <p:cNvSpPr/>
          <p:nvPr/>
        </p:nvSpPr>
        <p:spPr>
          <a:xfrm>
            <a:off x="3162748" y="5608470"/>
            <a:ext cx="1350082" cy="4566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>
                <a:solidFill>
                  <a:schemeClr val="tx1"/>
                </a:solidFill>
              </a:rPr>
              <a:t>Update</a:t>
            </a:r>
            <a:r>
              <a:rPr lang="pt-PT" sz="1400" dirty="0">
                <a:solidFill>
                  <a:schemeClr val="tx1"/>
                </a:solidFill>
              </a:rPr>
              <a:t> Layout</a:t>
            </a:r>
          </a:p>
        </p:txBody>
      </p: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B51AEC38-EE9E-44D4-836A-6F86E0562397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flipH="1" flipV="1">
            <a:off x="4512830" y="5836795"/>
            <a:ext cx="796967" cy="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C79C888-FA46-49D5-8CF1-89632844139E}"/>
              </a:ext>
            </a:extLst>
          </p:cNvPr>
          <p:cNvSpPr txBox="1"/>
          <p:nvPr/>
        </p:nvSpPr>
        <p:spPr>
          <a:xfrm>
            <a:off x="4708716" y="5538603"/>
            <a:ext cx="7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Yes</a:t>
            </a:r>
            <a:endParaRPr lang="pt-PT" sz="1400" dirty="0"/>
          </a:p>
        </p:txBody>
      </p:sp>
      <p:cxnSp>
        <p:nvCxnSpPr>
          <p:cNvPr id="60" name="Conexão: Ângulo Reto 59">
            <a:extLst>
              <a:ext uri="{FF2B5EF4-FFF2-40B4-BE49-F238E27FC236}">
                <a16:creationId xmlns:a16="http://schemas.microsoft.com/office/drawing/2014/main" id="{52A2C8FC-A537-4A00-B839-71A35D39885B}"/>
              </a:ext>
            </a:extLst>
          </p:cNvPr>
          <p:cNvCxnSpPr>
            <a:cxnSpLocks/>
            <a:stCxn id="54" idx="0"/>
            <a:endCxn id="18" idx="1"/>
          </p:cNvCxnSpPr>
          <p:nvPr/>
        </p:nvCxnSpPr>
        <p:spPr>
          <a:xfrm rot="5400000" flipH="1" flipV="1">
            <a:off x="3707708" y="4006381"/>
            <a:ext cx="1732170" cy="1472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0248910A-037A-4486-8AE1-2CDBC49297B3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712320" y="5843271"/>
            <a:ext cx="71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A9B9C0E-3444-49D1-990C-A9FB849D9EB0}"/>
              </a:ext>
            </a:extLst>
          </p:cNvPr>
          <p:cNvSpPr txBox="1"/>
          <p:nvPr/>
        </p:nvSpPr>
        <p:spPr>
          <a:xfrm>
            <a:off x="6762088" y="5519658"/>
            <a:ext cx="7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No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07D1D37-7D1A-4FEC-8349-9C8593DBD7B3}"/>
              </a:ext>
            </a:extLst>
          </p:cNvPr>
          <p:cNvSpPr/>
          <p:nvPr/>
        </p:nvSpPr>
        <p:spPr>
          <a:xfrm>
            <a:off x="7424120" y="5492869"/>
            <a:ext cx="1498899" cy="6691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End</a:t>
            </a:r>
            <a:endParaRPr lang="pt-PT" sz="14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9DCDE1C-CD1E-40E3-ADD2-E62AA8DBD58A}"/>
              </a:ext>
            </a:extLst>
          </p:cNvPr>
          <p:cNvSpPr txBox="1"/>
          <p:nvPr/>
        </p:nvSpPr>
        <p:spPr>
          <a:xfrm>
            <a:off x="6962883" y="3606433"/>
            <a:ext cx="7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Yes</a:t>
            </a:r>
            <a:endParaRPr lang="pt-PT" sz="1400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AE9F21-3B0A-4BF0-A871-29DD24E0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21/07/2020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562B39C-53DE-4DC3-8B8F-D16493C5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666-CE97-4429-947E-A4C005FC012E}" type="slidenum">
              <a:rPr lang="pt-PT" smtClean="0"/>
              <a:t>9</a:t>
            </a:fld>
            <a:endParaRPr lang="pt-PT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7B130109-F3F4-47FE-9D8E-E4C6F5B7B5F1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694839" y="3876300"/>
            <a:ext cx="989703" cy="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66868"/>
      </p:ext>
    </p:extLst>
  </p:cSld>
  <p:clrMapOvr>
    <a:masterClrMapping/>
  </p:clrMapOvr>
</p:sld>
</file>

<file path=ppt/theme/theme1.xml><?xml version="1.0" encoding="utf-8"?>
<a:theme xmlns:a="http://schemas.openxmlformats.org/drawingml/2006/main" name="Minu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1308</Words>
  <Application>Microsoft Office PowerPoint</Application>
  <PresentationFormat>Ecrã Panorâmico</PresentationFormat>
  <Paragraphs>278</Paragraphs>
  <Slides>18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Minutas</vt:lpstr>
      <vt:lpstr>Custom Design</vt:lpstr>
      <vt:lpstr>Decision Support Tool for the Placement of Parts in Sequential FDM 3D Printing</vt:lpstr>
      <vt:lpstr>Table of Contents</vt:lpstr>
      <vt:lpstr>Problem Description</vt:lpstr>
      <vt:lpstr>Goals</vt:lpstr>
      <vt:lpstr>Overall View of the Problem and Tool</vt:lpstr>
      <vt:lpstr>Geometric Representation</vt:lpstr>
      <vt:lpstr>Geometric Representation</vt:lpstr>
      <vt:lpstr>Constructive Heuristic</vt:lpstr>
      <vt:lpstr>Constructive Heuristic - Fluxogram</vt:lpstr>
      <vt:lpstr>Constructive Heuristic – Mechanical Constraints</vt:lpstr>
      <vt:lpstr>Tabu Search</vt:lpstr>
      <vt:lpstr>Tabu Search                    </vt:lpstr>
      <vt:lpstr>Tabu Search – Pseudo Code</vt:lpstr>
      <vt:lpstr>Final Tool - Tests</vt:lpstr>
      <vt:lpstr>Final Tool - Tests</vt:lpstr>
      <vt:lpstr>Apresentação do PowerPoint</vt:lpstr>
      <vt:lpstr>Future Works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 do Microsoft Office</dc:creator>
  <cp:lastModifiedBy>Filipe Caetano</cp:lastModifiedBy>
  <cp:revision>16</cp:revision>
  <dcterms:created xsi:type="dcterms:W3CDTF">2017-06-05T10:12:00Z</dcterms:created>
  <dcterms:modified xsi:type="dcterms:W3CDTF">2020-09-28T10:41:00Z</dcterms:modified>
</cp:coreProperties>
</file>