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3D00-37B0-45BE-B0BD-26D78A28CC1F}" type="datetimeFigureOut">
              <a:rPr lang="fr-BE" smtClean="0"/>
              <a:t>06-12-23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E268-DBD3-444B-8B97-E065D8CA07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836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C4E6-8E30-4441-8A58-E3CBD3333030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44D-9E96-45FA-9186-AB239A0112CD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ED2D-9275-473D-B156-7D07C11D1CB1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9464-6A25-4D5F-A3AE-3E68B1BD29D7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0616-5597-4110-8477-B610AD6037DD}" type="datetime1">
              <a:rPr lang="fr-BE" smtClean="0"/>
              <a:t>06-12-23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9561-849B-4638-9CFE-B996826291F8}" type="datetime1">
              <a:rPr lang="fr-BE" smtClean="0"/>
              <a:t>06-12-23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C46E-88A9-4A62-ABEE-7E3BBF740600}" type="datetime1">
              <a:rPr lang="fr-BE" smtClean="0"/>
              <a:t>06-12-23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F738-2968-4287-A043-00158ADF83C6}" type="datetime1">
              <a:rPr lang="fr-BE" smtClean="0"/>
              <a:t>06-12-23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274-4384-4DC3-994F-DE8330F3811C}" type="datetime1">
              <a:rPr lang="fr-BE" smtClean="0"/>
              <a:t>06-12-23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4C7C-8A8A-495E-BFA0-DABEC33529E2}" type="datetime1">
              <a:rPr lang="fr-BE" smtClean="0"/>
              <a:t>06-12-23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D543D5-6F09-4ED5-834C-CF820B41D76F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7A82D4-4BEA-93F3-84F8-20455EE08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41" y="103187"/>
            <a:ext cx="1078645" cy="7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8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AEFFBA0-05A2-4BB2-8F28-C23DA5EC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82175-2918-B3FE-AA90-F07E24E2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940" y="2627194"/>
            <a:ext cx="5614660" cy="3335803"/>
          </a:xfrm>
        </p:spPr>
        <p:txBody>
          <a:bodyPr anchor="b">
            <a:normAutofit/>
          </a:bodyPr>
          <a:lstStyle/>
          <a:p>
            <a:r>
              <a:rPr lang="fr" sz="6000" dirty="0"/>
              <a:t>SYSG5 - Contr</a:t>
            </a:r>
            <a:r>
              <a:rPr lang="fr-BE" sz="6000" dirty="0"/>
              <a:t>ô</a:t>
            </a:r>
            <a:r>
              <a:rPr lang="fr" sz="6000" dirty="0"/>
              <a:t>le de jobs</a:t>
            </a:r>
            <a:endParaRPr lang="fr-BE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E19658-D69A-D59F-9721-EE75B701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363" y="1014154"/>
            <a:ext cx="5649018" cy="1613040"/>
          </a:xfrm>
        </p:spPr>
        <p:txBody>
          <a:bodyPr>
            <a:normAutofit/>
          </a:bodyPr>
          <a:lstStyle/>
          <a:p>
            <a:r>
              <a:rPr lang="fr-FR" sz="2200" dirty="0"/>
              <a:t>Filipe PEREIRA MARTINS – 58093 – E11</a:t>
            </a:r>
            <a:endParaRPr lang="fr-BE" sz="2200" dirty="0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4800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e image contenant jouet, oiseau, Silhouette d’animal, Canard en plastique&#10;&#10;Description générée automatiquement">
            <a:extLst>
              <a:ext uri="{FF2B5EF4-FFF2-40B4-BE49-F238E27FC236}">
                <a16:creationId xmlns:a16="http://schemas.microsoft.com/office/drawing/2014/main" id="{282639DC-1F49-3906-865C-7178D653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2261" y="1137390"/>
            <a:ext cx="3951512" cy="46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7884E-7EDF-A698-7C80-2B626926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7" y="846964"/>
            <a:ext cx="9922764" cy="1294228"/>
          </a:xfrm>
        </p:spPr>
        <p:txBody>
          <a:bodyPr/>
          <a:lstStyle/>
          <a:p>
            <a:r>
              <a:rPr lang="fr-FR" dirty="0"/>
              <a:t>Récapitulatif : Relation Groupes/Session  (2/2)</a:t>
            </a:r>
            <a:endParaRPr lang="fr-BE" dirty="0"/>
          </a:p>
        </p:txBody>
      </p:sp>
      <p:pic>
        <p:nvPicPr>
          <p:cNvPr id="5" name="Espace réservé du contenu 4" descr="Une image contenant texte, diagramme, Plan, Parallèle&#10;&#10;Description générée automatiquement">
            <a:extLst>
              <a:ext uri="{FF2B5EF4-FFF2-40B4-BE49-F238E27FC236}">
                <a16:creationId xmlns:a16="http://schemas.microsoft.com/office/drawing/2014/main" id="{C9DA6BF4-9A13-A757-E669-F1880F165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 t="5262" r="11112" b="11364"/>
          <a:stretch/>
        </p:blipFill>
        <p:spPr>
          <a:xfrm>
            <a:off x="1273379" y="2141192"/>
            <a:ext cx="8710206" cy="4622258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ED771C8-9A3E-2464-E65B-22210E9E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59C6-B53D-4401-9FD3-22DDA32FD27A}" type="datetime1">
              <a:rPr lang="fr-BE" smtClean="0"/>
              <a:t>06-12-23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1BB8066-FC2A-8BC4-3B7F-B20BC91E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143E4AF-01BC-C4B7-3B5F-2D798A38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0B71B-35E8-E6FD-216C-C4A259B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000" dirty="0"/>
              <a:t>Terminales de contrôle (1/2)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07177-0F1A-CDA7-66D5-51DDB5B7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Associé à une session</a:t>
            </a:r>
          </a:p>
          <a:p>
            <a:pPr lvl="1"/>
            <a:r>
              <a:rPr lang="fr-FR" sz="2500" dirty="0"/>
              <a:t>Point de communication</a:t>
            </a:r>
          </a:p>
          <a:p>
            <a:pPr lvl="1"/>
            <a:r>
              <a:rPr lang="fr-FR" sz="2500" dirty="0"/>
              <a:t>Interaction entre processus et user</a:t>
            </a:r>
          </a:p>
          <a:p>
            <a:pPr lvl="1"/>
            <a:r>
              <a:rPr lang="fr-FR" sz="2500" dirty="0"/>
              <a:t>Un terminal pour une session</a:t>
            </a:r>
            <a:endParaRPr lang="fr-BE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2B743-0AB3-4F7E-0F33-FEE64AA5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E805-17B5-4821-9B56-ACD5DB6D45E7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77135-014A-D257-C275-84F8B0B3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1208F-94DF-6F7A-091C-8AD1823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6ED6-36BA-DC23-3F30-F440B022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/>
              <a:t>Terminales de contrôle (2/2) 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6D96E5-8B98-C2C3-BE43-CA4E443D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Association à un terminal de contrôle</a:t>
            </a:r>
          </a:p>
          <a:p>
            <a:pPr lvl="1"/>
            <a:r>
              <a:rPr lang="fr-BE" sz="2500" dirty="0"/>
              <a:t>Session établis la connexion</a:t>
            </a:r>
          </a:p>
          <a:p>
            <a:pPr lvl="1"/>
            <a:r>
              <a:rPr lang="fr-BE" sz="2500" dirty="0"/>
              <a:t>Processus contrôleur</a:t>
            </a:r>
          </a:p>
          <a:p>
            <a:pPr lvl="1"/>
            <a:r>
              <a:rPr lang="fr-BE" sz="2500" dirty="0"/>
              <a:t>Programme</a:t>
            </a:r>
            <a:r>
              <a:rPr lang="fr-FR" sz="2500" dirty="0"/>
              <a:t> de login du système</a:t>
            </a:r>
          </a:p>
          <a:p>
            <a:pPr lvl="1"/>
            <a:r>
              <a:rPr lang="fr-FR" sz="2500" i="1" dirty="0"/>
              <a:t>Shell</a:t>
            </a:r>
            <a:r>
              <a:rPr lang="fr-FR" sz="2500" dirty="0"/>
              <a:t> de login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4735D5-B16F-33AE-3DD0-27F5668D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BEA8-CC16-499C-AFC7-4BCF140EFFE0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961A4-782F-4A8E-11A6-A8B5129F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A7D746-491B-9392-9539-DC3923F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8FF39-25AE-B1CF-4453-C10A68DE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Processus en </a:t>
            </a:r>
            <a:r>
              <a:rPr lang="fr-BE" i="1" dirty="0"/>
              <a:t>Background</a:t>
            </a:r>
            <a:r>
              <a:rPr lang="fr-BE" dirty="0"/>
              <a:t> et </a:t>
            </a:r>
            <a:r>
              <a:rPr lang="fr-BE" i="1" dirty="0" err="1"/>
              <a:t>Foreground</a:t>
            </a:r>
            <a:r>
              <a:rPr lang="fr-BE" i="1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DE5F8-7ABB-8CB4-E731-B24C3DC4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500" i="1" dirty="0" err="1"/>
              <a:t>Foreground</a:t>
            </a:r>
            <a:r>
              <a:rPr lang="fr-FR" sz="2500" dirty="0"/>
              <a:t> (avant-plan)</a:t>
            </a:r>
          </a:p>
          <a:p>
            <a:pPr lvl="1"/>
            <a:r>
              <a:rPr lang="fr-FR" sz="2500" dirty="0"/>
              <a:t>Un seul processus/job</a:t>
            </a:r>
          </a:p>
          <a:p>
            <a:pPr lvl="1"/>
            <a:r>
              <a:rPr lang="fr-FR" sz="2500" dirty="0"/>
              <a:t>Accès en </a:t>
            </a:r>
            <a:r>
              <a:rPr lang="fr-FR" sz="2500" i="1" dirty="0" err="1"/>
              <a:t>stdin</a:t>
            </a:r>
            <a:r>
              <a:rPr lang="fr-FR" sz="2500" i="1" dirty="0"/>
              <a:t>/</a:t>
            </a:r>
            <a:r>
              <a:rPr lang="fr-FR" sz="2500" i="1" dirty="0" err="1"/>
              <a:t>stdout</a:t>
            </a:r>
            <a:r>
              <a:rPr lang="fr-FR" sz="2500" dirty="0"/>
              <a:t> au terminal </a:t>
            </a:r>
          </a:p>
          <a:p>
            <a:pPr lvl="1"/>
            <a:r>
              <a:rPr lang="fr-FR" sz="2500" dirty="0"/>
              <a:t>Génération de signaux</a:t>
            </a:r>
          </a:p>
          <a:p>
            <a:r>
              <a:rPr lang="fr-BE" sz="2500" i="1" dirty="0"/>
              <a:t>Background</a:t>
            </a:r>
            <a:r>
              <a:rPr lang="fr-BE" sz="2500" dirty="0"/>
              <a:t> (arrière-plan)</a:t>
            </a:r>
          </a:p>
          <a:p>
            <a:pPr lvl="1"/>
            <a:r>
              <a:rPr lang="fr-FR" sz="2500" dirty="0"/>
              <a:t>Tous les autres groupes de processus</a:t>
            </a:r>
          </a:p>
          <a:p>
            <a:pPr lvl="1"/>
            <a:r>
              <a:rPr lang="fr-FR" sz="2500" dirty="0"/>
              <a:t>Accès en </a:t>
            </a:r>
            <a:r>
              <a:rPr lang="fr-FR" sz="2500" i="1" dirty="0" err="1"/>
              <a:t>stdout</a:t>
            </a:r>
            <a:r>
              <a:rPr lang="fr-FR" sz="2500" dirty="0"/>
              <a:t> au terminal </a:t>
            </a:r>
          </a:p>
          <a:p>
            <a:pPr marL="274320" lvl="1" indent="0">
              <a:buNone/>
            </a:pP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E498-BBBA-258F-19BB-85D3358D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8524-AF5B-4497-8D8B-64D80BF0C731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3A3F0-5BF9-83F7-2E6F-9FCE3A4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7DB0A-AAB7-0A4A-847A-802C5357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0CF2D-A644-C65C-727A-FD688A2A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Processus en </a:t>
            </a:r>
            <a:r>
              <a:rPr kumimoji="0" lang="fr-BE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Background</a:t>
            </a:r>
            <a:r>
              <a:rPr kumimoji="0" lang="fr-B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et </a:t>
            </a:r>
            <a:r>
              <a:rPr kumimoji="0" lang="fr-BE" sz="4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Foreground</a:t>
            </a:r>
            <a:r>
              <a:rPr kumimoji="0" lang="fr-BE" sz="4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(2/2</a:t>
            </a:r>
            <a:r>
              <a:rPr kumimoji="0" lang="fr-BE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DAAE6E-461D-21D2-20A1-3B37F6C8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L’accès au terminal</a:t>
            </a:r>
          </a:p>
          <a:p>
            <a:pPr lvl="1"/>
            <a:r>
              <a:rPr lang="fr-FR" sz="2500" dirty="0"/>
              <a:t>Signal SIGTTIN</a:t>
            </a:r>
          </a:p>
          <a:p>
            <a:pPr lvl="1"/>
            <a:r>
              <a:rPr lang="fr-FR" sz="2500" dirty="0"/>
              <a:t>Flag TOSTOP</a:t>
            </a:r>
          </a:p>
          <a:p>
            <a:pPr lvl="1"/>
            <a:r>
              <a:rPr lang="fr-FR" sz="2500" dirty="0"/>
              <a:t>Signal SIGTTOU</a:t>
            </a:r>
          </a:p>
          <a:p>
            <a:pPr lvl="1"/>
            <a:r>
              <a:rPr lang="fr-FR" sz="2500" u="sng" dirty="0"/>
              <a:t>Démonstration</a:t>
            </a:r>
            <a:r>
              <a:rPr lang="fr-FR" sz="2500" dirty="0"/>
              <a:t> </a:t>
            </a:r>
            <a:endParaRPr lang="fr-BE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81E04A-7BC3-11F8-66EB-706BC04A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A78B9-AE05-DB7B-75A0-6EB15CDD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CC971-F62E-8DA7-8207-92AACB29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1EAF4-C973-B69E-F836-0C9C84BA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SIGHUP</a:t>
            </a:r>
            <a:endParaRPr lang="fr-BE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91DAD-2F93-30B3-F2F4-FB4269BC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441A0-1EBD-70B0-963D-1281D865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0D3E75-8FD2-75A9-7DAB-76AA5508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E5F4A-8651-47FE-22A3-B2CD6355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1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052EE-B367-2EFB-B9D9-DDA4DFD1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Introduction</a:t>
            </a:r>
            <a:endParaRPr lang="fr-BE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D7ED2-984F-2CF0-14EC-1D893EF3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30136"/>
            <a:ext cx="9922764" cy="4147307"/>
          </a:xfrm>
        </p:spPr>
        <p:txBody>
          <a:bodyPr>
            <a:normAutofit/>
          </a:bodyPr>
          <a:lstStyle/>
          <a:p>
            <a:r>
              <a:rPr lang="fr-FR" sz="2500" dirty="0"/>
              <a:t>Commandes et fonctionnalités</a:t>
            </a:r>
          </a:p>
          <a:p>
            <a:pPr lvl="1"/>
            <a:r>
              <a:rPr lang="fr-FR" sz="2500" dirty="0"/>
              <a:t>Gestion efficace des processus </a:t>
            </a:r>
          </a:p>
          <a:p>
            <a:pPr lvl="1"/>
            <a:r>
              <a:rPr lang="fr-FR" sz="2500" dirty="0"/>
              <a:t>Exécution simultanée</a:t>
            </a:r>
          </a:p>
          <a:p>
            <a:pPr lvl="1"/>
            <a:r>
              <a:rPr lang="fr-FR" sz="2500" dirty="0"/>
              <a:t>Contrôle des processus </a:t>
            </a:r>
          </a:p>
          <a:p>
            <a:r>
              <a:rPr lang="fr-FR" sz="2500" dirty="0"/>
              <a:t>But</a:t>
            </a:r>
          </a:p>
          <a:p>
            <a:pPr lvl="1"/>
            <a:r>
              <a:rPr lang="fr-FR" sz="2500" dirty="0"/>
              <a:t>Vue d’ensemble </a:t>
            </a:r>
          </a:p>
          <a:p>
            <a:pPr lvl="1"/>
            <a:r>
              <a:rPr lang="fr-FR" sz="2500" dirty="0"/>
              <a:t>Explorations </a:t>
            </a:r>
          </a:p>
          <a:p>
            <a:pPr marL="274320" lvl="1" indent="0">
              <a:buNone/>
            </a:pPr>
            <a:endParaRPr lang="fr-FR" sz="2500" dirty="0"/>
          </a:p>
          <a:p>
            <a:pPr lvl="1"/>
            <a:endParaRPr lang="fr-FR" dirty="0"/>
          </a:p>
          <a:p>
            <a:pPr lvl="1"/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B9E08-4BF1-38E2-3695-409638DB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2D46-C184-43FF-B670-933EFDADD9DD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9178B-E76A-50BB-D454-94BB1840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818CF-94FA-1C6E-8C98-7115F513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FD966-5837-E8FF-CF0C-13B92B9E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Sommaire</a:t>
            </a:r>
            <a:endParaRPr lang="fr-BE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FE72E-9612-B9AF-C065-BB6C1860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Groupes de processus</a:t>
            </a:r>
          </a:p>
          <a:p>
            <a:r>
              <a:rPr lang="fr-FR" sz="2500" dirty="0"/>
              <a:t>Sessions</a:t>
            </a:r>
          </a:p>
          <a:p>
            <a:r>
              <a:rPr lang="fr-FR" sz="2500" dirty="0"/>
              <a:t>Terminales de contrôle</a:t>
            </a:r>
          </a:p>
          <a:p>
            <a:r>
              <a:rPr lang="fr-FR" sz="2500" i="1" dirty="0"/>
              <a:t>Background</a:t>
            </a:r>
            <a:r>
              <a:rPr lang="fr-FR" sz="2500" dirty="0"/>
              <a:t> et </a:t>
            </a:r>
            <a:r>
              <a:rPr lang="fr-FR" sz="2500" i="1" dirty="0" err="1"/>
              <a:t>Foreground</a:t>
            </a:r>
            <a:endParaRPr lang="fr-FR" sz="2500" i="1" dirty="0"/>
          </a:p>
          <a:p>
            <a:r>
              <a:rPr lang="fr-FR" sz="2500" dirty="0"/>
              <a:t>SIGHUP</a:t>
            </a:r>
          </a:p>
          <a:p>
            <a:r>
              <a:rPr lang="fr-FR" sz="2500" dirty="0"/>
              <a:t>Exemple dans le </a:t>
            </a:r>
            <a:r>
              <a:rPr lang="fr-FR" sz="2500" dirty="0" err="1"/>
              <a:t>shell</a:t>
            </a:r>
            <a:endParaRPr lang="fr-FR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50ED0-D7FC-C1EE-6E2A-947BA3E0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4520-F828-4A61-BEB6-F0040624DE3E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60CEC-C0CF-031C-3D48-4110A1DE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AFC99-2773-A528-7DCB-BC4ABE5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A6ECD-D1E4-CC46-059A-3FA34DC9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000" dirty="0"/>
              <a:t>Groupes de Processus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01403-999C-A179-96B1-1CA2A328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65" y="2031701"/>
            <a:ext cx="9922764" cy="3838722"/>
          </a:xfrm>
        </p:spPr>
        <p:txBody>
          <a:bodyPr/>
          <a:lstStyle/>
          <a:p>
            <a:r>
              <a:rPr lang="fr-FR" sz="2300" dirty="0"/>
              <a:t>Collection de processus</a:t>
            </a:r>
          </a:p>
          <a:p>
            <a:pPr lvl="1"/>
            <a:r>
              <a:rPr lang="fr-FR" sz="2300" dirty="0"/>
              <a:t>PGID (Identifiant de groupe de processus)</a:t>
            </a:r>
          </a:p>
          <a:p>
            <a:pPr lvl="1"/>
            <a:r>
              <a:rPr lang="fr-FR" sz="2300" dirty="0"/>
              <a:t>Dirigé par un « leader » (PID=PGID)</a:t>
            </a:r>
          </a:p>
          <a:p>
            <a:r>
              <a:rPr lang="fr-FR" sz="2300" dirty="0"/>
              <a:t>Création d’un groupe</a:t>
            </a:r>
          </a:p>
          <a:p>
            <a:pPr lvl="1"/>
            <a:r>
              <a:rPr lang="fr-FR" sz="2300" dirty="0"/>
              <a:t>L’appel système </a:t>
            </a:r>
            <a:r>
              <a:rPr lang="fr-FR" sz="2300" i="1" dirty="0" err="1"/>
              <a:t>setpgid</a:t>
            </a:r>
            <a:r>
              <a:rPr lang="fr-FR" sz="2300" i="1" dirty="0"/>
              <a:t>()</a:t>
            </a:r>
            <a:endParaRPr lang="fr-FR" sz="2300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9FAF0E-6EAD-A749-7619-04671FF5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98" y="4785542"/>
            <a:ext cx="6148744" cy="15229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DF6A40-12FB-86E9-1ECC-F73623EEB5F2}"/>
              </a:ext>
            </a:extLst>
          </p:cNvPr>
          <p:cNvSpPr txBox="1"/>
          <p:nvPr/>
        </p:nvSpPr>
        <p:spPr>
          <a:xfrm>
            <a:off x="8053431" y="3862212"/>
            <a:ext cx="328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/>
              <a:t>  PGID d’un enfant ne peut pas être modifié après un </a:t>
            </a:r>
            <a:r>
              <a:rPr lang="fr-FR" i="1" dirty="0" err="1"/>
              <a:t>exec</a:t>
            </a:r>
            <a:r>
              <a:rPr lang="fr-FR" i="1" dirty="0"/>
              <a:t>()</a:t>
            </a:r>
            <a:endParaRPr lang="fr-BE" i="1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30944C-97A5-CB8F-2A74-E93C47F3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4ED6-3C06-4C6F-84C0-C60B30D1695E}" type="datetime1">
              <a:rPr lang="fr-BE" smtClean="0"/>
              <a:t>06-12-23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C3B185-36F4-ECCE-790C-8B2996F6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C19F70-209B-6AFC-C4D8-A5B1666C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58184-D2B6-2547-B033-01EFDE64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Groupes de Processus (2/3)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9C29B1-6289-CB2E-AEB2-51328239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u="sng" dirty="0"/>
              <a:t>Démonstration</a:t>
            </a:r>
            <a:r>
              <a:rPr lang="fr-FR" sz="2500" dirty="0"/>
              <a:t> création d’un nouveau groupe </a:t>
            </a:r>
          </a:p>
          <a:p>
            <a:r>
              <a:rPr lang="fr-BE" sz="2500" dirty="0"/>
              <a:t>Contraintes</a:t>
            </a:r>
          </a:p>
          <a:p>
            <a:pPr lvl="1"/>
            <a:r>
              <a:rPr lang="fr-BE" sz="2500" dirty="0"/>
              <a:t>Conception des </a:t>
            </a:r>
            <a:r>
              <a:rPr lang="fr-BE" sz="2500" i="1" dirty="0" err="1"/>
              <a:t>shells</a:t>
            </a:r>
            <a:endParaRPr lang="fr-BE" sz="2500" i="1" dirty="0"/>
          </a:p>
          <a:p>
            <a:pPr lvl="1"/>
            <a:r>
              <a:rPr lang="fr-BE" sz="2500" dirty="0"/>
              <a:t>Chaque</a:t>
            </a:r>
            <a:r>
              <a:rPr lang="fr-BE" sz="2500" i="1" dirty="0"/>
              <a:t> </a:t>
            </a:r>
            <a:r>
              <a:rPr lang="fr-BE" sz="2500" dirty="0"/>
              <a:t>job doit avoir un groupe distinct</a:t>
            </a:r>
          </a:p>
          <a:p>
            <a:pPr lvl="1"/>
            <a:r>
              <a:rPr lang="fr-BE" sz="2500" dirty="0"/>
              <a:t>L’ordonnanceur</a:t>
            </a:r>
            <a:r>
              <a:rPr lang="fr-BE" sz="2500" i="1" dirty="0"/>
              <a:t> </a:t>
            </a:r>
            <a:r>
              <a:rPr lang="fr-BE" sz="2500" dirty="0"/>
              <a:t>imprévisible</a:t>
            </a:r>
            <a:endParaRPr lang="fr-BE" sz="2500" i="1" dirty="0"/>
          </a:p>
          <a:p>
            <a:pPr lvl="1"/>
            <a:r>
              <a:rPr lang="fr-FR" sz="2500" dirty="0"/>
              <a:t>Le </a:t>
            </a:r>
            <a:r>
              <a:rPr lang="fr-FR" sz="2500" i="1" dirty="0" err="1"/>
              <a:t>shell</a:t>
            </a:r>
            <a:r>
              <a:rPr lang="fr-FR" sz="2500" dirty="0"/>
              <a:t> + job appellent </a:t>
            </a:r>
            <a:r>
              <a:rPr lang="fr-FR" sz="2500" i="1" dirty="0" err="1"/>
              <a:t>setpgid</a:t>
            </a:r>
            <a:r>
              <a:rPr lang="fr-FR" sz="2500" i="1" dirty="0"/>
              <a:t>()</a:t>
            </a:r>
            <a:endParaRPr lang="fr-BE" sz="2500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EF714-ABB5-747A-F840-60B3F5C5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36C-3D8B-4497-ABF7-07C05AA43226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058571-5225-E9FC-4464-A73B523D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06EE5-310B-1A76-E9D5-9194B20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367BC-6B26-FB53-F602-B398EDB2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Groupes de Processus (3/3)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116F4F-1F1D-15E8-B287-F1FCAE87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Obtenir le groupe de processus</a:t>
            </a:r>
          </a:p>
          <a:p>
            <a:pPr lvl="1"/>
            <a:r>
              <a:rPr lang="fr-FR" sz="2500" dirty="0"/>
              <a:t>L’appel système </a:t>
            </a:r>
            <a:r>
              <a:rPr lang="fr-FR" sz="2500" i="1" dirty="0" err="1"/>
              <a:t>getpgrp</a:t>
            </a:r>
            <a:r>
              <a:rPr lang="fr-FR" sz="2500" i="1" dirty="0"/>
              <a:t>()</a:t>
            </a:r>
          </a:p>
          <a:p>
            <a:pPr lvl="1"/>
            <a:r>
              <a:rPr lang="fr-FR" sz="2500" u="sng" dirty="0"/>
              <a:t>Démonstration</a:t>
            </a:r>
            <a:r>
              <a:rPr lang="fr-FR" sz="2500" dirty="0"/>
              <a:t> obtenir le groupe</a:t>
            </a:r>
          </a:p>
          <a:p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AA21E-F9CD-935A-0B51-62074EDD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CE6-00E7-474B-9BBD-42EB6AE0B86A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8CEBE-4386-5A7D-5C1F-C6337CF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C4081-E6AE-3401-082D-EDA57968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7B2F9-3B8E-F6B8-DCDE-8250D95A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Sessions (1/2)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14A7B-D638-BBCA-8B2D-D057DEB2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Regroupement de groupes</a:t>
            </a:r>
          </a:p>
          <a:p>
            <a:pPr lvl="1"/>
            <a:r>
              <a:rPr lang="fr-FR" sz="2500" dirty="0"/>
              <a:t>SID (Identifiant de session)</a:t>
            </a:r>
          </a:p>
          <a:p>
            <a:pPr lvl="1"/>
            <a:r>
              <a:rPr lang="fr-FR" sz="2500" dirty="0"/>
              <a:t>Dirigé par un « leader » (PID=SID)</a:t>
            </a:r>
          </a:p>
          <a:p>
            <a:pPr lvl="1"/>
            <a:r>
              <a:rPr lang="fr-FR" sz="2500" i="1" dirty="0"/>
              <a:t>Shell</a:t>
            </a:r>
            <a:endParaRPr lang="fr-FR" sz="2500" dirty="0"/>
          </a:p>
          <a:p>
            <a:r>
              <a:rPr lang="fr-FR" sz="2500" dirty="0"/>
              <a:t>Création d’une session</a:t>
            </a:r>
          </a:p>
          <a:p>
            <a:pPr lvl="1"/>
            <a:r>
              <a:rPr lang="fr-FR" sz="2500" dirty="0"/>
              <a:t>L’appel système </a:t>
            </a:r>
            <a:r>
              <a:rPr lang="fr-FR" sz="2500" i="1" dirty="0" err="1"/>
              <a:t>setsid</a:t>
            </a:r>
            <a:r>
              <a:rPr lang="fr-FR" sz="2500" i="1" dirty="0"/>
              <a:t>()</a:t>
            </a:r>
          </a:p>
          <a:p>
            <a:pPr lvl="1"/>
            <a:endParaRPr lang="fr-FR" dirty="0"/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FB25B9-8FB3-9FF2-AE98-7839FB50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77" y="4277034"/>
            <a:ext cx="3782820" cy="1657127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215C228-C50C-452F-5EA0-698703F1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3645-C1AE-47B2-BC68-E686FE9F2A63}" type="datetime1">
              <a:rPr lang="fr-BE" smtClean="0"/>
              <a:t>06-12-23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55545CC-D2CD-CE4A-E68E-7242B401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AB55119-C202-6351-4CC8-C76E65AB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9E74D-2159-306D-1A37-D49128A4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Sessions (2/2)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C993E-3168-BE89-0C3E-5E32D7C8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Remarques</a:t>
            </a:r>
          </a:p>
          <a:p>
            <a:pPr lvl="1"/>
            <a:r>
              <a:rPr lang="fr-FR" sz="2500" dirty="0"/>
              <a:t>Restriction pour le leader de groupe </a:t>
            </a:r>
          </a:p>
          <a:p>
            <a:pPr lvl="1"/>
            <a:r>
              <a:rPr lang="fr-FR" sz="2500" dirty="0"/>
              <a:t>Perte de connexion au terminal de contrôle</a:t>
            </a:r>
          </a:p>
          <a:p>
            <a:r>
              <a:rPr lang="fr-FR" sz="2500" u="sng" dirty="0"/>
              <a:t>Démonstration</a:t>
            </a:r>
            <a:r>
              <a:rPr lang="fr-FR" sz="2500" dirty="0"/>
              <a:t> création d’une nouvelle session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3F5B6-8B7C-FFC5-CC35-E7318B0E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A24E-F35E-4085-8FF4-CFD476AEB9B0}" type="datetime1">
              <a:rPr lang="fr-BE" smtClean="0"/>
              <a:t>06-12-23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24A6BD-2779-E3C0-B133-4060AD43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9E2F0-EEAF-9A69-9A69-18D7D507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D27A4-D675-1F7C-ED4C-AA83520B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 : Relation Groupes/Session (1/2)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F4A418-A1FD-7593-52A0-3086F4AEA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43" y="2476304"/>
            <a:ext cx="11025514" cy="3731549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0CE7D1-2DED-971C-266B-F46A9CE9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28B0-C189-4579-AC25-3459800E04A3}" type="datetime1">
              <a:rPr lang="fr-BE" smtClean="0"/>
              <a:t>06-12-23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F322C6B-C268-7E44-EE9E-9D402B03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B3A8BD-73D7-CCB4-F9D3-3DFCFA80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2746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455</Words>
  <Application>Microsoft Office PowerPoint</Application>
  <PresentationFormat>Grand écran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Neue Haas Grotesk Text Pro</vt:lpstr>
      <vt:lpstr>BjornVTI</vt:lpstr>
      <vt:lpstr>SYSG5 - Contrôle de jobs</vt:lpstr>
      <vt:lpstr>Introduction</vt:lpstr>
      <vt:lpstr>Sommaire</vt:lpstr>
      <vt:lpstr>Groupes de Processus (1/3)</vt:lpstr>
      <vt:lpstr>Groupes de Processus (2/3)</vt:lpstr>
      <vt:lpstr>Groupes de Processus (3/3)</vt:lpstr>
      <vt:lpstr>Sessions (1/2)</vt:lpstr>
      <vt:lpstr>Sessions (2/2)</vt:lpstr>
      <vt:lpstr>Récapitulatif : Relation Groupes/Session (1/2)</vt:lpstr>
      <vt:lpstr>Récapitulatif : Relation Groupes/Session  (2/2)</vt:lpstr>
      <vt:lpstr>Terminales de contrôle (1/2) </vt:lpstr>
      <vt:lpstr>Terminales de contrôle (2/2) </vt:lpstr>
      <vt:lpstr>Processus en Background et Foreground (1/2)</vt:lpstr>
      <vt:lpstr>Processus en Background et Foreground (2/2)</vt:lpstr>
      <vt:lpstr>SIGHUP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SYSG5 :Contrôle de jobs</dc:title>
  <dc:creator>Filipe PEREIRA MARTINS</dc:creator>
  <cp:lastModifiedBy>Filipe PEREIRA MARTINS</cp:lastModifiedBy>
  <cp:revision>129</cp:revision>
  <dcterms:created xsi:type="dcterms:W3CDTF">2023-12-03T19:22:37Z</dcterms:created>
  <dcterms:modified xsi:type="dcterms:W3CDTF">2023-12-06T16:45:15Z</dcterms:modified>
</cp:coreProperties>
</file>