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4" r:id="rId25"/>
    <p:sldId id="282" r:id="rId26"/>
    <p:sldId id="285" r:id="rId27"/>
    <p:sldId id="283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E160B-6857-483D-9A40-7B0FD2B2920F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17DEB-4DDC-49CE-A800-37AC71A95E0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722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97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WCAG (</a:t>
            </a:r>
            <a:r>
              <a:rPr lang="pt-PT" b="0" i="0" dirty="0">
                <a:solidFill>
                  <a:srgbClr val="9E9E9E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Web </a:t>
            </a:r>
            <a:r>
              <a:rPr lang="pt-PT" b="0" i="0" dirty="0" err="1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PT" b="0" i="0" dirty="0" err="1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Guidelines</a:t>
            </a:r>
            <a:r>
              <a:rPr lang="pt-PT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pt-PT" b="1" i="0" dirty="0">
                <a:solidFill>
                  <a:srgbClr val="E8E8E8"/>
                </a:solidFill>
                <a:effectLst/>
                <a:latin typeface="Google Sans"/>
              </a:rPr>
              <a:t>Diretrizes de Acessibilidade para o Conteúdo da Web</a:t>
            </a:r>
            <a:r>
              <a:rPr lang="pt-PT" dirty="0"/>
              <a:t>)</a:t>
            </a:r>
          </a:p>
          <a:p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W3C (World Wide Web Consortium)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0129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Texto alternativo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Fornecer alternativas de texto para qualquer conteúdo não textual (como fotografias) que possa ser convertido para um formato diferente (braille, voz, símbolos).</a:t>
            </a:r>
          </a:p>
          <a:p>
            <a:pPr marL="41910"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Meios baseados no tempo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Oferecer alternativas para áudio e vídeo, tais como legendas, transcrições e explicações áudio.</a:t>
            </a:r>
          </a:p>
          <a:p>
            <a:pPr marL="41910"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Adaptável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Criar conteúdo que possa ser apresentado de várias formas sem deixar de transmitir significado, como a estrutura semântica em HTML. </a:t>
            </a:r>
          </a:p>
          <a:p>
            <a:pPr marL="41910"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Distinguível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Facilitar a separação visual e audível do conteúdo, utilizando um contraste adequado entre o texto e o fundo, controlo de áudio e evitando a utilização de cores apenas para transmitir informações.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892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Acessível por teclado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Todos os conteúdos e funcionalidades devem ser acessíveis através do teclado.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Tempo adequado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Os utilizadores devem dispor de tempo suficiente para ler e utilizar o conteúdo (por exemplo, sessões cronometradas).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Evitar convulsões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Evitar conteúdos que possam provocar convulsões, como flashes fortes.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Navegável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Fornecer métodos simples de navegação, tais como títulos claros, ligações descritivas e a possibilidade de saltar blocos de conteúdo.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Modos de entrada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Suportar vários tipos de entrada, como toques e gestos em dispositivos móveis.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205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Conteúdo legível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O texto deve ser claro, conciso e escrito numa linguagem adequada ao público. Sempre que necessário, devem ser fornecidas definições ou alternativas mais simples.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Comportamento previsível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A navegação e a interação devem obedecer a padrões regulares e previsíveis. Os utilizadores não devem ser surpreendidos por mudanças súbitas no contexto ou na apresentação.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Ajuda na introdução de dados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Quando os utilizadores precisam de introduzir dados em formulários ou outros campos de entrada, devem ser ajudados. Os exemplos incluem rotulagem clara, orientação, aviso de erro e mensagens de confirmação.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11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Acessível por teclado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Todos os conteúdos e funcionalidades devem ser acessíveis através do teclado.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Tempo adequado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Os utilizadores devem dispor de tempo suficiente para ler e utilizar o conteúdo (por exemplo, sessões cronometradas).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Evitar convulsões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Evitar conteúdos que possam provocar convulsões, como flashes fortes.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Navegável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Fornecer métodos simples de navegação, tais como títulos claros, ligações descritivas e a possibilidade de saltar blocos de conteúdo.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PT" sz="1800" b="1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Modos de entrada</a:t>
            </a:r>
            <a:r>
              <a:rPr lang="pt-PT" sz="1800" kern="1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: Suportar vários tipos de entrada, como toques e gestos em dispositivos móveis.</a:t>
            </a: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290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Teclado Inteligente Multifuncional </a:t>
            </a:r>
            <a:r>
              <a:rPr lang="pt-PT" dirty="0" err="1"/>
              <a:t>TiX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582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b="1" dirty="0"/>
              <a:t>Funciona de duas formas: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Através do site: </a:t>
            </a:r>
            <a:r>
              <a:rPr lang="pt-PT" dirty="0">
                <a:hlinkClick r:id="rId3"/>
              </a:rPr>
              <a:t>https://wave.webaim.org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Através de extensão para Chrome e Firefox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83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B6C3D-7F71-AACC-C686-09178362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E6480-8AA6-C2BF-3A71-FE90A12382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96634-8817-65EE-4F7B-CEA38CA1F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b="1" dirty="0"/>
              <a:t>Funciona de duas formas: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Através do site: </a:t>
            </a:r>
            <a:r>
              <a:rPr lang="pt-PT" dirty="0">
                <a:hlinkClick r:id="rId3"/>
              </a:rPr>
              <a:t>https://wave.webaim.org</a:t>
            </a: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Através de extensão para Chrome e Firefox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88D9-EC8D-3330-69B6-1E777B76B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17DEB-4DDC-49CE-A800-37AC71A95E0C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715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33E1-1FAB-BCF1-5BEC-1A81A252E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5818D-D36D-05E5-401B-089807614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28FA3-155C-8F4F-CD36-C7FFAF88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4F83-C1A8-BDDD-3B90-307C1C10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FA5F-D2B1-D1B9-0B7A-87D45511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363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A8EB-BCA4-2CAB-EDB3-CE64D1A3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8A7A1-E0A3-0E75-51DA-E799356E1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70C3-860A-8937-6D80-39DF46CB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059CA-BD68-C3BF-E486-A1831328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79EF-DF83-9857-FCC4-669F042D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448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035CC-7D4A-A55B-5DB3-16460811C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5B72B-6441-FC7E-994B-68B83F7AD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AB2A-0ADC-D8A3-DA05-3D72FB81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1EEA2-9B17-0374-479D-659F457F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B56E6-5E20-5CB7-A1A7-29F6275C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671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E81B-055D-6FF4-650B-B7A550E7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DD08C-627D-7A1B-EF47-B5444F9D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E84D-6EFE-2CFB-14DD-BA6007DB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0E37C-503D-2BE5-26A4-B636CE0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4F44A-6E53-5A54-9131-8715615D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929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49DB-A7D4-6E7A-519E-565DAAB01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D9A0-2816-0C41-F486-84555FE7E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CB230-10D1-F84C-A2A1-32FC86E2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B7F6-602E-8BAF-0633-20170868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F8DE-4A7E-E88E-EE07-2D95A38E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246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4049-B255-ACD0-D92F-D7E6FFEB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34B0-C0FF-2E9F-3DFB-36A7F2B13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BF286-3850-413B-4AAC-792FA82D0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A4CB4-9996-68F0-19DC-35764850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0A687-7356-2A08-5763-D920F330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EDD2-E4B1-EBF4-E204-CA4500A3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55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7E4B-9225-0051-40D3-63484368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5F0B-6A16-9FAA-928B-84FF5C1AB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CDA0-43C4-3217-5F11-7CC8A2E8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EB57F-51DE-321F-E0A7-B2410B5CC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B7ECA-AB34-D5C9-8923-49B0420ED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73B46-3ACF-3A91-F2C5-DD22D9E5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84EA2-4AA8-A063-09F7-7E9EFB46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B55DF-53FC-42BB-3523-262EDBE8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86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DA6F-A8F4-D45F-178C-3689BF20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17ED3-3DBE-48AC-333A-13E44ACE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983CD-88A6-733B-18BA-7080828F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CC400-E267-2CC5-29CE-389344E8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31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F18F0-87BD-9AC7-9CE0-9A219B3F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8D1B3-A45C-03EE-E36D-9FB53B6A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88C6-7C3F-14D1-47B3-40A7EABE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30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55C2-3110-7830-C787-6B9C87BE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1D17-A60B-1C2B-0D34-16F7ADB6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F51E4-D64A-C26A-6DF0-D840B12E2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E7992-4B23-FCF0-5497-5D1048D2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3327F-F8A7-5811-7354-A47B41BF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14AAF-7C15-3AA0-99FA-8ACEC0C8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241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1C20-35DA-75A7-6AE8-BD706406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5BACAB-CE94-A1D2-2188-0CAFDAD88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A10D9-085B-22EB-FED9-5CBC96D33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EFCB-FE07-CE8B-66F7-435AB19A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B4911-93E2-8025-6C98-51A9C34F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638BD-82E5-659C-4E47-90EE7E46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BC183-35C7-F17C-D8AD-E2E2BC70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7F49-B2EF-C07A-C6EE-433C7B37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DB3C3-CA0D-7B75-1370-48C683CD3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96C41-7BD5-468A-BE32-75BD5147CE55}" type="datetimeFigureOut">
              <a:rPr lang="pt-PT" smtClean="0"/>
              <a:t>24/05/2025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96283-235C-6E46-FF10-22EAFF62F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201F-5A4D-FAD9-8E31-F68019A82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259F9-CA37-4FFE-BFD3-360A47ED655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492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6A6F1-CFC1-B478-080B-C6D72784A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PT" sz="40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Web para Todos: Acessibilidade Digital no Mundo Atual</a:t>
            </a:r>
          </a:p>
        </p:txBody>
      </p:sp>
      <p:pic>
        <p:nvPicPr>
          <p:cNvPr id="1026" name="Picture 2" descr="Acessibilidade na internet: o que é e como ter um site adaptado? -  InvoiceXpress">
            <a:extLst>
              <a:ext uri="{FF2B5EF4-FFF2-40B4-BE49-F238E27FC236}">
                <a16:creationId xmlns:a16="http://schemas.microsoft.com/office/drawing/2014/main" id="{A363E34B-5873-AA75-8C00-4C99FAABB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9" b="15848"/>
          <a:stretch>
            <a:fillRect/>
          </a:stretch>
        </p:blipFill>
        <p:spPr bwMode="auto">
          <a:xfrm>
            <a:off x="-1" y="10"/>
            <a:ext cx="12192001" cy="420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016238B-B09C-EEB7-0930-4EFB36CE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pt-PT" sz="2000" dirty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Autores: Filipe Jerónimo, Diogo Moreira</a:t>
            </a:r>
          </a:p>
        </p:txBody>
      </p:sp>
    </p:spTree>
    <p:extLst>
      <p:ext uri="{BB962C8B-B14F-4D97-AF65-F5344CB8AC3E}">
        <p14:creationId xmlns:p14="http://schemas.microsoft.com/office/powerpoint/2010/main" val="1222573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FD0B3-E3B1-AA82-EC00-8DBD1FC8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D3BE-0D1D-C3DA-6286-A816800A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Deficiências </a:t>
            </a: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Auditivas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67BD-8DBF-756B-A837-6EDA7F8F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Desafios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ouvir vídeos ou áudios.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Solução WCAG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legendas e transcrições.</a:t>
            </a:r>
          </a:p>
        </p:txBody>
      </p:sp>
      <p:pic>
        <p:nvPicPr>
          <p:cNvPr id="3074" name="Picture 2" descr="Acessibilidade para surdos: o que é, qual a importância e recursos">
            <a:extLst>
              <a:ext uri="{FF2B5EF4-FFF2-40B4-BE49-F238E27FC236}">
                <a16:creationId xmlns:a16="http://schemas.microsoft.com/office/drawing/2014/main" id="{5BB60043-3263-38D0-8CA9-72A34A8A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367" y="3510280"/>
            <a:ext cx="4785005" cy="319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15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F8C3-8C5A-C5BD-29FA-BED83274A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410C-E514-0A07-73DD-3B994D0A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Limitações Motoras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D18B-7B99-C2E8-6DB5-5632AE3E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Desafios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uso do rato, movimentos finos.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Solução WCAG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tudo acessível por teclado, áreas clicáveis maiores.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099" name="Picture 3" descr="TiX | Teclado Inteligente TiX - Acessibilidade e (R)evolução">
            <a:extLst>
              <a:ext uri="{FF2B5EF4-FFF2-40B4-BE49-F238E27FC236}">
                <a16:creationId xmlns:a16="http://schemas.microsoft.com/office/drawing/2014/main" id="{CD633AF4-5CD3-A9D4-175C-F61C2CB96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826" y="3735177"/>
            <a:ext cx="4890347" cy="296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4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5923-88AD-ADC5-A164-13398665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457A-175F-7A92-F8AC-7B009DD5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Dificuldades Cognitivas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3CDF-C08A-03DE-7CCD-CE4B42C1A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Desafios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linguagem complexa, distrações.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Solução WCAG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linguagem simples, navegação clara.</a:t>
            </a:r>
          </a:p>
        </p:txBody>
      </p:sp>
      <p:pic>
        <p:nvPicPr>
          <p:cNvPr id="5123" name="Picture 3" descr="Design para neurodiversidade: criando interfaces verdadeiramente inclusivas  | by Brauner Megda | UX Collective 🇧🇷">
            <a:extLst>
              <a:ext uri="{FF2B5EF4-FFF2-40B4-BE49-F238E27FC236}">
                <a16:creationId xmlns:a16="http://schemas.microsoft.com/office/drawing/2014/main" id="{C447F3DD-42B2-BB7B-752B-D63AF5D1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090" y="3562774"/>
            <a:ext cx="4655820" cy="310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27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068B1-712A-13AA-736D-9C6637623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5920-BCF5-BB44-FC26-7502AA8A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Utilizadores com Múltiplas Limitações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28C8-5142-504E-2059-45A4B5259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Desafios combinados.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Solução: aplicar todas as diretrizes em conjunto.</a:t>
            </a:r>
          </a:p>
        </p:txBody>
      </p:sp>
    </p:spTree>
    <p:extLst>
      <p:ext uri="{BB962C8B-B14F-4D97-AF65-F5344CB8AC3E}">
        <p14:creationId xmlns:p14="http://schemas.microsoft.com/office/powerpoint/2010/main" val="41311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94E51-12FF-F509-3380-790490B8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cessibilidade na internet: o que é e como ter um site adaptado? -  InvoiceXpress">
            <a:extLst>
              <a:ext uri="{FF2B5EF4-FFF2-40B4-BE49-F238E27FC236}">
                <a16:creationId xmlns:a16="http://schemas.microsoft.com/office/drawing/2014/main" id="{CDC76FF5-370D-C376-0825-C54D4DDF9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6087" b="-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EAFB50F9-4E90-2065-B2BF-5F6C8A771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C478F-5E42-39C7-20FA-6DD056151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Tecnologias e Estratégias de Apoio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AF859AD2-71C5-0591-68FE-8F7AA24D2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5DD3379-0F88-F8AA-7DB9-0BFE992F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0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222D5-7E28-8A84-B9A7-02C279BB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3D49-B249-7AC1-833D-1EB44641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Leitores de ecrã (incluindo NVDA e JAWS)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9664-4393-9983-DEF5-64182C00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Estes dispositivos 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lêem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em voz alta as palavras no ecrã, ajudando as pessoas cegas ou com deficiências visuais a aceder a sítios Web.   Os programadores devem utilizar etiquetas semânticas HTML e ARIA para garantir que os leitores de ecrã compreendem o conteúdo.</a:t>
            </a:r>
          </a:p>
        </p:txBody>
      </p:sp>
      <p:pic>
        <p:nvPicPr>
          <p:cNvPr id="1026" name="Picture 2" descr="A Brief Introduction to JAWS, NVDA, and VoiceOver | CSS-Tricks">
            <a:extLst>
              <a:ext uri="{FF2B5EF4-FFF2-40B4-BE49-F238E27FC236}">
                <a16:creationId xmlns:a16="http://schemas.microsoft.com/office/drawing/2014/main" id="{53D8889B-213A-8034-EB3E-D052D6B0E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657" y="4003885"/>
            <a:ext cx="4464685" cy="255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97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4BD93-BF8A-0AC0-A995-F78FFDEE3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6D69-7B1C-968F-24A1-6F1953AE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Legendagem automática e interpretação de linguagem gestual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1794A-0A21-E185-EDA2-40586CE0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Os vídeos e o conteúdo multimédia devem fornecer legendas sincronizadas para os espectadores surdos ou com dificuldades auditivas.  Quando possível, a interpretação em linguagem gestual pode ajudar a melhorar a compreensão.</a:t>
            </a:r>
          </a:p>
        </p:txBody>
      </p:sp>
      <p:pic>
        <p:nvPicPr>
          <p:cNvPr id="2050" name="Picture 2" descr="Legendagem em teletexto automática e interpretação em língua gestual... |  Download Scientific Diagram">
            <a:extLst>
              <a:ext uri="{FF2B5EF4-FFF2-40B4-BE49-F238E27FC236}">
                <a16:creationId xmlns:a16="http://schemas.microsoft.com/office/drawing/2014/main" id="{D9588281-0B10-27EF-E708-E1915C1A0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956050"/>
            <a:ext cx="3352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2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47B08-19CA-95A1-3113-E81C81BE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1E90-F162-AF4A-400A-9C672449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Teclados alternativos e software de reconhecimento de voz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4551-20BD-A396-A6DF-E93E3E2E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Os utilizadores com deficiências motoras podem utilizar dispositivos de entrada alternativos, como teclados no ecrã, interruptores ou comandos de voz. Os sítios Web devem suportar a navegação por teclado e evitar a interação apenas com o rato.</a:t>
            </a:r>
          </a:p>
        </p:txBody>
      </p:sp>
      <p:pic>
        <p:nvPicPr>
          <p:cNvPr id="3074" name="Picture 2" descr="Criando um aplicativo que utilize reconhecimento de fala. | by Joel Garcia  Jr | Medium">
            <a:extLst>
              <a:ext uri="{FF2B5EF4-FFF2-40B4-BE49-F238E27FC236}">
                <a16:creationId xmlns:a16="http://schemas.microsoft.com/office/drawing/2014/main" id="{2E953BB0-ACD1-7287-6BF1-69A2947F5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0" y="4223705"/>
            <a:ext cx="3837939" cy="243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2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4BC2E-3DEA-EC05-1DF3-0DA1D7B97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B2D6-0D50-464B-590C-6C96C0C4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Modos de alto contraste, zoom e personalização de texto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444A-D35B-4FC6-4627-0475447A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As pessoas com baixa visão beneficiam de esquemas de cores de alto contraste, da possibilidade de aumentar o zoom sem perda de funcionalidade e de opções para alterar o tamanho ou o espaçamento do tipo de letra.</a:t>
            </a:r>
          </a:p>
        </p:txBody>
      </p:sp>
      <p:pic>
        <p:nvPicPr>
          <p:cNvPr id="4098" name="Picture 2" descr="Alto contraste: quando você pensa que o dark mode é suficiente | by Jahde  Vaccani | UX Collective 🇧🇷">
            <a:extLst>
              <a:ext uri="{FF2B5EF4-FFF2-40B4-BE49-F238E27FC236}">
                <a16:creationId xmlns:a16="http://schemas.microsoft.com/office/drawing/2014/main" id="{56DC1FD8-EC54-61AD-CAAC-6D3C2306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091" y="3862160"/>
            <a:ext cx="5573818" cy="244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ECA01-F3BB-71CB-7926-599347E1C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8463-8260-D6E6-2B25-67DB39FF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Disposição simples e navegação clara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A8494-6B30-AF16-A92C-08526DC62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Uma apresentação simples e coerente das páginas, com uma navegação lógica, ajuda os utilizadores com dificuldades cognitivas a manterem-se orientados e reduz a confusão. São úteis funcionalidades como “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breadcrumbs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”, indicadores de foco visíveis e ligações para saltar para o conteúdo.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5AD70-B8FF-10DD-DCE8-E73F1140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652" y="3974604"/>
            <a:ext cx="3688098" cy="27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3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1AD-7533-B6FF-710C-D52C7E87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>
                <a:latin typeface="Poppins" panose="00000500000000000000" pitchFamily="2" charset="0"/>
                <a:cs typeface="Poppins" panose="00000500000000000000" pitchFamily="2" charset="0"/>
              </a:rPr>
              <a:t>Introdução</a:t>
            </a: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E6D4-9D14-0991-3E74-C4F4033F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O que são as WCAG?</a:t>
            </a:r>
          </a:p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São diretrizes criadas pelo W3C para tornar o conteúdo web acessível.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Porquê são importantes?</a:t>
            </a:r>
          </a:p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Porque todos, com ou sem limitações, devem aceder à web em igualdade.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A web é parte essencial da vida: saúde, educação, trabalho, participação cívica.</a:t>
            </a:r>
          </a:p>
        </p:txBody>
      </p:sp>
    </p:spTree>
    <p:extLst>
      <p:ext uri="{BB962C8B-B14F-4D97-AF65-F5344CB8AC3E}">
        <p14:creationId xmlns:p14="http://schemas.microsoft.com/office/powerpoint/2010/main" val="326219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2ABD4-F42E-1308-558B-018129BB5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cessibilidade na internet: o que é e como ter um site adaptado? -  InvoiceXpress">
            <a:extLst>
              <a:ext uri="{FF2B5EF4-FFF2-40B4-BE49-F238E27FC236}">
                <a16:creationId xmlns:a16="http://schemas.microsoft.com/office/drawing/2014/main" id="{31B6ACDE-E235-1F94-F013-53B5481567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6087" b="-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6EEE0B-330F-4CCE-E925-A01F44CA0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ABD3B-DE66-5FD2-5456-C576A67E1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Níveis de Conformidade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BEF04C68-9850-042F-BD1F-A5CC22B4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F121FCDE-CE07-8592-CE68-35F7A714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252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B045C-2AD0-382C-8D3C-9A19BCC15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935AC-DFA5-9F97-9F41-51BAE887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Níveis de Conformidade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98BE7-6DB6-AEE2-0C9C-BE93245D5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00043"/>
              </p:ext>
            </p:extLst>
          </p:nvPr>
        </p:nvGraphicFramePr>
        <p:xfrm>
          <a:off x="1847850" y="2573866"/>
          <a:ext cx="812799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098147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558467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812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 que 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Exemplo de uso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98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Mínimo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Sites em fase inicial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397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Recomendado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Sites públicos, comerciais, educacionais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08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AAA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Máximo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Sites para públicos com deficiências severas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970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39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CECF1-2907-F272-A70F-E02A1823B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cessibilidade na internet: o que é e como ter um site adaptado? -  InvoiceXpress">
            <a:extLst>
              <a:ext uri="{FF2B5EF4-FFF2-40B4-BE49-F238E27FC236}">
                <a16:creationId xmlns:a16="http://schemas.microsoft.com/office/drawing/2014/main" id="{305D11F5-AC4F-15DC-0023-9E191E61C2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6087" b="-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FB63C1B5-5605-9975-B6BF-F50A0ABD2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923FA-48F6-47FD-849C-1EE53F75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Acessibilidade Web: WAVE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6376C23-1374-6BCF-68DF-AF39F8B0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4F367C0-8889-15CA-5AB4-21FC49751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7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9172E-3917-3A6E-1149-4EC09461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154E-D158-32B3-B267-A7D5B124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Ferramenta de Avaliação: WAVE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F74B-6B79-039E-E0C5-CE66EBDD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O que é a WAVE?</a:t>
            </a:r>
          </a:p>
          <a:p>
            <a:pPr marL="0" indent="0">
              <a:buNone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É uma ferramenta gratuita desenvolvida pela </a:t>
            </a:r>
            <a:r>
              <a:rPr lang="pt-PT" sz="2400" dirty="0" err="1">
                <a:latin typeface="Poppins" panose="00000500000000000000" pitchFamily="2" charset="0"/>
                <a:cs typeface="Poppins" panose="00000500000000000000" pitchFamily="2" charset="0"/>
              </a:rPr>
              <a:t>WebAIM</a:t>
            </a: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 para avaliar automaticamente a acessibilidade de páginas Web.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Para que serve?</a:t>
            </a:r>
          </a:p>
          <a:p>
            <a:pPr marL="0" indent="0">
              <a:buNone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Deteta erros de acessibilidade com base nas diretrizes WCAG.</a:t>
            </a:r>
          </a:p>
          <a:p>
            <a:pPr marL="0" indent="0">
              <a:buNone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Ajuda programadores, designers e editores de conteúdo a identificar e corrigir problemas.</a:t>
            </a:r>
          </a:p>
          <a:p>
            <a:pPr marL="0" indent="0">
              <a:buNone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Exibe ícones visuais diretamente na página, facilitando a compreensão dos erros.</a:t>
            </a:r>
          </a:p>
        </p:txBody>
      </p:sp>
    </p:spTree>
    <p:extLst>
      <p:ext uri="{BB962C8B-B14F-4D97-AF65-F5344CB8AC3E}">
        <p14:creationId xmlns:p14="http://schemas.microsoft.com/office/powerpoint/2010/main" val="374194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DE3CA-9BB1-D0CE-1166-637FF2A02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187A50-A7D7-DBD4-5FF8-61E3D2DC5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67" y="2360987"/>
            <a:ext cx="162666" cy="1565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D25C5-AC5E-1851-1300-6C2373E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Símbolos e seu significado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6652-355F-5666-9E07-0E1AA41E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O WAVE coloca ícones no topo dos componentes da página web.</a:t>
            </a:r>
          </a:p>
          <a:p>
            <a:pPr marL="0" indent="0">
              <a:buNone/>
            </a:pPr>
            <a:r>
              <a:rPr lang="pt-PT" sz="2000" dirty="0">
                <a:latin typeface="Poppins" panose="00000500000000000000" pitchFamily="2" charset="0"/>
                <a:cs typeface="Poppins" panose="00000500000000000000" pitchFamily="2" charset="0"/>
              </a:rPr>
              <a:t>Vermelho indica erros.</a:t>
            </a:r>
          </a:p>
          <a:p>
            <a:pPr marL="0" indent="0">
              <a:buNone/>
            </a:pPr>
            <a:r>
              <a:rPr lang="pt-PT" sz="2000" dirty="0">
                <a:latin typeface="Poppins" panose="00000500000000000000" pitchFamily="2" charset="0"/>
                <a:cs typeface="Poppins" panose="00000500000000000000" pitchFamily="2" charset="0"/>
              </a:rPr>
              <a:t>Amarelo indica alertas.</a:t>
            </a:r>
          </a:p>
          <a:p>
            <a:pPr marL="0" indent="0">
              <a:buNone/>
            </a:pPr>
            <a:r>
              <a:rPr lang="pt-PT" sz="2000" dirty="0">
                <a:latin typeface="Poppins" panose="00000500000000000000" pitchFamily="2" charset="0"/>
                <a:cs typeface="Poppins" panose="00000500000000000000" pitchFamily="2" charset="0"/>
              </a:rPr>
              <a:t>Azul indica elementos estruturais da página.</a:t>
            </a:r>
          </a:p>
          <a:p>
            <a:pPr marL="0" indent="0">
              <a:buNone/>
            </a:pPr>
            <a:r>
              <a:rPr lang="pt-PT" sz="2000" dirty="0">
                <a:latin typeface="Poppins" panose="00000500000000000000" pitchFamily="2" charset="0"/>
                <a:cs typeface="Poppins" panose="00000500000000000000" pitchFamily="2" charset="0"/>
              </a:rPr>
              <a:t>Verde indica funcionalidades corretas e boas práticas.</a:t>
            </a:r>
          </a:p>
          <a:p>
            <a:pPr marL="0" indent="0">
              <a:buNone/>
            </a:pPr>
            <a:r>
              <a:rPr lang="pt-PT" sz="2000" dirty="0">
                <a:latin typeface="Poppins" panose="00000500000000000000" pitchFamily="2" charset="0"/>
                <a:cs typeface="Poppins" panose="00000500000000000000" pitchFamily="2" charset="0"/>
              </a:rPr>
              <a:t>Roxo indica </a:t>
            </a:r>
            <a:r>
              <a:rPr lang="pt-PT" sz="18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elementos com atributos ARIA.</a:t>
            </a:r>
            <a:endParaRPr lang="pt-PT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pt-PT" sz="2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pt-PT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85B225-FD5F-F1CC-07E9-1884B219C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809" y="4322535"/>
            <a:ext cx="1948223" cy="2459265"/>
          </a:xfrm>
          <a:prstGeom prst="rect">
            <a:avLst/>
          </a:prstGeom>
        </p:spPr>
      </p:pic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0404141-3F58-550B-665C-7DE8D9B5C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53" y="4855899"/>
            <a:ext cx="3545926" cy="1479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9BA319-5639-6A41-CAB9-58F98EBC6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855" y="2750396"/>
            <a:ext cx="186690" cy="16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B4E87-54C0-A088-BB4E-6AAD05083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628" y="3162463"/>
            <a:ext cx="178435" cy="140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2DF2B-8EEF-0B15-8D7A-AA4283A9A33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5151"/>
          <a:stretch/>
        </p:blipFill>
        <p:spPr bwMode="auto">
          <a:xfrm>
            <a:off x="751628" y="3544685"/>
            <a:ext cx="175260" cy="1752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248C7D-8FE0-FE18-2827-B2FFB0ED1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8347" y="3961832"/>
            <a:ext cx="17970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11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DB3F4-4D41-8AFC-A65D-3660A337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DCE7-44C7-CD3C-1B44-B68ECEB2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Resultados da Avaliação do OLX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 descr="A green and white sign&#10;&#10;AI-generated content may be incorrect.">
            <a:extLst>
              <a:ext uri="{FF2B5EF4-FFF2-40B4-BE49-F238E27FC236}">
                <a16:creationId xmlns:a16="http://schemas.microsoft.com/office/drawing/2014/main" id="{6481011E-7CF0-7994-6196-2B2F8A014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764" y="1786097"/>
            <a:ext cx="4840192" cy="108373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1C3D8A-3AE6-D1FC-2609-6B27805AC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44" y="1598507"/>
            <a:ext cx="4714240" cy="130048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D35099-D3E3-550C-21C0-E9858EFBC4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7" y="3555083"/>
            <a:ext cx="4656877" cy="2439317"/>
          </a:xfrm>
          <a:prstGeom prst="rect">
            <a:avLst/>
          </a:prstGeom>
        </p:spPr>
      </p:pic>
      <p:pic>
        <p:nvPicPr>
          <p:cNvPr id="7" name="Picture 6" descr="A car parked on the side of the road&#10;&#10;AI-generated content may be incorrect.">
            <a:extLst>
              <a:ext uri="{FF2B5EF4-FFF2-40B4-BE49-F238E27FC236}">
                <a16:creationId xmlns:a16="http://schemas.microsoft.com/office/drawing/2014/main" id="{7FD58963-6135-4DC5-C7A6-0109A8AB42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25"/>
          <a:stretch/>
        </p:blipFill>
        <p:spPr>
          <a:xfrm>
            <a:off x="7414211" y="3615477"/>
            <a:ext cx="2725297" cy="23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8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E3D58-C47E-628F-20B3-3167FBF13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05B9-C36E-FA53-3ED2-994B3A70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Resultados da Avaliação do OLX</a:t>
            </a:r>
            <a:endParaRPr lang="pt-PT" u="sng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664BBA-0BBE-C93E-3732-2ABE0D5A7645}"/>
              </a:ext>
            </a:extLst>
          </p:cNvPr>
          <p:cNvSpPr txBox="1"/>
          <p:nvPr/>
        </p:nvSpPr>
        <p:spPr>
          <a:xfrm>
            <a:off x="975359" y="1690689"/>
            <a:ext cx="470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Poppins" panose="00000500000000000000" pitchFamily="2" charset="0"/>
                <a:cs typeface="Poppins" panose="00000500000000000000" pitchFamily="2" charset="0"/>
              </a:rPr>
              <a:t>Idioma não especificado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E34660-2C73-1A0D-C157-291B1F0F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19" y="2737952"/>
            <a:ext cx="3180447" cy="29901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09E07A-89A8-174D-797E-4735C8596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544" y="3429000"/>
            <a:ext cx="5861416" cy="10124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625E8A-8561-AD70-7E6C-388AAF35126A}"/>
              </a:ext>
            </a:extLst>
          </p:cNvPr>
          <p:cNvSpPr txBox="1"/>
          <p:nvPr/>
        </p:nvSpPr>
        <p:spPr>
          <a:xfrm>
            <a:off x="6164579" y="1690688"/>
            <a:ext cx="4700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>
                <a:latin typeface="Poppins" panose="00000500000000000000" pitchFamily="2" charset="0"/>
                <a:cs typeface="Poppins" panose="00000500000000000000" pitchFamily="2" charset="0"/>
              </a:rPr>
              <a:t>Contraste muito baixo</a:t>
            </a:r>
          </a:p>
        </p:txBody>
      </p:sp>
    </p:spTree>
    <p:extLst>
      <p:ext uri="{BB962C8B-B14F-4D97-AF65-F5344CB8AC3E}">
        <p14:creationId xmlns:p14="http://schemas.microsoft.com/office/powerpoint/2010/main" val="121747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DFA63-5870-00C3-3072-AFB344BC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Fim</a:t>
            </a:r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Acessibilidade na internet: o que é e como ter um site adaptado? -  InvoiceXpress">
            <a:extLst>
              <a:ext uri="{FF2B5EF4-FFF2-40B4-BE49-F238E27FC236}">
                <a16:creationId xmlns:a16="http://schemas.microsoft.com/office/drawing/2014/main" id="{64101716-F366-C4F1-01BA-1B322F11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5" r="1" b="4205"/>
          <a:stretch>
            <a:fillRect/>
          </a:stretch>
        </p:blipFill>
        <p:spPr bwMode="auto"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6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cessibilidade na internet: o que é e como ter um site adaptado? -  InvoiceXpress">
            <a:extLst>
              <a:ext uri="{FF2B5EF4-FFF2-40B4-BE49-F238E27FC236}">
                <a16:creationId xmlns:a16="http://schemas.microsoft.com/office/drawing/2014/main" id="{083E457B-20BB-33B4-9E08-1BA202D297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6087" b="-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FE4DE-6DBB-C4D9-B4F2-0C3B104A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Princípios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das WCAG 2.1 (POUR)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81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4E01A-B883-4945-AFF5-97AA577B3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CDD6-5201-C414-9B7F-15CD8FA0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Perceptível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Perceivable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4795-4116-EC3A-1B5F-F6BC9DA2F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600" dirty="0">
                <a:latin typeface="Poppins" panose="00000500000000000000" pitchFamily="2" charset="0"/>
                <a:cs typeface="Poppins" panose="00000500000000000000" pitchFamily="2" charset="0"/>
              </a:rPr>
              <a:t>Capacidade de perceber por pelo menos um sentido.</a:t>
            </a:r>
          </a:p>
          <a:p>
            <a:pPr marL="0" indent="0">
              <a:buNone/>
            </a:pPr>
            <a:endParaRPr lang="pt-PT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sz="24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- Texto alternativo</a:t>
            </a:r>
          </a:p>
          <a:p>
            <a:pPr marL="0" indent="0">
              <a:buNone/>
            </a:pPr>
            <a:r>
              <a:rPr lang="pt-PT" sz="24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- Meios baseados no tempo</a:t>
            </a:r>
            <a:endParaRPr lang="pt-PT" sz="2400" dirty="0"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sz="24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- Adaptável</a:t>
            </a:r>
          </a:p>
          <a:p>
            <a:pPr>
              <a:buFontTx/>
              <a:buChar char="-"/>
            </a:pPr>
            <a:r>
              <a:rPr lang="pt-PT" sz="24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Distinguível</a:t>
            </a:r>
          </a:p>
          <a:p>
            <a:pPr marL="0" indent="0">
              <a:buNone/>
            </a:pPr>
            <a:endParaRPr lang="pt-PT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sz="2400" u="sng" dirty="0">
                <a:latin typeface="Poppins" panose="00000500000000000000" pitchFamily="2" charset="0"/>
                <a:cs typeface="Poppins" panose="00000500000000000000" pitchFamily="2" charset="0"/>
              </a:rPr>
              <a:t>Exemplo bom</a:t>
            </a: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: imagens com texto alternativo.</a:t>
            </a:r>
          </a:p>
          <a:p>
            <a:pPr marL="0" indent="0">
              <a:buNone/>
            </a:pPr>
            <a:r>
              <a:rPr lang="pt-PT" sz="2400" u="sng" dirty="0">
                <a:latin typeface="Poppins" panose="00000500000000000000" pitchFamily="2" charset="0"/>
                <a:cs typeface="Poppins" panose="00000500000000000000" pitchFamily="2" charset="0"/>
              </a:rPr>
              <a:t>Exemplo mau</a:t>
            </a: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: gráfico só com cores sem legenda.</a:t>
            </a:r>
          </a:p>
        </p:txBody>
      </p:sp>
    </p:spTree>
    <p:extLst>
      <p:ext uri="{BB962C8B-B14F-4D97-AF65-F5344CB8AC3E}">
        <p14:creationId xmlns:p14="http://schemas.microsoft.com/office/powerpoint/2010/main" val="395291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E924-77B4-00A7-948B-85F1AD17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54CD-A572-6D57-92C1-0B153745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Operável (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Operable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1CD-48FF-D397-64B9-EDD08E43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Conteúdo usável sem necessidade de rato.</a:t>
            </a:r>
          </a:p>
          <a:p>
            <a:pPr marL="0" indent="0">
              <a:buNone/>
            </a:pPr>
            <a:endParaRPr lang="pt-PT" sz="2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sz="26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- Acessível por teclado</a:t>
            </a:r>
          </a:p>
          <a:p>
            <a:pPr marL="0" indent="0">
              <a:buNone/>
            </a:pPr>
            <a:r>
              <a:rPr lang="pt-PT" sz="26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- Tempo adequado</a:t>
            </a:r>
            <a:endParaRPr lang="pt-PT" sz="2600" dirty="0">
              <a:latin typeface="Poppins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6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- Evitar convulsões</a:t>
            </a:r>
          </a:p>
          <a:p>
            <a:pPr marL="0" indent="0">
              <a:buNone/>
            </a:pPr>
            <a:r>
              <a:rPr lang="pt-PT" sz="26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- Navegável</a:t>
            </a:r>
            <a:endParaRPr lang="pt-PT" sz="2600" dirty="0">
              <a:latin typeface="Poppins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pt-PT" sz="26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Modos de entrada</a:t>
            </a:r>
          </a:p>
          <a:p>
            <a:pPr marL="0" indent="0">
              <a:buNone/>
            </a:pPr>
            <a:endParaRPr lang="pt-PT" sz="2600" dirty="0">
              <a:latin typeface="Poppins" panose="000005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600" u="sng" dirty="0">
                <a:latin typeface="Poppins" panose="00000500000000000000" pitchFamily="2" charset="0"/>
                <a:cs typeface="Poppins" panose="00000500000000000000" pitchFamily="2" charset="0"/>
              </a:rPr>
              <a:t>Exemplo bom</a:t>
            </a:r>
            <a:r>
              <a:rPr lang="pt-PT" sz="2600" dirty="0">
                <a:latin typeface="Poppins" panose="00000500000000000000" pitchFamily="2" charset="0"/>
                <a:cs typeface="Poppins" panose="00000500000000000000" pitchFamily="2" charset="0"/>
              </a:rPr>
              <a:t>: formulários acessíveis por teclado.</a:t>
            </a:r>
          </a:p>
          <a:p>
            <a:pPr marL="0" indent="0">
              <a:buNone/>
            </a:pPr>
            <a:r>
              <a:rPr lang="pt-PT" sz="2600" u="sng" dirty="0">
                <a:latin typeface="Poppins" panose="00000500000000000000" pitchFamily="2" charset="0"/>
                <a:cs typeface="Poppins" panose="00000500000000000000" pitchFamily="2" charset="0"/>
              </a:rPr>
              <a:t>Exemplo mau</a:t>
            </a:r>
            <a:r>
              <a:rPr lang="pt-PT" sz="2600" dirty="0">
                <a:latin typeface="Poppins" panose="00000500000000000000" pitchFamily="2" charset="0"/>
                <a:cs typeface="Poppins" panose="00000500000000000000" pitchFamily="2" charset="0"/>
              </a:rPr>
              <a:t>: menu suspenso que só funciona com rato.</a:t>
            </a:r>
          </a:p>
        </p:txBody>
      </p:sp>
    </p:spTree>
    <p:extLst>
      <p:ext uri="{BB962C8B-B14F-4D97-AF65-F5344CB8AC3E}">
        <p14:creationId xmlns:p14="http://schemas.microsoft.com/office/powerpoint/2010/main" val="87910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CA281-AA6D-EAF0-DB1E-F4C68C65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5C66-7C92-57D9-C96F-8F5B092F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Compreensível (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Understandable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B9E58-1F23-56EC-7B7E-A2BD9643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600" dirty="0">
                <a:latin typeface="Poppins" panose="00000500000000000000" pitchFamily="2" charset="0"/>
                <a:cs typeface="Poppins" panose="00000500000000000000" pitchFamily="2" charset="0"/>
              </a:rPr>
              <a:t>Simples, previsível e com ajuda.</a:t>
            </a:r>
          </a:p>
          <a:p>
            <a:pPr marL="0" indent="0">
              <a:buNone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pPr marL="0" indent="0">
              <a:buNone/>
            </a:pPr>
            <a:r>
              <a:rPr lang="pt-PT" sz="2400" dirty="0"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- </a:t>
            </a:r>
            <a:r>
              <a:rPr lang="pt-PT" sz="24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Conteúdo legível</a:t>
            </a:r>
            <a:endParaRPr lang="pt-PT" sz="2400" dirty="0"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sz="24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- Comportamento previsível</a:t>
            </a:r>
            <a:endParaRPr lang="pt-PT" sz="2400" dirty="0"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>
              <a:buFontTx/>
              <a:buChar char="-"/>
            </a:pPr>
            <a:r>
              <a:rPr lang="pt-PT" sz="2400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Ajuda na introdução de dados</a:t>
            </a:r>
          </a:p>
          <a:p>
            <a:pPr>
              <a:buFontTx/>
              <a:buChar char="-"/>
            </a:pPr>
            <a:endParaRPr lang="pt-PT" sz="2400" dirty="0">
              <a:latin typeface="Poppins" panose="00000500000000000000" pitchFamily="2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PT" sz="2400" u="sng" dirty="0">
                <a:latin typeface="Poppins" panose="00000500000000000000" pitchFamily="2" charset="0"/>
                <a:cs typeface="Poppins" panose="00000500000000000000" pitchFamily="2" charset="0"/>
              </a:rPr>
              <a:t>Exemplo bom</a:t>
            </a: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: site governamental com instruções passo a passo.</a:t>
            </a:r>
          </a:p>
          <a:p>
            <a:pPr marL="0" indent="0">
              <a:buNone/>
            </a:pPr>
            <a:r>
              <a:rPr lang="pt-PT" sz="2400" u="sng" dirty="0">
                <a:latin typeface="Poppins" panose="00000500000000000000" pitchFamily="2" charset="0"/>
                <a:cs typeface="Poppins" panose="00000500000000000000" pitchFamily="2" charset="0"/>
              </a:rPr>
              <a:t>Exemplo mau</a:t>
            </a: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: formulário com erro “404” como resposta ao preenchimento errado.</a:t>
            </a:r>
          </a:p>
        </p:txBody>
      </p:sp>
    </p:spTree>
    <p:extLst>
      <p:ext uri="{BB962C8B-B14F-4D97-AF65-F5344CB8AC3E}">
        <p14:creationId xmlns:p14="http://schemas.microsoft.com/office/powerpoint/2010/main" val="70484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023AA-F962-B992-4EFE-54E77A1E2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FD4B-5D26-A248-C6FA-B8B1A785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Robusto (</a:t>
            </a:r>
            <a:r>
              <a:rPr lang="pt-PT" dirty="0" err="1">
                <a:latin typeface="Poppins" panose="00000500000000000000" pitchFamily="2" charset="0"/>
                <a:cs typeface="Poppins" panose="00000500000000000000" pitchFamily="2" charset="0"/>
              </a:rPr>
              <a:t>Robust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65D5A-249B-1CF2-D963-706846AA9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600" dirty="0">
                <a:latin typeface="Poppins" panose="00000500000000000000" pitchFamily="2" charset="0"/>
                <a:cs typeface="Poppins" panose="00000500000000000000" pitchFamily="2" charset="0"/>
              </a:rPr>
              <a:t>Funciona com tecnologias assistidas e browsers.</a:t>
            </a:r>
          </a:p>
          <a:p>
            <a:pPr marL="0" indent="0">
              <a:buNone/>
            </a:pPr>
            <a:endParaRPr lang="pt-PT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Tx/>
              <a:buChar char="-"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Compatibilidade com tecnologias atuais e futuras</a:t>
            </a:r>
          </a:p>
          <a:p>
            <a:pPr>
              <a:buFontTx/>
              <a:buChar char="-"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Estrutura de código correta</a:t>
            </a:r>
          </a:p>
          <a:p>
            <a:pPr>
              <a:buFontTx/>
              <a:buChar char="-"/>
            </a:pP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Utilizar elementos semânticos corretos</a:t>
            </a:r>
          </a:p>
          <a:p>
            <a:pPr>
              <a:buFontTx/>
              <a:buChar char="-"/>
            </a:pPr>
            <a:endParaRPr lang="pt-PT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sz="2400" u="sng" dirty="0">
                <a:latin typeface="Poppins" panose="00000500000000000000" pitchFamily="2" charset="0"/>
                <a:cs typeface="Poppins" panose="00000500000000000000" pitchFamily="2" charset="0"/>
              </a:rPr>
              <a:t>Exemplo bom</a:t>
            </a: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: código HTML semântico bem estruturado.</a:t>
            </a:r>
          </a:p>
          <a:p>
            <a:pPr marL="0" indent="0">
              <a:buNone/>
            </a:pPr>
            <a:r>
              <a:rPr lang="pt-PT" sz="2400" u="sng" dirty="0">
                <a:latin typeface="Poppins" panose="00000500000000000000" pitchFamily="2" charset="0"/>
                <a:cs typeface="Poppins" panose="00000500000000000000" pitchFamily="2" charset="0"/>
              </a:rPr>
              <a:t>Exemplo mau</a:t>
            </a:r>
            <a:r>
              <a:rPr lang="pt-PT" sz="2400" dirty="0">
                <a:latin typeface="Poppins" panose="00000500000000000000" pitchFamily="2" charset="0"/>
                <a:cs typeface="Poppins" panose="00000500000000000000" pitchFamily="2" charset="0"/>
              </a:rPr>
              <a:t>: uso incorreto de atributos ARIA que impedem leitura correta.</a:t>
            </a:r>
          </a:p>
        </p:txBody>
      </p:sp>
    </p:spTree>
    <p:extLst>
      <p:ext uri="{BB962C8B-B14F-4D97-AF65-F5344CB8AC3E}">
        <p14:creationId xmlns:p14="http://schemas.microsoft.com/office/powerpoint/2010/main" val="373233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F8752-6434-24D7-C07A-58E7FCA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cessibilidade na internet: o que é e como ter um site adaptado? -  InvoiceXpress">
            <a:extLst>
              <a:ext uri="{FF2B5EF4-FFF2-40B4-BE49-F238E27FC236}">
                <a16:creationId xmlns:a16="http://schemas.microsoft.com/office/drawing/2014/main" id="{AFA75934-4A71-9535-7A09-FE4A9B8CE0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" r="6087" b="-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34846460-2CC7-5D58-830C-728E52CC9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04013-3150-AE67-98B5-2EBC498F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Grupos de Limitações e Soluções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8D15B1F-FD85-0E4D-9266-6C79CF832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A6637750-77FB-27C0-22AF-7D00A3BBA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1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B4106-45A0-2A7E-799E-F15861AD5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196A-CCC8-CEF5-2DA2-F4B95F77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Deficiências </a:t>
            </a: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Visuais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6487-8770-D6B0-1DDE-F02698335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Desafios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leitura, contraste, cor.</a:t>
            </a:r>
          </a:p>
          <a:p>
            <a:pPr marL="0" indent="0">
              <a:buNone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pt-PT" u="sng" dirty="0">
                <a:latin typeface="Poppins" panose="00000500000000000000" pitchFamily="2" charset="0"/>
                <a:cs typeface="Poppins" panose="00000500000000000000" pitchFamily="2" charset="0"/>
              </a:rPr>
              <a:t>Solução WCAG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: texto alternativo, contraste forte, sem dependência de cor.</a:t>
            </a:r>
          </a:p>
        </p:txBody>
      </p:sp>
      <p:pic>
        <p:nvPicPr>
          <p:cNvPr id="2056" name="Picture 8" descr="Acessibilidade de cor e contraste | Articles | web.dev">
            <a:extLst>
              <a:ext uri="{FF2B5EF4-FFF2-40B4-BE49-F238E27FC236}">
                <a16:creationId xmlns:a16="http://schemas.microsoft.com/office/drawing/2014/main" id="{F6E68FC1-0ED7-EE00-9B33-42EBCB7C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577" y="3901229"/>
            <a:ext cx="6096846" cy="249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76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1283</Words>
  <Application>Microsoft Office PowerPoint</Application>
  <PresentationFormat>Widescreen</PresentationFormat>
  <Paragraphs>168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Google Sans</vt:lpstr>
      <vt:lpstr>Poppins</vt:lpstr>
      <vt:lpstr>Office Theme</vt:lpstr>
      <vt:lpstr>A Web para Todos: Acessibilidade Digital no Mundo Atual</vt:lpstr>
      <vt:lpstr>Introdução</vt:lpstr>
      <vt:lpstr>Princípios das WCAG 2.1 (POUR)</vt:lpstr>
      <vt:lpstr>Perceptível (Perceivable)</vt:lpstr>
      <vt:lpstr>Operável (Operable)</vt:lpstr>
      <vt:lpstr>Compreensível (Understandable)</vt:lpstr>
      <vt:lpstr>Robusto (Robust)</vt:lpstr>
      <vt:lpstr>Grupos de Limitações e Soluções</vt:lpstr>
      <vt:lpstr>Deficiências Visuais</vt:lpstr>
      <vt:lpstr>Deficiências Auditivas</vt:lpstr>
      <vt:lpstr>Limitações Motoras</vt:lpstr>
      <vt:lpstr>Dificuldades Cognitivas</vt:lpstr>
      <vt:lpstr>Utilizadores com Múltiplas Limitações</vt:lpstr>
      <vt:lpstr>Tecnologias e Estratégias de Apoio</vt:lpstr>
      <vt:lpstr>Leitores de ecrã (incluindo NVDA e JAWS)</vt:lpstr>
      <vt:lpstr>Legendagem automática e interpretação de linguagem gestual</vt:lpstr>
      <vt:lpstr>Teclados alternativos e software de reconhecimento de voz</vt:lpstr>
      <vt:lpstr>Modos de alto contraste, zoom e personalização de texto</vt:lpstr>
      <vt:lpstr>Disposição simples e navegação clara</vt:lpstr>
      <vt:lpstr>Níveis de Conformidade</vt:lpstr>
      <vt:lpstr>Níveis de Conformidade</vt:lpstr>
      <vt:lpstr>Acessibilidade Web: WAVE</vt:lpstr>
      <vt:lpstr>Ferramenta de Avaliação: WAVE</vt:lpstr>
      <vt:lpstr>Símbolos e seu significado</vt:lpstr>
      <vt:lpstr>Resultados da Avaliação do OLX</vt:lpstr>
      <vt:lpstr>Resultados da Avaliação do OLX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Fontes Jerónimo</dc:creator>
  <cp:lastModifiedBy>Filipe Fontes Jerónimo</cp:lastModifiedBy>
  <cp:revision>11</cp:revision>
  <dcterms:created xsi:type="dcterms:W3CDTF">2025-05-23T17:26:06Z</dcterms:created>
  <dcterms:modified xsi:type="dcterms:W3CDTF">2025-05-24T21:14:50Z</dcterms:modified>
</cp:coreProperties>
</file>