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68" r:id="rId3"/>
    <p:sldId id="257" r:id="rId4"/>
    <p:sldId id="267" r:id="rId5"/>
    <p:sldId id="269" r:id="rId6"/>
    <p:sldId id="258" r:id="rId7"/>
    <p:sldId id="270" r:id="rId8"/>
    <p:sldId id="301" r:id="rId9"/>
    <p:sldId id="259" r:id="rId10"/>
    <p:sldId id="272" r:id="rId11"/>
    <p:sldId id="302" r:id="rId12"/>
    <p:sldId id="260" r:id="rId13"/>
    <p:sldId id="274" r:id="rId14"/>
    <p:sldId id="303" r:id="rId15"/>
    <p:sldId id="261" r:id="rId16"/>
    <p:sldId id="276" r:id="rId17"/>
    <p:sldId id="304" r:id="rId18"/>
    <p:sldId id="290" r:id="rId19"/>
    <p:sldId id="291" r:id="rId20"/>
    <p:sldId id="305" r:id="rId21"/>
    <p:sldId id="292" r:id="rId22"/>
    <p:sldId id="293" r:id="rId23"/>
    <p:sldId id="306" r:id="rId24"/>
    <p:sldId id="307" r:id="rId25"/>
    <p:sldId id="294" r:id="rId26"/>
    <p:sldId id="295" r:id="rId27"/>
    <p:sldId id="308" r:id="rId28"/>
    <p:sldId id="296" r:id="rId29"/>
    <p:sldId id="297" r:id="rId30"/>
    <p:sldId id="298" r:id="rId31"/>
    <p:sldId id="310" r:id="rId32"/>
    <p:sldId id="299" r:id="rId33"/>
    <p:sldId id="300" r:id="rId34"/>
    <p:sldId id="309" r:id="rId35"/>
    <p:sldId id="288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C63EE-9461-40D5-BECA-1C44F2C9C486}" type="datetimeFigureOut">
              <a:rPr lang="pt-PT" smtClean="0"/>
              <a:t>02/05/2025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13925-4A83-4A10-853E-FF8CC5B37BC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406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1860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A2C69-89E5-9142-BC23-8E0567B0E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384B5-7482-3BCD-54C2-0BB07F2FE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4773D-F71E-4685-F7F5-3D6F381BCC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botão de adicionar aos favoritos (ícone de coração) está disponível em todas as listagens e páginas individuais de anúncios, acessível com um único clique.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7F2DC-EEA4-11EB-5C34-E91CDC40B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3779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51A62-DCBD-5E6F-97C1-2E23700CE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9FD756-314B-C6A4-0F4F-7BFE46DA2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728CA8-C8D3-DF7C-C46E-598273774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Permite navegar entre elementos por tabulação e realizar ações sem o rato.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9856-6C9C-89E4-3D60-9A6FD5159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57054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3598D-1EBD-3706-98AD-D64B0659A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9FA64-5E9F-3B59-F531-7DB7DB4EEE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E48C62-C9B5-D0FE-3E78-BE11794A4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de cima é sem sessão iniciada e a de baixo é depois de iniciar a sessão que nos leva para a página “Os teus anúncios” em vez de continuar com os filtros.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8D8A6-42B4-599A-6452-213FA0B7F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955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BB088-2CBF-0266-DBDB-A11B2CDF4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C606A-B814-CA45-75A6-2924DEDF4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5C9E7A-07DC-DBED-7FF1-07FB1F6D6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de cima é sem sessão iniciada e a de baixo é depois de iniciar a sessão que nos leva para a página “Os teus anúncios” em vez de continuar com os filtros.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2 - Minor usability problem</a:t>
            </a: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C1507-BEAC-6077-CD4E-730DBEBF0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2674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93735-A416-BAEC-68E6-056E5E503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1E7FA1-0970-FCBD-E18E-2ED187EF3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1F232B-DA89-ED9E-DA57-6288B3A5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Uso de cores suaves, bom espaçamento entre elementos e poucos elementos distrativos.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39AE0-5C42-C16F-B428-6F3A4831A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86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4C056-2935-5F02-9FBF-F6FFC8A7B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1961F-B8AD-63AA-04AD-405EB9053E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78B221-129D-A23F-FF57-D026EC533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5A999-9263-1538-E95B-DA23CCC1B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7765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52F84-7344-CB95-A46D-8308851BC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289AD2-E3B8-F8B9-BCA9-22A08AC800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274F2-EB74-7151-A549-61BFBCA45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3 - Major usability problem</a:t>
            </a: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DFB7C-BE09-0C94-434E-EE7C5141A9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15127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6DA39-568B-5108-28E8-B5F42A0F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950FD-F2B8-8953-F35B-B9BBAD099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6BC7D-19E1-642E-C000-4CE75A0E6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3 - Major usability problem</a:t>
            </a: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C7C4F-6260-5FF2-45CC-217F98072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01316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C95B3-2DAA-B09E-B784-F82223ED3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A968F8-FC37-F412-B91C-A9BCACB4B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CD2D5-4513-6C79-2880-83A54C7A3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dirty="0"/>
              <a:t>Os campos inválidos são destacados com cor, permitindo ao utilizador identificar rapidamente onde ocorreu um erro.</a:t>
            </a: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B76D0-A3DA-F315-3430-AA808E3CB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31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0100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ADE15-CF82-2E17-5FCB-15FB5B151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904ECC-4385-1D51-29FD-15D6ABCA5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7E9510-1D78-12BB-C3E4-30DBB6B23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F38B4-0C86-87A9-368D-798CBA940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33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878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Ao aplicar filtros de pesquisa (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</a:t>
            </a: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localização, preço), o número de resultados é atualizado em tempo real sem necessitar de carregar a página.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3003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6C736-A7DC-7091-6B0F-3D955C331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EEBF68-246C-9F18-6320-5C942EE19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164FC8-F350-D733-2F52-BFBBC1013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botão de ajuda encontra-se no rodapé e não aparece em contextos críticos como erros de login.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2 - Minor </a:t>
            </a: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 problem</a:t>
            </a:r>
            <a:endParaRPr lang="pt-PT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CC712-BA5F-3313-EEDA-338807020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34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458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Expressões como “destacar anúncio” são compreendidas pela maioria dos utilizadores por serem utilizadas em contexto digital.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181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3 - Major usability problem</a:t>
            </a: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45760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utilizador pode editar ou eliminar os seus próprios anúncios sem contacto com o suporte.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332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botão encontra-se sempre no topo direito da página, independentemente da secção.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889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Ao inserir um email inválido, surge apenas a mensagem genérica “isto não é um email”, sem detalhes.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2 - Minor usability problem</a:t>
            </a:r>
            <a:endParaRPr lang="pt-PT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802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E704B-C7D2-0E72-845C-A7F2FA9F6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3C70F1-CCE1-5812-4E9B-4BCEACA09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2AF6D-45BA-E07A-8805-873311071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Durante o preenchimento do formulário de criação de anúncio, os campos obrigatórios são validados em tempo real e mensagens claras indicam o que falta ou está incorreto.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141DE-249D-F948-5B24-30461519A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6787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C1654-A5FE-B331-04B4-55BEFDE67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A19CA3-00E1-86F5-A8C0-8FC85A687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D814FE-6B06-93D7-B192-5E4F1332B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site guarda filtros e termos pesquisados anteriormente, sugerindo-os ao utilizador.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1E699-8CA0-1F57-4663-9893EAAD4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13925-4A83-4A10-853E-FF8CC5B37BCA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5088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F3AB-8C33-2C1C-0288-4470F4A10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2EEDB-6C2D-DAD1-A7E2-B094869B3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E382D-ADF8-A68F-90B4-E73FB611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8C3-4CB5-4076-9D27-865A42A13A1D}" type="datetimeFigureOut">
              <a:rPr lang="pt-PT" smtClean="0"/>
              <a:t>02/05/2025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8F341-00E8-F124-31A4-C15AA331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0B7C-9EA8-26D7-8F1E-5FB9B25B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072-8E92-4624-BD0C-62E01DE7E8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676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CFA4-F82A-CD1F-1DAF-769ABF0A1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7E13D-0016-E632-CA76-21ADDD8F6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1F03-017E-93BA-1578-C3D35AE6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8C3-4CB5-4076-9D27-865A42A13A1D}" type="datetimeFigureOut">
              <a:rPr lang="pt-PT" smtClean="0"/>
              <a:t>02/05/2025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54D23-BFA3-4539-C418-634CC0CF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2385-2F33-B530-85F6-E9EBFB30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072-8E92-4624-BD0C-62E01DE7E8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189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51E94-6C10-C818-A4AC-3E4CFD6E2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31E3E-CA21-A938-D223-D1FA4688F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C3898-3F87-C5C8-ECAE-1EEDAB05C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8C3-4CB5-4076-9D27-865A42A13A1D}" type="datetimeFigureOut">
              <a:rPr lang="pt-PT" smtClean="0"/>
              <a:t>02/05/2025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3B5F-EB73-2FB1-F28E-0861215B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B2F43-E435-3802-2C1C-52EA3855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072-8E92-4624-BD0C-62E01DE7E8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814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D645-0DB0-C91C-C6AE-84F44975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FCBE-D99A-25B8-A330-108F9D443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696DE-2C52-7860-A259-B6853C36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ABCD48C3-4CB5-4076-9D27-865A42A13A1D}" type="datetimeFigureOut">
              <a:rPr lang="pt-PT" smtClean="0"/>
              <a:pPr/>
              <a:t>02/05/2025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CA5E7-BA43-C287-49F2-4404653D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82733-366F-AADB-B2EC-711D1E20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072-8E92-4624-BD0C-62E01DE7E8A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901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5CE3-4AFA-A4B9-12BD-2968477E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50E8F-9C55-939D-ADDE-DF5D5E05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E8879-3C3E-87E0-88C6-3C48768D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ABCD48C3-4CB5-4076-9D27-865A42A13A1D}" type="datetimeFigureOut">
              <a:rPr lang="pt-PT" smtClean="0"/>
              <a:pPr/>
              <a:t>02/05/2025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4C060-D53D-3B6D-4B91-5412FC6F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1077E-CA81-41A4-0A16-E395EBB5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072-8E92-4624-BD0C-62E01DE7E8A1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855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CD7DB-4CFB-C84D-0310-31BC9F1D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9D936-5A6C-49BA-DCCA-420104588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63CF0-44D4-7464-FD50-900BF783A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69C78-5913-60D9-B9C4-79B641CD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8C3-4CB5-4076-9D27-865A42A13A1D}" type="datetimeFigureOut">
              <a:rPr lang="pt-PT" smtClean="0"/>
              <a:t>02/05/2025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6D163-EB88-45B2-3C62-6C5CFB63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0D0F5-E52F-1122-F6E2-62E76024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072-8E92-4624-BD0C-62E01DE7E8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32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EE12-E45A-E99A-4A5B-59CE3C089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B1BE8-D366-DD98-988D-42569AAA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82D52-B3EF-1FAC-0BBC-6201BE7EF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ADA33-CEDA-DDC4-7C15-ADC426930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7BF0F-28CB-FF21-7ED0-48E9AA2E0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421EF-31F1-B101-4999-2D94C9C7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8C3-4CB5-4076-9D27-865A42A13A1D}" type="datetimeFigureOut">
              <a:rPr lang="pt-PT" smtClean="0"/>
              <a:t>02/05/2025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65C95F-9BC2-E689-D458-F928DD2A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7C91A3-8C35-5117-C35E-9B34D5E7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072-8E92-4624-BD0C-62E01DE7E8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606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DA2A-EDAD-1C68-1290-A267591F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DA0061-D1EF-E01B-D16A-40486A9E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8C3-4CB5-4076-9D27-865A42A13A1D}" type="datetimeFigureOut">
              <a:rPr lang="pt-PT" smtClean="0"/>
              <a:t>02/05/2025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21793-8EE5-18A1-AC25-272B9EC0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326DE-FAF9-E7C3-35EE-457469E5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072-8E92-4624-BD0C-62E01DE7E8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828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4F7AF8-FE52-C213-6869-F378391E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8C3-4CB5-4076-9D27-865A42A13A1D}" type="datetimeFigureOut">
              <a:rPr lang="pt-PT" smtClean="0"/>
              <a:t>02/05/2025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5A613-DAEB-58FA-9625-0BF9C0AF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9A417-F429-F19F-B048-BE3EF3A8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072-8E92-4624-BD0C-62E01DE7E8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629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8F71-1E44-C5A3-107C-C66CD4E9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21DB1-423C-4A6B-99E9-494069AC1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674D7-AB90-FBD1-51CC-C6F06770D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5A5BB-BDDE-0BB0-7B62-5BD4E31FE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8C3-4CB5-4076-9D27-865A42A13A1D}" type="datetimeFigureOut">
              <a:rPr lang="pt-PT" smtClean="0"/>
              <a:t>02/05/2025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A347A-AA37-DA89-E9E8-42E81943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CEFB4-60E5-9BF3-7441-35B392DCE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072-8E92-4624-BD0C-62E01DE7E8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406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4F72-145D-28C3-0CA3-B46FCF36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6EC16-5E5C-C3B5-9BB0-05ED0BB10D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5B52B-5C73-684E-A57C-861DD74BF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E6FB-43BE-8F19-ADD1-1BFCFE15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48C3-4CB5-4076-9D27-865A42A13A1D}" type="datetimeFigureOut">
              <a:rPr lang="pt-PT" smtClean="0"/>
              <a:t>02/05/2025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936BB-30D7-F407-19CE-62A313AD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5D684-CE2F-7D3C-738D-7AF31FA2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CE072-8E92-4624-BD0C-62E01DE7E8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1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676E5-EAA4-1491-29E1-4EC441D00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48AF-0A0C-FDC7-3742-196E578C8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0E6F2-9954-DAC1-00D7-0D371FA07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D48C3-4CB5-4076-9D27-865A42A13A1D}" type="datetimeFigureOut">
              <a:rPr lang="pt-PT" smtClean="0"/>
              <a:t>02/05/2025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64AE4-71D6-7BE1-CD31-862D4BD6F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21E4-A3D6-1D6F-390F-B47DC712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CE072-8E92-4624-BD0C-62E01DE7E8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78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sign Visual - Heurísticas De Nielsen : 10 Dicas Para Melhorar a  Usabilidade De Sua Interface">
            <a:extLst>
              <a:ext uri="{FF2B5EF4-FFF2-40B4-BE49-F238E27FC236}">
                <a16:creationId xmlns:a16="http://schemas.microsoft.com/office/drawing/2014/main" id="{364F4E38-A4D1-9BA0-4D2B-451EA0B02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67" r="2" b="6886"/>
          <a:stretch/>
        </p:blipFill>
        <p:spPr bwMode="auto">
          <a:xfrm>
            <a:off x="-1" y="10"/>
            <a:ext cx="12228129" cy="46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2987478"/>
            <a:ext cx="12228128" cy="1828800"/>
            <a:chOff x="-305" y="2987478"/>
            <a:chExt cx="12188952" cy="1828800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71DD42-40F4-6CEE-0E84-C3B7728D2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551037"/>
            <a:ext cx="5021782" cy="15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pt-PT" sz="3300" b="0" i="0" dirty="0">
                <a:effectLst/>
              </a:rPr>
              <a:t>Avaliação Heurística de uma plataforma (</a:t>
            </a:r>
            <a:r>
              <a:rPr lang="pt-PT" sz="3300" b="0" i="0" dirty="0" err="1">
                <a:effectLst/>
              </a:rPr>
              <a:t>WebSite</a:t>
            </a:r>
            <a:r>
              <a:rPr lang="pt-PT" sz="3300" b="0" i="0" dirty="0">
                <a:effectLst/>
              </a:rPr>
              <a:t>)</a:t>
            </a:r>
            <a:endParaRPr lang="en-US" sz="3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758CB-1F07-E103-21A4-CBACF7D70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4241" y="4551037"/>
            <a:ext cx="5412418" cy="2143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dirty="0"/>
              <a:t>Autores: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Filipe Jerónimo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Diogo Moreira</a:t>
            </a:r>
          </a:p>
        </p:txBody>
      </p:sp>
      <p:pic>
        <p:nvPicPr>
          <p:cNvPr id="1028" name="Picture 4" descr="ISEC - Instituto Superior de Engenharia de Coimbra">
            <a:extLst>
              <a:ext uri="{FF2B5EF4-FFF2-40B4-BE49-F238E27FC236}">
                <a16:creationId xmlns:a16="http://schemas.microsoft.com/office/drawing/2014/main" id="{5668E292-B8EC-A39C-F896-F8F84CDEE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4400" y="5728111"/>
            <a:ext cx="966051" cy="9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13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EAF5E-682A-870C-B081-C004CEE6A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7BE0-66D2-B550-84C6-B2ECE1FD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⚠️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HE3 - 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Controlo e liberdade do utilizador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0E6439-F110-9306-8FEF-87E302E77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" t="66520" r="-1"/>
          <a:stretch/>
        </p:blipFill>
        <p:spPr bwMode="auto">
          <a:xfrm>
            <a:off x="3407149" y="5299876"/>
            <a:ext cx="5377701" cy="1369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1B4168-9B2E-0D0D-2E80-5A1AD0039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559760"/>
              </p:ext>
            </p:extLst>
          </p:nvPr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2DB1D2-A2A1-2A6B-7734-86695638D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48593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Impossibilidade de anular envio de mensagem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0F6864-4A61-5815-12FF-2DBB340B8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349550"/>
              </p:ext>
            </p:extLst>
          </p:nvPr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ED9D4B-3C84-ACAE-AFE5-C57A1CB9B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595458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Isto prejudica a sensação de controlo, sobretudo quando há erros de escrita ou envio acidental.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Pode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causar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 constrangimento.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8458C3-64D1-7287-B950-82EE14A73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251373"/>
              </p:ext>
            </p:extLst>
          </p:nvPr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E872647-13A9-61B3-6584-5BA8A4411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693750"/>
              </p:ext>
            </p:extLst>
          </p:nvPr>
        </p:nvGraphicFramePr>
        <p:xfrm>
          <a:off x="2957052" y="3274052"/>
          <a:ext cx="8396748" cy="91440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HE7 - Porque a liberdade de desfazer ações contribui para eficiência.</a:t>
                      </a:r>
                      <a:b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</a:b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HE9 - Porque erros que não podem ser desfeitos afetam a recuperação.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7B5ABF5-F64C-02D5-5483-AB57F2885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30698"/>
              </p:ext>
            </p:extLst>
          </p:nvPr>
        </p:nvGraphicFramePr>
        <p:xfrm>
          <a:off x="838200" y="4424124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Solução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0EECC36-CF11-5AA2-9A79-82472497A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06307"/>
              </p:ext>
            </p:extLst>
          </p:nvPr>
        </p:nvGraphicFramePr>
        <p:xfrm>
          <a:off x="2957052" y="4424124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Adicionar uma janela de confirmação ou um tempo curto para desfazer envio.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03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79E50-C2D8-6384-4E07-FB6B24198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B726-FFDE-1C1C-8B56-EB0F0F08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HE3 - 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Controlo e liberdade do utilizador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4745A5-1BD4-03C8-15E2-C12D5654C38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DE9D7F-26D0-915C-6677-E2E86D490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32484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Editar e remover anúncios facilmente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D9FFC8-5035-A947-B9A2-FA8505AA170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98FA9E-B1FE-6587-6447-E68A4AABB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15838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Permitir que o utilizador reverta ações sem penalização aumenta a confiança e o sentimento de controlo.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3714F0-F774-0A0E-8B2A-6F536C62DBF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71554F3-F26B-A7F1-C634-F14CFFDCA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763228"/>
              </p:ext>
            </p:extLst>
          </p:nvPr>
        </p:nvGraphicFramePr>
        <p:xfrm>
          <a:off x="2957052" y="3274052"/>
          <a:ext cx="8396748" cy="91440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HE7 - A possibilidade de reverter ações torna o uso mais eficiente.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HE10 - A ajuda deve estar disponível para apoiar decisões de reversão.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HE1 - Visibilidade das ações concluídas apoia a sensação de controlo.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pic>
        <p:nvPicPr>
          <p:cNvPr id="7170" name="Picture 1">
            <a:extLst>
              <a:ext uri="{FF2B5EF4-FFF2-40B4-BE49-F238E27FC236}">
                <a16:creationId xmlns:a16="http://schemas.microsoft.com/office/drawing/2014/main" id="{A2899300-37F9-B54C-060D-EBF61D346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47" y="4989718"/>
            <a:ext cx="9104106" cy="1027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4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293FA2-7A0F-5695-0E94-26300E5E5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Visual - Heurísticas De Nielsen : 10 Dicas Para Melhorar a  Usabilidade De Sua Interface">
            <a:extLst>
              <a:ext uri="{FF2B5EF4-FFF2-40B4-BE49-F238E27FC236}">
                <a16:creationId xmlns:a16="http://schemas.microsoft.com/office/drawing/2014/main" id="{5B19E764-E91A-F645-45A9-B321C7FF2A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" b="-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2027B-86E0-5AC7-2735-58C0B5F1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HE4 - Correspondência e aderência a normas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00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5D222-00B7-D273-D334-79BEA1857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C7B6-E4F7-EADF-9B7F-DB1B9DE4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PT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HE4 - Correspondência e aderência a normas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6C5E14-7B45-BC8B-6FF1-233D500E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201" y="4373081"/>
            <a:ext cx="5641597" cy="210432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B833D-7EC8-B3FE-0301-795629125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50782"/>
              </p:ext>
            </p:extLst>
          </p:nvPr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8BC1B1-5536-2BBD-97BB-3994E6CCD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322518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Consistência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 visual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nas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categorias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559729-4024-02A9-BE11-25F2B90A6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473823"/>
              </p:ext>
            </p:extLst>
          </p:nvPr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20F0A5-C668-32DC-9F95-34816930C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50523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Esta coerência reduz o tempo de adaptação e torna a navegação previsível, mesmo para quem muda de secção com frequência.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0AEAD3F-02F8-9CD5-9FA8-E565D2FB2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827661"/>
              </p:ext>
            </p:extLst>
          </p:nvPr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7AC5F61-31E6-6BEE-3056-DE88E8B1A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85823"/>
              </p:ext>
            </p:extLst>
          </p:nvPr>
        </p:nvGraphicFramePr>
        <p:xfrm>
          <a:off x="2957052" y="3274052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HE2 - Ambas tratam da familiaridade com padrões.</a:t>
                      </a:r>
                      <a:b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</a:b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HE8 - Design consistente reforça a estética.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80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CB5E9-418C-F262-95CD-78FF9D264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C408-4D08-5D96-A3AF-EB9918B4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PT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HE4 - Correspondência e aderência a normas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25A644-AA2D-3D6B-26CC-DD8125F11AD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EBA854-D508-8FBC-48E7-9DE36199C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1597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Botão “Anunciar e vender” em posição constante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39E7F1-63C7-EC45-013E-263BADFDF3A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EABD8E-4E60-B97A-C471-CA1053844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95210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 consistência reduz a carga cognitiva, permitindo que os utilizadores encontrem funcionalidades rapidamente.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35F07F8-2634-0C56-F6DE-F300D94831E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B27A34-E680-C733-0C5F-7BD9258EB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84236"/>
              </p:ext>
            </p:extLst>
          </p:nvPr>
        </p:nvGraphicFramePr>
        <p:xfrm>
          <a:off x="2957052" y="3274052"/>
          <a:ext cx="8396748" cy="91440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HE1 - Posições consistentes reforçam a previsibilidade do sistema.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HE2 - Normas de linguagem comuns aproximam sistema e utilizador.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HE7 - Elementos previsíveis tornam as ações mais rápidas e eficientes.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pic>
        <p:nvPicPr>
          <p:cNvPr id="1026" name="Picture 5">
            <a:extLst>
              <a:ext uri="{FF2B5EF4-FFF2-40B4-BE49-F238E27FC236}">
                <a16:creationId xmlns:a16="http://schemas.microsoft.com/office/drawing/2014/main" id="{C8820F8A-A9CD-955A-C129-799F0737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39" y="5227278"/>
            <a:ext cx="9636722" cy="436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667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C54F42-30EF-C5DE-C7C9-5B4F981E1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Visual - Heurísticas De Nielsen : 10 Dicas Para Melhorar a  Usabilidade De Sua Interface">
            <a:extLst>
              <a:ext uri="{FF2B5EF4-FFF2-40B4-BE49-F238E27FC236}">
                <a16:creationId xmlns:a16="http://schemas.microsoft.com/office/drawing/2014/main" id="{D0352B37-CC36-0C54-96CB-C80BD07232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" b="-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4F2284-E7D2-6A09-CA34-625A698B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HE5 -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Prevenção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de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erros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	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48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8AA21-E1C3-1520-770B-137E048D0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C3BE-B18A-9858-0179-6ADE12F4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⚠️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r>
              <a:rPr lang="pt-PT" sz="3600" b="1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- Prevenção de erros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 descr="A close-up of a message&#10;&#10;AI-generated content may be incorrect.">
            <a:extLst>
              <a:ext uri="{FF2B5EF4-FFF2-40B4-BE49-F238E27FC236}">
                <a16:creationId xmlns:a16="http://schemas.microsoft.com/office/drawing/2014/main" id="{C0C7D09A-B839-1A8C-AF16-0C075A56C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0" y="5129145"/>
            <a:ext cx="3619500" cy="109537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587EEF-5EDF-5407-2551-18A1AF8E0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53461"/>
              </p:ext>
            </p:extLst>
          </p:nvPr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292798-C3AF-B5C0-5072-388FC764A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10613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Validação de formulários pouco informativa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349DAD-AA85-1799-CB54-0B3CF3E35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50048"/>
              </p:ext>
            </p:extLst>
          </p:nvPr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8DC5FD-8FFE-A167-BA6E-60660CEF5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43442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Mensagens vagas dificultam a correção de erros, criando frustração e aumentando o tempo de conclusão de tarefas.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59597EA-13CC-908C-CEB6-73F38E0C5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2632"/>
              </p:ext>
            </p:extLst>
          </p:nvPr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E920642-14A0-23CC-4391-F16010412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67365"/>
              </p:ext>
            </p:extLst>
          </p:nvPr>
        </p:nvGraphicFramePr>
        <p:xfrm>
          <a:off x="2957052" y="3274052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HE9 - Erros mal prevenidos requerem boa recuperação.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HE1 - O estado do sistema pode evitar erros.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7AAB20B-4365-E449-6A6F-8AF2EE087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429674"/>
              </p:ext>
            </p:extLst>
          </p:nvPr>
        </p:nvGraphicFramePr>
        <p:xfrm>
          <a:off x="838200" y="4149804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Solução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F13F50-D822-7D2D-2B9E-2624038418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18775"/>
              </p:ext>
            </p:extLst>
          </p:nvPr>
        </p:nvGraphicFramePr>
        <p:xfrm>
          <a:off x="2957052" y="4149804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Incluir mensagens específicas como “faltam o @ e o domínio” ou “caracteres inválidos no início”.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026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37026-5532-9B6A-9BD1-A39651E14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4F3BAF-3CC8-7FDE-0660-5EB726ACF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231" y="4803877"/>
            <a:ext cx="3665537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0ED4DB-AC0E-7B62-FCCB-2C8B9CC9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HE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5</a:t>
            </a:r>
            <a:r>
              <a:rPr lang="pt-PT" sz="3600" b="1" dirty="0"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- Prevenção de erros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537289-C4D2-F99D-5780-BE625EE6316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6F3B3C-5AC8-6A6F-3E79-486314334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32192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Validação de formulários informativa e eficaz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B68DDA-43A4-A865-BB38-F33E9326BDC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4C4B26-9E64-0307-4491-6FD3DAF6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023874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 validação dinâmica evita erros antes mesmo da submissão, poupando tempo e frustração ao utilizador.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4FC680-A951-4254-3549-D064B64F73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47201A2-CE9E-39A4-5E4C-ADC912AC3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12753"/>
              </p:ext>
            </p:extLst>
          </p:nvPr>
        </p:nvGraphicFramePr>
        <p:xfrm>
          <a:off x="2957052" y="3274052"/>
          <a:ext cx="8396748" cy="17373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HE9 - Prevenir é o primeiro passo, mas quando falha, deve-se ajudar a recuperar.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HE10 - Documentação clara pode explicar como evitar erros mais comuns.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HE2 - Mensagens de validação devem usar linguagem compreensível para prevenir mal-entendidos.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793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AC8B9E-276E-4A25-3F3C-6D4A9D81B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Visual - Heurísticas De Nielsen : 10 Dicas Para Melhorar a  Usabilidade De Sua Interface">
            <a:extLst>
              <a:ext uri="{FF2B5EF4-FFF2-40B4-BE49-F238E27FC236}">
                <a16:creationId xmlns:a16="http://schemas.microsoft.com/office/drawing/2014/main" id="{78DFFC2E-605D-7C63-CD3E-22AE76C33B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" b="-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C3EDA64-E9D8-8D5C-0FFB-0289D166B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14C7B-380D-8586-37CD-22726057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HE6 - Reconhecer em vez de lembrar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DBF915AE-C5E0-39ED-553C-1EE989A5A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F735535B-5E07-BA45-2A4D-875797F94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319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71483-D8E3-66D1-F055-7CC2C1356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6A31-3559-529A-444F-E3CD5400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HE6 - Reconhecer em vez de lembrar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E1BCF9-2140-5644-8C57-7CB64AD1AC1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41D013-6E04-4C34-739A-87EBD20D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10030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Histórico de pesquisa e sugestões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E83D0D3-CE23-C6F6-D231-7447AD9632A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D5B723-1408-34F5-4DBF-ACFB3D7D0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648472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Minimiza o esforço de recordar, especialmente em interações repetitivas.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3854E1-37AE-A26E-54CC-779085994CB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EA91229-CAAA-EC58-328D-73D9FD9F4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00430"/>
              </p:ext>
            </p:extLst>
          </p:nvPr>
        </p:nvGraphicFramePr>
        <p:xfrm>
          <a:off x="2957052" y="3274052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HE7 - Ambas melhoram a eficiência.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HE1 - A visibilidade ajuda a lembrar ações passadas.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pic>
        <p:nvPicPr>
          <p:cNvPr id="1026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9877FB-8C97-7DCB-F7A1-EB97735C4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50" y="4252299"/>
            <a:ext cx="43053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64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63393-F9EF-770C-3719-09CD92D50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F134-438E-6CB2-7603-B38DD8BC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3600" dirty="0">
                <a:latin typeface="Poppins" panose="00000500000000000000" pitchFamily="2" charset="0"/>
                <a:cs typeface="Poppins" panose="00000500000000000000" pitchFamily="2" charset="0"/>
              </a:rPr>
              <a:t>O que é uma Avaliação Heurística?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C8D82B0-AA17-EA3F-3A4B-84AAAF85B3D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63823" y="2075245"/>
            <a:ext cx="966435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A </a:t>
            </a:r>
            <a:r>
              <a:rPr lang="pt-PT" b="1" dirty="0">
                <a:latin typeface="Poppins" panose="00000500000000000000" pitchFamily="2" charset="0"/>
                <a:cs typeface="Poppins" panose="00000500000000000000" pitchFamily="2" charset="0"/>
              </a:rPr>
              <a:t>Avaliação Heurística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é uma técnica utilizada em UX/UI para identificar </a:t>
            </a:r>
            <a:r>
              <a:rPr lang="pt-PT" b="1" dirty="0">
                <a:latin typeface="Poppins" panose="00000500000000000000" pitchFamily="2" charset="0"/>
                <a:cs typeface="Poppins" panose="00000500000000000000" pitchFamily="2" charset="0"/>
              </a:rPr>
              <a:t>problemas de usabilidade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numa plataforma digital (website, aplicação,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PT" alt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Baseia-se num conjunto de </a:t>
            </a:r>
            <a:r>
              <a:rPr lang="pt-PT" b="1" dirty="0">
                <a:latin typeface="Poppins" panose="00000500000000000000" pitchFamily="2" charset="0"/>
                <a:cs typeface="Poppins" panose="00000500000000000000" pitchFamily="2" charset="0"/>
              </a:rPr>
              <a:t>10 heurísticas de usabilidade definidas por </a:t>
            </a:r>
            <a:r>
              <a:rPr lang="pt-PT" b="1" dirty="0" err="1">
                <a:latin typeface="Poppins" panose="00000500000000000000" pitchFamily="2" charset="0"/>
                <a:cs typeface="Poppins" panose="00000500000000000000" pitchFamily="2" charset="0"/>
              </a:rPr>
              <a:t>Jakob</a:t>
            </a:r>
            <a:r>
              <a:rPr lang="pt-PT" b="1" dirty="0">
                <a:latin typeface="Poppins" panose="00000500000000000000" pitchFamily="2" charset="0"/>
                <a:cs typeface="Poppins" panose="00000500000000000000" pitchFamily="2" charset="0"/>
              </a:rPr>
              <a:t> Nielsen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, que funcionam como princípios de avaliação.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PT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O principal objetivo é </a:t>
            </a:r>
            <a:r>
              <a:rPr lang="pt-PT" b="1" dirty="0">
                <a:latin typeface="Poppins" panose="00000500000000000000" pitchFamily="2" charset="0"/>
                <a:cs typeface="Poppins" panose="00000500000000000000" pitchFamily="2" charset="0"/>
              </a:rPr>
              <a:t>detetar falhas na interação com o sistema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, mesmo sem a participação de utilizadores reais.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 Foco: tornar o sistema </a:t>
            </a:r>
            <a:r>
              <a:rPr lang="pt-PT" b="1" dirty="0">
                <a:latin typeface="Poppins" panose="00000500000000000000" pitchFamily="2" charset="0"/>
                <a:cs typeface="Poppins" panose="00000500000000000000" pitchFamily="2" charset="0"/>
              </a:rPr>
              <a:t>mais intuitivo, eficiente e fácil de utilizar</a:t>
            </a:r>
            <a:r>
              <a:rPr lang="pt-PT" dirty="0">
                <a:latin typeface="Poppins" panose="00000500000000000000" pitchFamily="2" charset="0"/>
                <a:cs typeface="Poppins" panose="00000500000000000000" pitchFamily="2" charset="0"/>
              </a:rPr>
              <a:t>, melhorando a experiência do utilizador.</a:t>
            </a: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75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C7044-8154-A9D9-82F5-EE1FFC61F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CFD9-9EF4-3AF7-F73F-159A0D9B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HE6 - Reconhecer em vez de lembrar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7EDB63-505B-8459-10A5-7F7E5924239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13DE08-03E1-348E-6E80-F2F22592F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270858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Notificações claras após 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2CD354-6CBD-8C70-6ACD-990314EEF11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BA3D9D-B1DD-B83C-EBDA-99672C72A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53939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 consistência e visibilidade da funcionalidade facilita a organização de anúncios preferidos e reforça o controlo do utilizador.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4C842C-D0E1-48E4-BB2A-9A5B0FB41C1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71A6A7-5781-64CB-6D9C-D1A42E5B4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95255"/>
              </p:ext>
            </p:extLst>
          </p:nvPr>
        </p:nvGraphicFramePr>
        <p:xfrm>
          <a:off x="2957052" y="3274052"/>
          <a:ext cx="8396748" cy="146304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HE2 - Termos familiares reforçam o reconhecimento.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HE4 - A consistência visual dos elementos reduz necessidade de memória.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HE1 - Feedback imediato após reconhecimento de ações confirma que foram bem executadas.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pic>
        <p:nvPicPr>
          <p:cNvPr id="9218" name="Picture 1">
            <a:extLst>
              <a:ext uri="{FF2B5EF4-FFF2-40B4-BE49-F238E27FC236}">
                <a16:creationId xmlns:a16="http://schemas.microsoft.com/office/drawing/2014/main" id="{6D63A901-31CD-6038-9D4A-9BC3AB6F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98" y="5111922"/>
            <a:ext cx="6955604" cy="111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95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E930B6-1EED-9A4E-2602-DE40C091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Visual - Heurísticas De Nielsen : 10 Dicas Para Melhorar a  Usabilidade De Sua Interface">
            <a:extLst>
              <a:ext uri="{FF2B5EF4-FFF2-40B4-BE49-F238E27FC236}">
                <a16:creationId xmlns:a16="http://schemas.microsoft.com/office/drawing/2014/main" id="{0B8D99F7-1D9C-1D42-E8D3-2BBFE1083F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" b="-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3F37F3B-41CA-873A-B73A-F03C28847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57E79-AB2C-C667-0832-CABFC27D3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HE7 - Flexibilidade e eficiência na utilização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D402B1EC-9FBE-163C-643D-B9731750B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8797AF38-6BD3-D79C-9827-8F90FE31E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84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04402-20FC-5A56-D80A-C0F7096FE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0261-082F-38D4-25B6-99B90007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HE7 - Flexibilidade e eficiência na utilização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123B0C-3ED7-6BEE-A01F-150E2ACD885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5C5413-56EA-875A-E716-E658708BE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94214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Navegação por teclado otimizada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2B8B03-9024-A3C1-7C00-54BF8EC5751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20E3D5-F157-0220-57C9-89F5B02C6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81469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Utilizadores experientes ganham eficiência ao usar atalhos e navegação rápida.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6C26B4-52D7-964E-EF60-604766B10D5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812AE5-9DBA-1827-7019-A7F25634B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08484"/>
              </p:ext>
            </p:extLst>
          </p:nvPr>
        </p:nvGraphicFramePr>
        <p:xfrm>
          <a:off x="2957052" y="3274052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HE3 - Controlo reforça a eficiência.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HE6 - Reconhecimento reduz o esforço em ações repetitivas.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18CE1AE-2D17-0180-2E48-8F554553951B}"/>
              </a:ext>
            </a:extLst>
          </p:cNvPr>
          <p:cNvGrpSpPr/>
          <p:nvPr/>
        </p:nvGrpSpPr>
        <p:grpSpPr>
          <a:xfrm>
            <a:off x="3793123" y="4322711"/>
            <a:ext cx="4605754" cy="2168525"/>
            <a:chOff x="4140969" y="4312879"/>
            <a:chExt cx="4605754" cy="2168525"/>
          </a:xfrm>
        </p:grpSpPr>
        <p:pic>
          <p:nvPicPr>
            <p:cNvPr id="2050" name="Picture 1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2322D8F3-AF3B-7426-95AB-F1A63FC4D6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0969" y="4312879"/>
              <a:ext cx="1851025" cy="21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1" name="Picture 1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40C1DF19-472A-8997-B903-93AFACFF6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2581" y="4312879"/>
              <a:ext cx="1864142" cy="2168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23460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95C71-BEBD-F050-89B4-D57009636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784B-A61E-EAD9-7972-0B5B814F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⚠️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HE7 - Flexibilidade e eficiência na utilização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EA1CC4-17EC-C742-1532-4D3D29F0859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081380-C608-0F51-6089-08C516423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46780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Filtros não persistem entre sessões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4469B1-C37A-07EC-926B-AFEF8F564F4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EC7579-0063-5448-D632-3B0006370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289662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Afeta a produtividade de utilizadores frequentes, obrigando à repetição de ações.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75D8826-DB90-362C-0264-D37A286A9CE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34958E-6770-B19F-68FB-F20BE80D4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56754"/>
              </p:ext>
            </p:extLst>
          </p:nvPr>
        </p:nvGraphicFramePr>
        <p:xfrm>
          <a:off x="2957052" y="3274052"/>
          <a:ext cx="8396748" cy="91440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HE2 - Clareza na apresentação de opções após login.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HE6 - Reconhecimento em vez de memorização, já que o sistema obriga à repetição manual.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BB8009-DDA5-4068-31A3-5FD4B560A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94453"/>
              </p:ext>
            </p:extLst>
          </p:nvPr>
        </p:nvGraphicFramePr>
        <p:xfrm>
          <a:off x="838200" y="4424124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Solução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A64967-9FC8-F560-F2A6-70B238DA9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46968"/>
              </p:ext>
            </p:extLst>
          </p:nvPr>
        </p:nvGraphicFramePr>
        <p:xfrm>
          <a:off x="2957052" y="4424124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Permitir que filtros possam ser guardados através da conta ou cookies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3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87258-B22F-4CCD-340E-B44D11615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D31A-705E-6EA9-E998-CF9A7D304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⚠️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HE7 - Flexibilidade e eficiência na utilização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24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2D1224-BA26-9A8B-59B8-78B1385BC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3" r="9514" b="31334"/>
          <a:stretch>
            <a:fillRect/>
          </a:stretch>
        </p:blipFill>
        <p:spPr bwMode="auto">
          <a:xfrm>
            <a:off x="3009010" y="1627496"/>
            <a:ext cx="6504813" cy="306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1">
            <a:extLst>
              <a:ext uri="{FF2B5EF4-FFF2-40B4-BE49-F238E27FC236}">
                <a16:creationId xmlns:a16="http://schemas.microsoft.com/office/drawing/2014/main" id="{60C7CE87-39D2-B871-AD9D-CEDA09D3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1742" y="4828473"/>
            <a:ext cx="7168516" cy="1917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946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83AC23-3CD0-4DF4-7C6A-4246B3FE9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Visual - Heurísticas De Nielsen : 10 Dicas Para Melhorar a  Usabilidade De Sua Interface">
            <a:extLst>
              <a:ext uri="{FF2B5EF4-FFF2-40B4-BE49-F238E27FC236}">
                <a16:creationId xmlns:a16="http://schemas.microsoft.com/office/drawing/2014/main" id="{7FD0B3C3-991B-1E41-57A6-9570ECE05E6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" b="-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9392AD18-D010-5063-94DD-089D8CAF1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CB338-676B-04FE-FC08-EBDA6A3B2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HE8 - Desenho estético e minimalista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8F28CF7-BF24-DB4A-E09C-01D61416E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868CE203-76C0-476C-CD3D-8B5B31E1E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17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CF7BD-341C-A151-8D74-9D220F032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79DF-B688-C86B-226C-55FC11C64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HE8 - Desenho estético e minimalista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12961F-F314-BBD4-FF06-B7FCC1EDD4B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B35869-CE7C-4AAC-F08E-70D9B78EF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42031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Interface limpa e espaçada.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722521-68B9-2AC9-134C-7F5C45C01D5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34AC6F-B305-7CBC-2BD7-98369A349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91754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Interfaces simples aumentam a legibilidade e reduzem a carga cognitiva.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B824FD2-9834-8EB2-994B-A7009EFC898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876A31-5610-9F20-9877-22BD1A490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845424"/>
              </p:ext>
            </p:extLst>
          </p:nvPr>
        </p:nvGraphicFramePr>
        <p:xfrm>
          <a:off x="2957052" y="3274052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HE4 - Porque a estética depende de consistência.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HE1 - Um design limpo reforça a visibilidade.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pic>
        <p:nvPicPr>
          <p:cNvPr id="3074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697265-FD19-459A-97E9-5B2DA15A0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645" y="4232633"/>
            <a:ext cx="4196709" cy="236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152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40302-E57A-3125-8AFA-80EB4716E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6" descr="A screenshot of a website&#10;&#10;AI-generated content may be incorrect.">
            <a:extLst>
              <a:ext uri="{FF2B5EF4-FFF2-40B4-BE49-F238E27FC236}">
                <a16:creationId xmlns:a16="http://schemas.microsoft.com/office/drawing/2014/main" id="{6D5A9613-5DD0-4368-957F-E7F25F99F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267" y="4344786"/>
            <a:ext cx="5095466" cy="2395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52D351-338F-E122-1834-A0FCC6814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HE8 - Desenho estético e minimalista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A44473-F9B8-4E16-B118-BF651B4533C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0CC995-311D-8B3F-0F41-B9FEC3AF32CF}"/>
              </a:ext>
            </a:extLst>
          </p:cNvPr>
          <p:cNvGraphicFramePr>
            <a:graphicFrameLocks noGrp="1"/>
          </p:cNvGraphicFramePr>
          <p:nvPr/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Interface limpa e espaçada.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4F32624-6E10-C175-F755-7F170FB8295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A5A69A-0ADE-EB4A-E77B-B17FFFB55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538941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Boa hierarquia visual, cores suaves e espaçamento adequado facilitam a leitura e foco do utilizador.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015C0C-177E-7B6F-6576-5275F093EF1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83D9C3-D5CD-7241-96FC-18CA105B4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838162"/>
              </p:ext>
            </p:extLst>
          </p:nvPr>
        </p:nvGraphicFramePr>
        <p:xfrm>
          <a:off x="2957052" y="3274052"/>
          <a:ext cx="8396748" cy="118872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HE1 - Design limpo facilita a perceção do estado do sistema.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HE7 - Um layout claro torna a navegação mais rápida e eficiente.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HE10 - A ajuda deve manter o estilo visual do site para não gerar fricção.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889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F6B1A7-55A5-4ED6-145A-031247340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Visual - Heurísticas De Nielsen : 10 Dicas Para Melhorar a  Usabilidade De Sua Interface">
            <a:extLst>
              <a:ext uri="{FF2B5EF4-FFF2-40B4-BE49-F238E27FC236}">
                <a16:creationId xmlns:a16="http://schemas.microsoft.com/office/drawing/2014/main" id="{71B839EC-510C-6091-8A0D-5B751F9B93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" b="-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B7D2759-1FC0-8D4C-BCAE-E5CFEAEC3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778FB-5ACE-8A05-126F-4F1BA507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Aft>
                <a:spcPts val="800"/>
              </a:spcAft>
            </a:pPr>
            <a:r>
              <a:rPr lang="pt-PT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HE9 - Ajudar os utilizadores a reconhecer, diagnosticar e recuperar de erros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421FBA4D-966E-F951-B2EB-0AEFDC63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599E1EB-777A-E79F-5116-12E8B4F53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33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A202E-F452-193A-7648-042F02728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36F2-853D-D9B6-C14B-31EAE3090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PT" sz="31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⚠️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HE9 - Ajudar os utilizadores a reconhecer, diagnosticar e recuperar de erros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B61354-AEDB-16EA-C5C2-82FD19A1219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947EE6-3BB6-682E-55DC-3AC5AB07C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357452"/>
              </p:ext>
            </p:extLst>
          </p:nvPr>
        </p:nvGraphicFramePr>
        <p:xfrm>
          <a:off x="2957052" y="1796868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Mensagens de erro pouco informativas ao adicionar imagens ou submeter formulários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CCDB98-EF01-435A-B446-413CDF39B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542996"/>
              </p:ext>
            </p:extLst>
          </p:nvPr>
        </p:nvGraphicFramePr>
        <p:xfrm>
          <a:off x="838200" y="258118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B02871-E982-36FF-C1CA-6E29090ED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4615"/>
              </p:ext>
            </p:extLst>
          </p:nvPr>
        </p:nvGraphicFramePr>
        <p:xfrm>
          <a:off x="2957052" y="2581180"/>
          <a:ext cx="8396748" cy="118872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Esta mensagem genérica não ajuda o utilizador a perceber o que correu mal. Um utilizador pode não saber se o problema foi no título, imagem ou outro campo - e acaba por desistir ou repetir tentativas sem sucesso.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6951421-9F43-87F6-2698-A2EC4D607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96324"/>
              </p:ext>
            </p:extLst>
          </p:nvPr>
        </p:nvGraphicFramePr>
        <p:xfrm>
          <a:off x="838200" y="3911061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FF2089-45B7-946E-0F07-79C1819C9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5573"/>
              </p:ext>
            </p:extLst>
          </p:nvPr>
        </p:nvGraphicFramePr>
        <p:xfrm>
          <a:off x="2957052" y="3911061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HE5 - Boa prevenção reduz a necessidade de recuperação.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HE3 - Falta de controlo pode agravar erros.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182086-68F8-ABC9-DB26-7C2C88CA9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690352"/>
              </p:ext>
            </p:extLst>
          </p:nvPr>
        </p:nvGraphicFramePr>
        <p:xfrm>
          <a:off x="838200" y="469230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Solução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9240D5-ED8A-7E7A-EDC4-49E0479EF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482186"/>
              </p:ext>
            </p:extLst>
          </p:nvPr>
        </p:nvGraphicFramePr>
        <p:xfrm>
          <a:off x="2957052" y="4692302"/>
          <a:ext cx="8396748" cy="146304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Substituir a mensagem genérica por erros específicos como: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• “Imagem inválida: apenas .</a:t>
                      </a:r>
                      <a:r>
                        <a:rPr lang="pt-PT" sz="1800" kern="12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jpg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 e .</a:t>
                      </a:r>
                      <a:r>
                        <a:rPr lang="pt-PT" sz="1800" kern="12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png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 até 5MB.”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• “Campo Título: mínimo de 16 caracteres.”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• </a:t>
                      </a:r>
                      <a:r>
                        <a:rPr lang="pt-PT" sz="1800" kern="12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Trade-off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: Pode implicar mais tratamento de exceções no </a:t>
                      </a:r>
                      <a:r>
                        <a:rPr lang="pt-PT" sz="1800" kern="12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backend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, mas o ganho em clareza para o utilizador justifica totalmente o esforço.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06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Visual - Heurísticas De Nielsen : 10 Dicas Para Melhorar a  Usabilidade De Sua Interface">
            <a:extLst>
              <a:ext uri="{FF2B5EF4-FFF2-40B4-BE49-F238E27FC236}">
                <a16:creationId xmlns:a16="http://schemas.microsoft.com/office/drawing/2014/main" id="{68B5258F-023D-E409-E67F-3D571D01B5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" b="-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1F615-5CF5-077C-571A-D845A2CF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HE1 -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Visibilidade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do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sistema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7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2885E-973E-AC53-315A-D4FDD398A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3635-5646-C5C5-DB89-6537BAA9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PT" sz="31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⚠️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HE9 - Ajudar os utilizadores a reconhecer, diagnosticar e recuperar de erros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D7AD6B-4877-2FFC-42DD-FDCB24F237B7}"/>
              </a:ext>
            </a:extLst>
          </p:cNvPr>
          <p:cNvGrpSpPr/>
          <p:nvPr/>
        </p:nvGrpSpPr>
        <p:grpSpPr>
          <a:xfrm>
            <a:off x="1598816" y="2196211"/>
            <a:ext cx="8994367" cy="3565990"/>
            <a:chOff x="1258075" y="2196211"/>
            <a:chExt cx="8994367" cy="3565990"/>
          </a:xfrm>
        </p:grpSpPr>
        <p:pic>
          <p:nvPicPr>
            <p:cNvPr id="4098" name="Picture 1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29F51B37-BD19-C90B-4877-49F0DFDE9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8075" y="2196211"/>
              <a:ext cx="5165725" cy="3565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" name="Picture 1" descr="A screenshot of a phone&#10;&#10;AI-generated content may be incorrect.">
              <a:extLst>
                <a:ext uri="{FF2B5EF4-FFF2-40B4-BE49-F238E27FC236}">
                  <a16:creationId xmlns:a16="http://schemas.microsoft.com/office/drawing/2014/main" id="{8FCB990E-542F-0456-5A56-F9B5F3037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3800" y="2196211"/>
              <a:ext cx="3828642" cy="3565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31608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22D6A-52F2-DFD3-ECEE-DCCA9AF2C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A5D8-7D85-7DE1-83B6-C78A3FBA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PT" sz="31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HE9 - Ajudar os utilizadores a reconhecer, diagnosticar e recuperar de erros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5AAFA7-C9C9-AC93-2213-F5A3C2E41A80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74A3DE-4FB2-0E6F-BAC8-477359411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02785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Realce visual de campos inválidos em formulários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BC50CC-5C09-1F26-9077-6551C4312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92467"/>
              </p:ext>
            </p:extLst>
          </p:nvPr>
        </p:nvGraphicFramePr>
        <p:xfrm>
          <a:off x="838200" y="2332469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DD77BF-7077-30CC-0E64-51DBB9F06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94135"/>
              </p:ext>
            </p:extLst>
          </p:nvPr>
        </p:nvGraphicFramePr>
        <p:xfrm>
          <a:off x="2957052" y="2332469"/>
          <a:ext cx="8396748" cy="91440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O destaque visual facilita o reconhecimento de erros e direciona o utilizador para os campos que precisam de correção, promovendo uma recuperação mais eficiente.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6CD7AA-D91E-19DF-E5B5-F696FC8F7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82864"/>
              </p:ext>
            </p:extLst>
          </p:nvPr>
        </p:nvGraphicFramePr>
        <p:xfrm>
          <a:off x="838200" y="341671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128D5B-6FF1-FD57-AA3C-166966B1B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4775"/>
              </p:ext>
            </p:extLst>
          </p:nvPr>
        </p:nvGraphicFramePr>
        <p:xfrm>
          <a:off x="2957052" y="3416710"/>
          <a:ext cx="8396748" cy="118872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HE5 - Prevenção de erros (mensagens claras podem reduzir erros futuros).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HE10 - Um centro de ajuda eficaz pode reforçar as instruções de preenchimento.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pic>
        <p:nvPicPr>
          <p:cNvPr id="13314" name="Picture 1" descr="A white rectangle with a black border&#10;&#10;AI-generated content may be incorrect.">
            <a:extLst>
              <a:ext uri="{FF2B5EF4-FFF2-40B4-BE49-F238E27FC236}">
                <a16:creationId xmlns:a16="http://schemas.microsoft.com/office/drawing/2014/main" id="{BE505759-BDA5-BC5C-245F-BC9DE67D4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334" y="4951089"/>
            <a:ext cx="4841332" cy="1273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701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22B74C-AF6C-65F4-D599-77E5467D7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Visual - Heurísticas De Nielsen : 10 Dicas Para Melhorar a  Usabilidade De Sua Interface">
            <a:extLst>
              <a:ext uri="{FF2B5EF4-FFF2-40B4-BE49-F238E27FC236}">
                <a16:creationId xmlns:a16="http://schemas.microsoft.com/office/drawing/2014/main" id="{12407E96-D6F6-0734-3E51-89198F92B9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" b="-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A0DF1C4-6E43-F54D-3EAA-20789A20D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BB86B-DBF2-FF1A-85A4-8F3FACA7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Aft>
                <a:spcPts val="800"/>
              </a:spcAft>
            </a:pPr>
            <a:r>
              <a:rPr lang="pt-PT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HE10 - Documentação e Ajuda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C85D38E5-606F-37BD-1459-C3C16328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A4E38C50-1135-7020-E335-EB3912344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208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63093-6B9A-DAA5-8E92-1DFE0DE49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CAFD-9A5B-699F-9F4B-37B12BD3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31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HE10 - Documentação e Ajuda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4D49DC-79E2-3CE6-BC32-914DB5C2B9F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F4E446-F53E-4DB3-3C7A-A0FB9B12B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142391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Centro de ajuda completo e acessível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93DD295-93E0-05B3-BD66-80412AB3EBD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8118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B41443-096C-C5F0-2570-D9B5F86B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77703"/>
              </p:ext>
            </p:extLst>
          </p:nvPr>
        </p:nvGraphicFramePr>
        <p:xfrm>
          <a:off x="2957052" y="258118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Ajuda os utilizadores a resolver dúvidas e conhecer regras sem depender de suporte direto.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6AE96EB-7A71-C288-D77F-52DA2553E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797787"/>
              </p:ext>
            </p:extLst>
          </p:nvPr>
        </p:nvGraphicFramePr>
        <p:xfrm>
          <a:off x="838200" y="3636741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82561D-9895-A592-7FD2-FED323018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176106"/>
              </p:ext>
            </p:extLst>
          </p:nvPr>
        </p:nvGraphicFramePr>
        <p:xfrm>
          <a:off x="2957052" y="3636741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HE2 - Se a ajuda não usar linguagem clara, perde eficácia.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HE9 - Ajuda útil acelera a recuperação de erros.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pic>
        <p:nvPicPr>
          <p:cNvPr id="512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5EB1A4-61A4-92C2-0CC4-6CB5EADBC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300" y="4395019"/>
            <a:ext cx="2931400" cy="2285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6918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5B340-BF0A-7DAC-2282-0B6773C2E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E2B4-5B97-3184-3030-1B429A14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⚠️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HE10 - Documentação e Ajuda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1026EF-FD66-6542-B56B-DE32058701A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CE03C3-C04E-27BB-1C91-C82034635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037906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Ajuda por chat pouco visível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D305BB-B8AD-5776-7BBF-1B8175BCD781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58118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38CCEA-ED3A-69E0-EF13-528108A7C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28518"/>
              </p:ext>
            </p:extLst>
          </p:nvPr>
        </p:nvGraphicFramePr>
        <p:xfrm>
          <a:off x="2957052" y="258118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Ajuda difícil de localizar pode levar o utilizador a abandonar a tarefa em caso de dificuldade.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1394B9-1CDE-8597-4D46-009CE9192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463181"/>
              </p:ext>
            </p:extLst>
          </p:nvPr>
        </p:nvGraphicFramePr>
        <p:xfrm>
          <a:off x="838200" y="336549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663D5E-4E7E-02EF-C5C7-E09DFBD9F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53086"/>
              </p:ext>
            </p:extLst>
          </p:nvPr>
        </p:nvGraphicFramePr>
        <p:xfrm>
          <a:off x="2957052" y="3365492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HE3 - Controle e liberdade do utilizador.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HE9 - Ajudar na recuperação de erros.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pic>
        <p:nvPicPr>
          <p:cNvPr id="12290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41288B-BD23-E511-E28A-9482FEBCD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27" r="39710"/>
          <a:stretch/>
        </p:blipFill>
        <p:spPr bwMode="auto">
          <a:xfrm>
            <a:off x="6888650" y="4469844"/>
            <a:ext cx="3110757" cy="2379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E99C45-F5B5-A99A-A01B-3BD4DC80D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0438"/>
              </p:ext>
            </p:extLst>
          </p:nvPr>
        </p:nvGraphicFramePr>
        <p:xfrm>
          <a:off x="838200" y="4149804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Solução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695B52-0AC1-1404-8844-AB7112389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146154"/>
              </p:ext>
            </p:extLst>
          </p:nvPr>
        </p:nvGraphicFramePr>
        <p:xfrm>
          <a:off x="2957052" y="4149804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Incluir botão de ajuda visível ou flutuante em páginas sensíveis como registo e submissão de anúncios.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478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59CBB7-44D5-9F94-F8C2-421A0E5B7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9E54A-8878-D2D7-2814-3F52949C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en-US" sz="5200" b="1" kern="1200" dirty="0">
                <a:solidFill>
                  <a:schemeClr val="tx1"/>
                </a:solidFill>
                <a:effectLst/>
              </a:rPr>
              <a:t>Fim</a:t>
            </a:r>
            <a:endParaRPr lang="en-US" sz="5200" kern="1200" dirty="0">
              <a:solidFill>
                <a:schemeClr val="tx1"/>
              </a:solidFill>
              <a:effectLst/>
            </a:endParaRPr>
          </a:p>
        </p:txBody>
      </p:sp>
      <p:pic>
        <p:nvPicPr>
          <p:cNvPr id="2050" name="Picture 2" descr="Design Visual - Heurísticas De Nielsen : 10 Dicas Para Melhorar a  Usabilidade De Sua Interface">
            <a:extLst>
              <a:ext uri="{FF2B5EF4-FFF2-40B4-BE49-F238E27FC236}">
                <a16:creationId xmlns:a16="http://schemas.microsoft.com/office/drawing/2014/main" id="{BFA99150-B1D3-B276-7B09-B9B7D55B30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" b="-2"/>
          <a:stretch/>
        </p:blipFill>
        <p:spPr bwMode="auto">
          <a:xfrm>
            <a:off x="1981128" y="557189"/>
            <a:ext cx="8229744" cy="462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81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0AA70-B9CA-5013-49FE-8A33F7567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7260-E69C-0D9E-290F-B6EC1568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800" dirty="0"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HE1 -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Visibilidade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do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sistema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D09CD-851C-80B4-5EB1-F4C83EBD3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5121569"/>
            <a:ext cx="9194800" cy="778487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D82DDEF-6406-627A-18D6-148CD8705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451538"/>
              </p:ext>
            </p:extLst>
          </p:nvPr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FBD0B1-41E8-8682-F6FC-56AD684D4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54088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Notificações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claras após ações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971DF5-2121-A0D8-D8EC-B5F8A57E2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7884"/>
              </p:ext>
            </p:extLst>
          </p:nvPr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38D265-510B-595A-91E1-2A83376C3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54014"/>
              </p:ext>
            </p:extLst>
          </p:nvPr>
        </p:nvGraphicFramePr>
        <p:xfrm>
          <a:off x="2957052" y="2398300"/>
          <a:ext cx="8396748" cy="91440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dirty="0">
                          <a:effectLst/>
                          <a:latin typeface="Poppins" panose="00000500000000000000" pitchFamily="2" charset="0"/>
                          <a:ea typeface="Times New Roman" panose="02020603050405020304" pitchFamily="18" charset="0"/>
                          <a:cs typeface="Poppins" panose="00000500000000000000" pitchFamily="2" charset="0"/>
                        </a:rPr>
                        <a:t>O feedback imediato reduz a incerteza do utilizador e confirma que a ação foi bem-sucedida. Isto é crucial em plataformas onde se espera que o conteúdo fique visível rapidamente.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8F2E5E-4C5D-DC17-D840-26C8C4476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15486"/>
              </p:ext>
            </p:extLst>
          </p:nvPr>
        </p:nvGraphicFramePr>
        <p:xfrm>
          <a:off x="838200" y="3545301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E222E27-BB20-6AB5-320D-1C118F5B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251152"/>
              </p:ext>
            </p:extLst>
          </p:nvPr>
        </p:nvGraphicFramePr>
        <p:xfrm>
          <a:off x="2957052" y="3545301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HE9 - Porque o feedback visual ajuda na recuperação de erros.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HE7 - Porque a visibilidade também contribui para a eficiência.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51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868FF-6828-F50A-9AB9-C15903644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2CAD-4274-CCF9-A0E3-CC3450B9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800" dirty="0"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HE1 -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Visibilidade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do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sistema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B5C49-1AF4-A51E-FBB4-B5CD9BE00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150" y="4600424"/>
            <a:ext cx="5201699" cy="1952153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9194C8-65DB-7BCF-3915-7B664745E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805598"/>
              </p:ext>
            </p:extLst>
          </p:nvPr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6571BAD-00D5-C3A4-DED7-A5E26413C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394297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Atualização instantânea de resultados ao aplicar filtros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A4AC39-7B91-407D-5747-E7A521DD1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825311"/>
              </p:ext>
            </p:extLst>
          </p:nvPr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22F3E6F-E781-F336-1579-DB1B25D26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041519"/>
              </p:ext>
            </p:extLst>
          </p:nvPr>
        </p:nvGraphicFramePr>
        <p:xfrm>
          <a:off x="2957052" y="2398300"/>
          <a:ext cx="8396748" cy="91440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 visibilidade do estado do sistema permite ao utilizador compreender de imediato o efeito das suas ações, aumentando a confiança na interação.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D6AADB1-14B8-6DD5-F3BA-678FA8A1C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03395"/>
              </p:ext>
            </p:extLst>
          </p:nvPr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C7C9D95-08E2-3E9A-7A8D-E2ADD7899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25277"/>
              </p:ext>
            </p:extLst>
          </p:nvPr>
        </p:nvGraphicFramePr>
        <p:xfrm>
          <a:off x="2957052" y="3274052"/>
          <a:ext cx="8396748" cy="118872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HE7 - A visibilidade dos resultados melhora a eficiência da navegação.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HE3 - Feedback imediato reforça o sentimento de controlo.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HE4 - Consistência visual do feedback ajuda na previsibilidade da interface.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54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1B2F5-B642-E43F-C383-23EBABA20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Visual - Heurísticas De Nielsen : 10 Dicas Para Melhorar a  Usabilidade De Sua Interface">
            <a:extLst>
              <a:ext uri="{FF2B5EF4-FFF2-40B4-BE49-F238E27FC236}">
                <a16:creationId xmlns:a16="http://schemas.microsoft.com/office/drawing/2014/main" id="{D7A54783-E9AC-B84E-DD04-A9F6A20902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" b="-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7D3B2-DFEC-69FE-8D23-94B3DA43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HE2 - </a:t>
            </a:r>
            <a:r>
              <a:rPr lang="en-US" sz="3600" b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Correspondência entre o sistema e o mundo real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31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890AD-FD3B-3FF2-3281-08C65DADA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984F3-9AB8-7A4A-79CA-258EBAD54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PT" sz="2800" kern="120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HE2 - 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Correspondência entre o sistema e o mundo real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E6E419-3379-7367-5E32-388AD9880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61" y="4487899"/>
            <a:ext cx="7333677" cy="191017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4CA72E-8AEA-F3D6-B4FC-D3FE6B2A3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126065"/>
              </p:ext>
            </p:extLst>
          </p:nvPr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FFEC74-A1FC-7388-7932-AC1DE97E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84415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Linguagem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próxima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utilizador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2BDFD46-F35E-E73B-A6B4-06D6752DC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706275"/>
              </p:ext>
            </p:extLst>
          </p:nvPr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61F974-5926-6D59-AF22-FC488AFD6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56301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 evitar linguagem técnica e optar por palavras simples, o OLX torna-se mais intuitivo para 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quem</a:t>
                      </a: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usa.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1CA4C6-64D5-C782-6C68-442D2E0F0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0250"/>
              </p:ext>
            </p:extLst>
          </p:nvPr>
        </p:nvGraphicFramePr>
        <p:xfrm>
          <a:off x="838200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01C5099-3D85-7AF3-13D2-CF182ADBE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73318"/>
              </p:ext>
            </p:extLst>
          </p:nvPr>
        </p:nvGraphicFramePr>
        <p:xfrm>
          <a:off x="2957052" y="3274052"/>
          <a:ext cx="8396748" cy="91440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HE4 - Para manter consistência na terminologia.</a:t>
                      </a:r>
                      <a:b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</a:b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HE10 - Se a ajuda também usa linguagem técnica, isso afeta a compreensão.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48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A94E-130C-770B-C8F3-B78A536E6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3731-E037-3B47-0E4A-9A5555A0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55" y="633480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PT" sz="2800" kern="1200" dirty="0">
                <a:solidFill>
                  <a:srgbClr val="00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✅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HE2 - </a:t>
            </a:r>
            <a:r>
              <a:rPr lang="pt-PT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Correspondência entre o sistema e o mundo real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69635A-CFC1-AF23-5259-C9E02533EB2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796868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Nome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81CA2A-EE81-9D43-5B1E-5A54637EE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881109"/>
              </p:ext>
            </p:extLst>
          </p:nvPr>
        </p:nvGraphicFramePr>
        <p:xfrm>
          <a:off x="2957052" y="1796868"/>
          <a:ext cx="8396748" cy="36576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Uso de linguagem próxima do utilizador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B6F42C-24AA-CFF6-7903-136C89F4F38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98300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Explicação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C49577-406C-F665-7029-990047025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45863"/>
              </p:ext>
            </p:extLst>
          </p:nvPr>
        </p:nvGraphicFramePr>
        <p:xfrm>
          <a:off x="2957052" y="2398300"/>
          <a:ext cx="8396748" cy="64008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Usar termos familiares facilita a compreensão e aproxima a linguagem do sistema à linguagem real dos utilizadores.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B71F04-5506-DC9A-2FD6-01135CE75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03715"/>
              </p:ext>
            </p:extLst>
          </p:nvPr>
        </p:nvGraphicFramePr>
        <p:xfrm>
          <a:off x="831552" y="3274052"/>
          <a:ext cx="1924665" cy="365760"/>
        </p:xfrm>
        <a:graphic>
          <a:graphicData uri="http://schemas.openxmlformats.org/drawingml/2006/table">
            <a:tbl>
              <a:tblPr/>
              <a:tblGrid>
                <a:gridCol w="1924665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Relaciona-se</a:t>
                      </a:r>
                      <a:endParaRPr lang="pt-PT" sz="1800" kern="1200" dirty="0">
                        <a:solidFill>
                          <a:schemeClr val="tx1"/>
                        </a:solidFill>
                        <a:effectLst/>
                        <a:latin typeface="Poppins" panose="00000500000000000000" pitchFamily="2" charset="0"/>
                        <a:ea typeface="+mn-ea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6DD0C3-5F1D-C08D-670B-A69AF313B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771219"/>
              </p:ext>
            </p:extLst>
          </p:nvPr>
        </p:nvGraphicFramePr>
        <p:xfrm>
          <a:off x="2950404" y="3274052"/>
          <a:ext cx="8396748" cy="1463040"/>
        </p:xfrm>
        <a:graphic>
          <a:graphicData uri="http://schemas.openxmlformats.org/drawingml/2006/table">
            <a:tbl>
              <a:tblPr/>
              <a:tblGrid>
                <a:gridCol w="8396748">
                  <a:extLst>
                    <a:ext uri="{9D8B030D-6E8A-4147-A177-3AD203B41FA5}">
                      <a16:colId xmlns:a16="http://schemas.microsoft.com/office/drawing/2014/main" val="3457475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HE4 - A consistência na utilização da linguagem familiar reforça padrões.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HE6 - Utilizar termos reconhecíveis reduz a carga de memória necessária.</a:t>
                      </a:r>
                    </a:p>
                    <a:p>
                      <a:r>
                        <a:rPr lang="pt-PT" sz="18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HE10 - Se a linguagem na ajuda não for familiar, perde eficácia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659977"/>
                  </a:ext>
                </a:extLst>
              </a:tr>
            </a:tbl>
          </a:graphicData>
        </a:graphic>
      </p:graphicFrame>
      <p:pic>
        <p:nvPicPr>
          <p:cNvPr id="6146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C7DE2A-F36F-8DE9-0CB1-CF7FAABE5E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" r="9243" b="32864"/>
          <a:stretch/>
        </p:blipFill>
        <p:spPr bwMode="auto">
          <a:xfrm>
            <a:off x="4250720" y="4807884"/>
            <a:ext cx="4021394" cy="182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980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938E6-CDB1-C427-BD4A-B90F1B1A9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sign Visual - Heurísticas De Nielsen : 10 Dicas Para Melhorar a  Usabilidade De Sua Interface">
            <a:extLst>
              <a:ext uri="{FF2B5EF4-FFF2-40B4-BE49-F238E27FC236}">
                <a16:creationId xmlns:a16="http://schemas.microsoft.com/office/drawing/2014/main" id="{4E5E1B5F-D308-9BD8-3344-330EA9B0C8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75" b="-2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96488-C943-C0B3-A75F-2F986204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800"/>
              </a:spcAft>
            </a:pP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HE3 -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Controlo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e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liberdade</a:t>
            </a:r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do </a:t>
            </a:r>
            <a:r>
              <a:rPr lang="en-US" sz="36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utilizador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578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1941</Words>
  <Application>Microsoft Office PowerPoint</Application>
  <PresentationFormat>Widescreen</PresentationFormat>
  <Paragraphs>242</Paragraphs>
  <Slides>35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Aptos Display</vt:lpstr>
      <vt:lpstr>Arial</vt:lpstr>
      <vt:lpstr>Poppins</vt:lpstr>
      <vt:lpstr>Times New Roman</vt:lpstr>
      <vt:lpstr>Office Theme</vt:lpstr>
      <vt:lpstr>Avaliação Heurística de uma plataforma (WebSite)</vt:lpstr>
      <vt:lpstr>O que é uma Avaliação Heurística?</vt:lpstr>
      <vt:lpstr>HE1 - Visibilidade do sistema</vt:lpstr>
      <vt:lpstr>✅HE1 - Visibilidade do sistema</vt:lpstr>
      <vt:lpstr>✅HE1 - Visibilidade do sistema</vt:lpstr>
      <vt:lpstr>HE2 - Correspondência entre o sistema e o mundo real</vt:lpstr>
      <vt:lpstr>✅HE2 - Correspondência entre o sistema e o mundo real</vt:lpstr>
      <vt:lpstr>✅HE2 - Correspondência entre o sistema e o mundo real</vt:lpstr>
      <vt:lpstr>HE3 - Controlo e liberdade do utilizador</vt:lpstr>
      <vt:lpstr>⚠️HE3 - Controlo e liberdade do utilizador</vt:lpstr>
      <vt:lpstr>✅HE3 - Controlo e liberdade do utilizador</vt:lpstr>
      <vt:lpstr>HE4 - Correspondência e aderência a normas</vt:lpstr>
      <vt:lpstr>✅HE4 - Correspondência e aderência a normas</vt:lpstr>
      <vt:lpstr>✅HE4 - Correspondência e aderência a normas</vt:lpstr>
      <vt:lpstr>HE5 - Prevenção de erros </vt:lpstr>
      <vt:lpstr>⚠️HE5 - Prevenção de erros</vt:lpstr>
      <vt:lpstr>✅HE5 - Prevenção de erros</vt:lpstr>
      <vt:lpstr>HE6 - Reconhecer em vez de lembrar</vt:lpstr>
      <vt:lpstr>✅HE6 - Reconhecer em vez de lembrar</vt:lpstr>
      <vt:lpstr>✅HE6 - Reconhecer em vez de lembrar</vt:lpstr>
      <vt:lpstr>HE7 - Flexibilidade e eficiência na utilização</vt:lpstr>
      <vt:lpstr>✅HE7 - Flexibilidade e eficiência na utilização</vt:lpstr>
      <vt:lpstr>⚠️HE7 - Flexibilidade e eficiência na utilização</vt:lpstr>
      <vt:lpstr>⚠️HE7 - Flexibilidade e eficiência na utilização</vt:lpstr>
      <vt:lpstr>HE8 - Desenho estético e minimalista</vt:lpstr>
      <vt:lpstr>✅HE8 - Desenho estético e minimalista</vt:lpstr>
      <vt:lpstr>✅HE8 - Desenho estético e minimalista</vt:lpstr>
      <vt:lpstr>HE9 - Ajudar os utilizadores a reconhecer, diagnosticar e recuperar de erros</vt:lpstr>
      <vt:lpstr>⚠️HE9 - Ajudar os utilizadores a reconhecer, diagnosticar e recuperar de erros</vt:lpstr>
      <vt:lpstr>⚠️HE9 - Ajudar os utilizadores a reconhecer, diagnosticar e recuperar de erros</vt:lpstr>
      <vt:lpstr>✅HE9 - Ajudar os utilizadores a reconhecer, diagnosticar e recuperar de erros</vt:lpstr>
      <vt:lpstr>HE10 - Documentação e Ajuda</vt:lpstr>
      <vt:lpstr>✅HE10 - Documentação e Ajuda</vt:lpstr>
      <vt:lpstr>⚠️HE10 - Documentação e Ajuda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 Fontes Jerónimo</dc:creator>
  <cp:lastModifiedBy>Filipe Fontes Jerónimo</cp:lastModifiedBy>
  <cp:revision>69</cp:revision>
  <dcterms:created xsi:type="dcterms:W3CDTF">2025-04-29T22:22:24Z</dcterms:created>
  <dcterms:modified xsi:type="dcterms:W3CDTF">2025-05-02T15:29:24Z</dcterms:modified>
</cp:coreProperties>
</file>