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8" r:id="rId2"/>
    <p:sldId id="259" r:id="rId3"/>
    <p:sldId id="263" r:id="rId4"/>
    <p:sldId id="262" r:id="rId5"/>
    <p:sldId id="268" r:id="rId6"/>
    <p:sldId id="271" r:id="rId7"/>
    <p:sldId id="273" r:id="rId8"/>
    <p:sldId id="261" r:id="rId9"/>
    <p:sldId id="257" r:id="rId10"/>
    <p:sldId id="269" r:id="rId11"/>
    <p:sldId id="264" r:id="rId12"/>
    <p:sldId id="270" r:id="rId13"/>
    <p:sldId id="272" r:id="rId14"/>
    <p:sldId id="265" r:id="rId15"/>
    <p:sldId id="275" r:id="rId16"/>
    <p:sldId id="276" r:id="rId17"/>
    <p:sldId id="266" r:id="rId18"/>
    <p:sldId id="267" r:id="rId19"/>
    <p:sldId id="274" r:id="rId20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ção Predefinida" id="{D3BD27EA-54A3-47B7-B68B-02F8D00B61DE}">
          <p14:sldIdLst>
            <p14:sldId id="258"/>
            <p14:sldId id="259"/>
            <p14:sldId id="263"/>
          </p14:sldIdLst>
        </p14:section>
        <p14:section name="Ye" id="{7E65CE32-6213-461E-AF31-AEBC68681BAC}">
          <p14:sldIdLst>
            <p14:sldId id="262"/>
            <p14:sldId id="268"/>
            <p14:sldId id="271"/>
            <p14:sldId id="273"/>
          </p14:sldIdLst>
        </p14:section>
        <p14:section name="Filipe" id="{B8F7010B-99B2-4300-8BC0-C9F671EB0071}">
          <p14:sldIdLst>
            <p14:sldId id="261"/>
            <p14:sldId id="257"/>
            <p14:sldId id="269"/>
            <p14:sldId id="264"/>
            <p14:sldId id="270"/>
            <p14:sldId id="272"/>
            <p14:sldId id="265"/>
            <p14:sldId id="275"/>
            <p14:sldId id="276"/>
            <p14:sldId id="266"/>
            <p14:sldId id="267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1750BB-10C2-4EA0-82B9-7F2A25D7C334}" v="1264" dt="2025-02-21T19:12:25.614"/>
    <p1510:client id="{57393979-1F5F-497B-9862-A6D0D15F4045}" v="143" dt="2025-02-22T01:18:52.654"/>
    <p1510:client id="{A1355809-C883-4F74-A5CC-D7DCB92FA785}" v="3536" dt="2025-02-21T18:48:50.542"/>
    <p1510:client id="{B9E63A5A-03DC-4EB0-A80C-644A4F548C49}" v="316" dt="2025-02-21T19:11:30.4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DA8249-1BF2-4025-875A-B0B3B9E26F4B}" type="datetimeFigureOut">
              <a:t>21/02/2025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6F69B-F1B9-4939-A171-25599872D56E}" type="slidenum"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72802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F69B-F1B9-4939-A171-25599872D56E}" type="slidenum"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21670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47ED6-0CE5-BC82-2422-13059162C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90052CCD-84FD-70BF-D20A-EB0112F742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92888DBF-AC63-A30B-C05B-E5469BCDD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8516093-6890-D18A-0506-AE69DB899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F69B-F1B9-4939-A171-25599872D56E}" type="slidenum"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2871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ea typeface="Calibri"/>
              <a:cs typeface="Calibri"/>
            </a:endParaRP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F69B-F1B9-4939-A171-25599872D56E}" type="slidenum">
              <a:t>11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942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A3C08-9D7B-CAE2-B2C1-ECF663F91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9A0F7DF1-22C5-7482-F06E-8DA6556266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3BFB8C61-EF73-836B-225C-8235C9DAA8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ADCC82D-3B70-FF1B-C1C6-514D63AF3C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F69B-F1B9-4939-A171-25599872D56E}" type="slidenum"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94765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0EF79-43B6-00A4-397D-70FCC6ACD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915F08A-5715-DB00-BB50-6FA4308568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65D75C7B-059D-09F7-126D-D4EC4C75B3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0F0C46F1-ABB4-ECD9-CB40-4AC2898EEA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F69B-F1B9-4939-A171-25599872D56E}" type="slidenum">
              <a:t>13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65933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7319E-E0FC-76F4-44C7-4CCB3BBAA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CDC30BC1-E7E6-5587-676B-1FF9F4D69E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DD47C7B5-0C83-1F4B-EC2A-34939840A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80CE391-BE02-7406-68C8-4E9E42E48F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F69B-F1B9-4939-A171-25599872D56E}" type="slidenum">
              <a:t>15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334878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728D-7E6D-4928-99A8-1829FE486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3A111B9F-DECC-EE08-8695-6EE73B884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B1A5D8C6-4D15-5A96-380E-317B6065BB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A67DB1A-EF7D-162E-EDBB-AF22F2B17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F69B-F1B9-4939-A171-25599872D56E}" type="slidenum">
              <a:t>14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92574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AC150-5291-FF2A-A9DF-8BD783BE6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5CF68A88-40BE-FD52-7F66-BEB876D0E9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72BD8609-FA75-1458-6397-E843EAE747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449F8D2-38BB-5748-43ED-873B68174F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6F69B-F1B9-4939-A171-25599872D56E}" type="slidenum">
              <a:t>18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340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21/02/2025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21/02/2025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21/02/2025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21/02/2025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21/02/2025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c.app.br/2012/08/multitarefa-preemptiva.html" TargetMode="External"/><Relationship Id="rId3" Type="http://schemas.openxmlformats.org/officeDocument/2006/relationships/hyperlink" Target="https://andreprzybysz.com/2023/05/03/principais-caracteristicas-dos-sistemas-operacionais-de-acordo-com-tanenbaum/" TargetMode="External"/><Relationship Id="rId7" Type="http://schemas.openxmlformats.org/officeDocument/2006/relationships/hyperlink" Target="https://conceito.de/sistema-operativo#google_vignette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oenixnap.pt/gloss%C3%A1rio/sistema-operativo" TargetMode="External"/><Relationship Id="rId5" Type="http://schemas.openxmlformats.org/officeDocument/2006/relationships/hyperlink" Target="https://www.cyberx.pt/post/seguranca-em-sistemas-operacionais" TargetMode="External"/><Relationship Id="rId10" Type="http://schemas.openxmlformats.org/officeDocument/2006/relationships/image" Target="../media/image2.png"/><Relationship Id="rId4" Type="http://schemas.openxmlformats.org/officeDocument/2006/relationships/hyperlink" Target="https://pt.linux-console.net/?p=12557" TargetMode="External"/><Relationship Id="rId9" Type="http://schemas.openxmlformats.org/officeDocument/2006/relationships/hyperlink" Target="https://www.dic.app.br/2011/11/multitarefa-cooperativa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0F03379F-FF85-C8BB-E184-5C9B8EEB7F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25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E68475B-ED9F-14C9-CB44-FA50D03C9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97283"/>
            <a:ext cx="6807869" cy="1025597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Sistemas </a:t>
            </a:r>
            <a:r>
              <a:rPr lang="pt-PT" b="1">
                <a:solidFill>
                  <a:srgbClr val="FFFFFF"/>
                </a:solidFill>
              </a:rPr>
              <a:t>Operativos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CCD20D-B2DE-76A4-0862-E0228E5AC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67332" y="5495673"/>
            <a:ext cx="3642269" cy="1140494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l"/>
            <a:r>
              <a:rPr lang="pt-PT" sz="1400" b="1" dirty="0">
                <a:solidFill>
                  <a:srgbClr val="FFFFFF"/>
                </a:solidFill>
              </a:rPr>
              <a:t>Alunos:</a:t>
            </a:r>
            <a:r>
              <a:rPr lang="pt-PT" sz="1400" dirty="0">
                <a:solidFill>
                  <a:srgbClr val="FFFFFF"/>
                </a:solidFill>
              </a:rPr>
              <a:t> Filipe Jerónimo, </a:t>
            </a:r>
            <a:r>
              <a:rPr lang="pt-PT" sz="1400" dirty="0" err="1">
                <a:solidFill>
                  <a:srgbClr val="FFFFFF"/>
                </a:solidFill>
              </a:rPr>
              <a:t>Ye</a:t>
            </a:r>
            <a:r>
              <a:rPr lang="pt-PT" sz="1400" dirty="0">
                <a:solidFill>
                  <a:srgbClr val="FFFFFF"/>
                </a:solidFill>
              </a:rPr>
              <a:t> </a:t>
            </a:r>
            <a:r>
              <a:rPr lang="pt-PT" sz="1400" dirty="0" err="1">
                <a:solidFill>
                  <a:srgbClr val="FFFFFF"/>
                </a:solidFill>
              </a:rPr>
              <a:t>Junhao</a:t>
            </a:r>
            <a:endParaRPr lang="pt-PT" sz="1400" dirty="0">
              <a:solidFill>
                <a:srgbClr val="FFFFFF"/>
              </a:solidFill>
            </a:endParaRPr>
          </a:p>
          <a:p>
            <a:pPr algn="l"/>
            <a:r>
              <a:rPr lang="pt-PT" sz="1400" b="1" dirty="0"/>
              <a:t>Docente:</a:t>
            </a:r>
            <a:r>
              <a:rPr lang="pt-PT" sz="1400" dirty="0"/>
              <a:t> </a:t>
            </a:r>
            <a:r>
              <a:rPr lang="pt-PT" sz="1400" dirty="0" err="1"/>
              <a:t>Prof.João</a:t>
            </a:r>
            <a:r>
              <a:rPr lang="pt-PT" sz="1400" dirty="0"/>
              <a:t> Leal</a:t>
            </a:r>
          </a:p>
          <a:p>
            <a:pPr algn="l"/>
            <a:r>
              <a:rPr lang="pt-PT" sz="1400" b="1" dirty="0"/>
              <a:t>Disciplina:</a:t>
            </a:r>
            <a:r>
              <a:rPr lang="pt-PT" sz="1400" dirty="0"/>
              <a:t> SO (Sistemas Operativos)</a:t>
            </a:r>
          </a:p>
          <a:p>
            <a:pPr algn="l"/>
            <a:r>
              <a:rPr lang="pt-PT" sz="1400" b="1" dirty="0"/>
              <a:t>Data: </a:t>
            </a:r>
            <a:r>
              <a:rPr lang="pt-PT" sz="1400" dirty="0"/>
              <a:t>21/02/2025</a:t>
            </a:r>
          </a:p>
        </p:txBody>
      </p:sp>
      <p:pic>
        <p:nvPicPr>
          <p:cNvPr id="5" name="Imagem 4" descr="ISEC - Instituto Superior de Engenharia de Coimbra">
            <a:extLst>
              <a:ext uri="{FF2B5EF4-FFF2-40B4-BE49-F238E27FC236}">
                <a16:creationId xmlns:a16="http://schemas.microsoft.com/office/drawing/2014/main" id="{59F758C5-A7A7-F7B6-616A-8B6F954BE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108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8E33FE-D3CC-93A4-ADA8-AF1C6A237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E4CE656-EEA4-C3A4-614C-696C3AFA0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57B8577A-34AB-90A7-DDF9-E0D7E98CF1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F97862DC-677C-467D-2CE6-23F0486A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3532"/>
            <a:ext cx="10515600" cy="56143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</a:rPr>
              <a:t>Sistemas </a:t>
            </a:r>
            <a:r>
              <a:rPr lang="en-US" sz="3600" b="1" err="1">
                <a:solidFill>
                  <a:srgbClr val="FFFFFF"/>
                </a:solidFill>
              </a:rPr>
              <a:t>Operativos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err="1">
                <a:solidFill>
                  <a:srgbClr val="FFFFFF"/>
                </a:solidFill>
              </a:rPr>
              <a:t>mais</a:t>
            </a:r>
            <a:r>
              <a:rPr lang="en-US" sz="3600" b="1" dirty="0">
                <a:solidFill>
                  <a:srgbClr val="FFFFFF"/>
                </a:solidFill>
              </a:rPr>
              <a:t> </a:t>
            </a:r>
            <a:r>
              <a:rPr lang="en-US" sz="3600" b="1" err="1">
                <a:solidFill>
                  <a:srgbClr val="FFFFFF"/>
                </a:solidFill>
              </a:rPr>
              <a:t>seguros</a:t>
            </a:r>
            <a:endParaRPr lang="en-US" sz="3600" b="1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3600">
              <a:solidFill>
                <a:srgbClr val="FFFFFF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 sz="2400" b="1" err="1">
                <a:solidFill>
                  <a:srgbClr val="FFFFFF"/>
                </a:solidFill>
                <a:ea typeface="+mn-lt"/>
                <a:cs typeface="+mn-lt"/>
              </a:rPr>
              <a:t>Qubes</a:t>
            </a:r>
            <a:r>
              <a:rPr lang="en-US" sz="2400" b="1" dirty="0">
                <a:solidFill>
                  <a:srgbClr val="FFFFFF"/>
                </a:solidFill>
                <a:ea typeface="+mn-lt"/>
                <a:cs typeface="+mn-lt"/>
              </a:rPr>
              <a:t> OS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: Sistema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operativo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código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aberto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focado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segurança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isolando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processos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máquinas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virtuais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sz="2400"/>
          </a:p>
          <a:p>
            <a:pPr marL="514350" indent="-514350">
              <a:lnSpc>
                <a:spcPct val="80000"/>
              </a:lnSpc>
              <a:buAutoNum type="arabicPeriod"/>
            </a:pPr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 sz="2400" b="1" dirty="0">
                <a:solidFill>
                  <a:srgbClr val="FFFFFF"/>
                </a:solidFill>
                <a:ea typeface="+mn-lt"/>
                <a:cs typeface="+mn-lt"/>
              </a:rPr>
              <a:t>MacOS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Atualizações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frequentes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antivírus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integrado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(XProtect) para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detecção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remoção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de malware com base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assinaturas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sz="2400"/>
          </a:p>
          <a:p>
            <a:pPr marL="514350" indent="-514350">
              <a:lnSpc>
                <a:spcPct val="80000"/>
              </a:lnSpc>
              <a:buAutoNum type="arabicPeriod"/>
            </a:pPr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 sz="2400" b="1" dirty="0">
                <a:solidFill>
                  <a:srgbClr val="FFFFFF"/>
                </a:solidFill>
                <a:ea typeface="+mn-lt"/>
                <a:cs typeface="+mn-lt"/>
              </a:rPr>
              <a:t>Linux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: Sistema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robusto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altamente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configurável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conhecido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pela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sua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segurança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sz="2400"/>
          </a:p>
          <a:p>
            <a:pPr marL="514350" indent="-514350">
              <a:lnSpc>
                <a:spcPct val="80000"/>
              </a:lnSpc>
              <a:buAutoNum type="arabicPeriod"/>
            </a:pPr>
            <a:endParaRPr lang="en-US" sz="2400" dirty="0">
              <a:ea typeface="+mn-lt"/>
              <a:cs typeface="+mn-lt"/>
            </a:endParaRPr>
          </a:p>
          <a:p>
            <a:pPr marL="971550" lvl="1" indent="-514350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Tails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Baseado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Debian, </a:t>
            </a:r>
            <a:r>
              <a:rPr lang="en-US" err="1">
                <a:ea typeface="+mn-lt"/>
                <a:cs typeface="+mn-lt"/>
              </a:rPr>
              <a:t>foca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na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privacidade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err="1">
                <a:ea typeface="+mn-lt"/>
                <a:cs typeface="+mn-lt"/>
              </a:rPr>
              <a:t>anonimato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err="1">
                <a:ea typeface="+mn-lt"/>
                <a:cs typeface="+mn-lt"/>
              </a:rPr>
              <a:t>forçando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todas</a:t>
            </a:r>
            <a:r>
              <a:rPr lang="en-US" dirty="0">
                <a:ea typeface="+mn-lt"/>
                <a:cs typeface="+mn-lt"/>
              </a:rPr>
              <a:t> as </a:t>
            </a:r>
            <a:r>
              <a:rPr lang="en-US" err="1">
                <a:ea typeface="+mn-lt"/>
                <a:cs typeface="+mn-lt"/>
              </a:rPr>
              <a:t>conexões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err="1">
                <a:ea typeface="+mn-lt"/>
                <a:cs typeface="+mn-lt"/>
              </a:rPr>
              <a:t>passarem</a:t>
            </a:r>
            <a:r>
              <a:rPr lang="en-US" dirty="0">
                <a:ea typeface="+mn-lt"/>
                <a:cs typeface="+mn-lt"/>
              </a:rPr>
              <a:t> pela rede Tor.</a:t>
            </a:r>
            <a:endParaRPr lang="en-US" dirty="0"/>
          </a:p>
          <a:p>
            <a:pPr marL="971550" lvl="1" indent="-514350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b="1" dirty="0">
                <a:ea typeface="+mn-lt"/>
                <a:cs typeface="+mn-lt"/>
              </a:rPr>
              <a:t>Kali Linux</a:t>
            </a:r>
            <a:r>
              <a:rPr lang="en-US" dirty="0">
                <a:ea typeface="+mn-lt"/>
                <a:cs typeface="+mn-lt"/>
              </a:rPr>
              <a:t>: </a:t>
            </a:r>
            <a:r>
              <a:rPr lang="en-US" err="1">
                <a:ea typeface="+mn-lt"/>
                <a:cs typeface="+mn-lt"/>
              </a:rPr>
              <a:t>Utilizado</a:t>
            </a:r>
            <a:r>
              <a:rPr lang="en-US" dirty="0">
                <a:ea typeface="+mn-lt"/>
                <a:cs typeface="+mn-lt"/>
              </a:rPr>
              <a:t> para testes de </a:t>
            </a:r>
            <a:r>
              <a:rPr lang="en-US" err="1">
                <a:ea typeface="+mn-lt"/>
                <a:cs typeface="+mn-lt"/>
              </a:rPr>
              <a:t>segurança</a:t>
            </a:r>
            <a:r>
              <a:rPr lang="en-US" dirty="0">
                <a:ea typeface="+mn-lt"/>
                <a:cs typeface="+mn-lt"/>
              </a:rPr>
              <a:t> e auditoria de redes, </a:t>
            </a:r>
            <a:r>
              <a:rPr lang="en-US" err="1">
                <a:ea typeface="+mn-lt"/>
                <a:cs typeface="+mn-lt"/>
              </a:rPr>
              <a:t>amplamente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adotado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por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profissionais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err="1">
                <a:ea typeface="+mn-lt"/>
                <a:cs typeface="+mn-lt"/>
              </a:rPr>
              <a:t>cibersegurança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pPr marL="971550" lvl="1" indent="-514350">
              <a:lnSpc>
                <a:spcPct val="80000"/>
              </a:lnSpc>
              <a:buFont typeface="Courier New" panose="020B0604020202020204" pitchFamily="34" charset="0"/>
              <a:buChar char="o"/>
            </a:pPr>
            <a:endParaRPr lang="en-US" dirty="0">
              <a:ea typeface="+mn-lt"/>
              <a:cs typeface="+mn-lt"/>
            </a:endParaRPr>
          </a:p>
          <a:p>
            <a:pPr marL="514350" indent="-514350">
              <a:lnSpc>
                <a:spcPct val="80000"/>
              </a:lnSpc>
              <a:buAutoNum type="arabicPeriod"/>
            </a:pPr>
            <a:r>
              <a:rPr lang="en-US" sz="2400" b="1" dirty="0">
                <a:ea typeface="+mn-lt"/>
                <a:cs typeface="+mn-lt"/>
              </a:rPr>
              <a:t>Windows 11</a:t>
            </a:r>
            <a:r>
              <a:rPr lang="en-US" sz="2400" dirty="0">
                <a:ea typeface="+mn-lt"/>
                <a:cs typeface="+mn-lt"/>
              </a:rPr>
              <a:t>: </a:t>
            </a:r>
            <a:r>
              <a:rPr lang="en-US" sz="2400" err="1">
                <a:ea typeface="+mn-lt"/>
                <a:cs typeface="+mn-lt"/>
              </a:rPr>
              <a:t>Inclui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funcionalidades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como</a:t>
            </a:r>
            <a:r>
              <a:rPr lang="en-US" sz="2400" dirty="0">
                <a:ea typeface="+mn-lt"/>
                <a:cs typeface="+mn-lt"/>
              </a:rPr>
              <a:t> TPM 2.0 e Secure Boot, </a:t>
            </a:r>
            <a:r>
              <a:rPr lang="en-US" sz="2400" err="1">
                <a:ea typeface="+mn-lt"/>
                <a:cs typeface="+mn-lt"/>
              </a:rPr>
              <a:t>reforçando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err="1">
                <a:ea typeface="+mn-lt"/>
                <a:cs typeface="+mn-lt"/>
              </a:rPr>
              <a:t>segurança</a:t>
            </a:r>
            <a:r>
              <a:rPr lang="en-US" sz="2400" dirty="0">
                <a:ea typeface="+mn-lt"/>
                <a:cs typeface="+mn-lt"/>
              </a:rPr>
              <a:t> do </a:t>
            </a:r>
            <a:r>
              <a:rPr lang="en-US" sz="2400" err="1">
                <a:ea typeface="+mn-lt"/>
                <a:cs typeface="+mn-lt"/>
              </a:rPr>
              <a:t>sistema</a:t>
            </a:r>
            <a:r>
              <a:rPr lang="en-US" sz="2400" dirty="0">
                <a:ea typeface="+mn-lt"/>
                <a:cs typeface="+mn-lt"/>
              </a:rPr>
              <a:t>.</a:t>
            </a:r>
            <a:endParaRPr lang="en-US" sz="2400"/>
          </a:p>
          <a:p>
            <a:pPr marL="514350" indent="-514350">
              <a:buAutoNum type="arabicPeriod"/>
            </a:pPr>
            <a:endParaRPr lang="en-US"/>
          </a:p>
          <a:p>
            <a:pPr marL="971550">
              <a:buFont typeface="Courier New" panose="020B0604020202020204" pitchFamily="34" charset="0"/>
              <a:buChar char="o"/>
            </a:pPr>
            <a:endParaRPr lang="en-US"/>
          </a:p>
          <a:p>
            <a:pPr marL="742950" lvl="1" indent="0">
              <a:buNone/>
            </a:pPr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  <p:pic>
        <p:nvPicPr>
          <p:cNvPr id="3" name="Imagem 2" descr="ISEC - Instituto Superior de Engenharia de Coimbra">
            <a:extLst>
              <a:ext uri="{FF2B5EF4-FFF2-40B4-BE49-F238E27FC236}">
                <a16:creationId xmlns:a16="http://schemas.microsoft.com/office/drawing/2014/main" id="{CD853D7E-DEC5-1176-C766-CA0C02474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4182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EFCC19-4E51-343A-F206-5AC5DDB5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50581B-123F-C5FA-7B66-E3DA5DFC5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D00411D9-BCE0-D54B-821F-AEC05C8AD7B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AF03A83-3773-B071-1865-A9C7DEB3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err="1">
                <a:solidFill>
                  <a:srgbClr val="FFFFFF"/>
                </a:solidFill>
              </a:rPr>
              <a:t>Fiabilidade</a:t>
            </a:r>
            <a:endParaRPr lang="en-US" sz="5400" b="1"/>
          </a:p>
        </p:txBody>
      </p:sp>
      <p:pic>
        <p:nvPicPr>
          <p:cNvPr id="5" name="Imagem 4" descr="ISEC - Instituto Superior de Engenharia de Coimbra">
            <a:extLst>
              <a:ext uri="{FF2B5EF4-FFF2-40B4-BE49-F238E27FC236}">
                <a16:creationId xmlns:a16="http://schemas.microsoft.com/office/drawing/2014/main" id="{6BEE5B42-4ACC-6D8B-5C71-6E42D772E3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99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B8EF6C-A970-8472-4130-DF7350FB5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A8E4865D-6BA1-8C3A-4C39-4B823598769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F770B28-AD7B-E634-F653-1653DB6E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FFFFFF"/>
                </a:solidFill>
              </a:rPr>
              <a:t>O que é a </a:t>
            </a:r>
            <a:r>
              <a:rPr lang="en-US" sz="3600" b="1" dirty="0" err="1">
                <a:solidFill>
                  <a:srgbClr val="FFFFFF"/>
                </a:solidFill>
              </a:rPr>
              <a:t>fiabilidade</a:t>
            </a:r>
            <a:r>
              <a:rPr lang="en-US" sz="3600" b="1" dirty="0">
                <a:solidFill>
                  <a:srgbClr val="FFFFFF"/>
                </a:solidFill>
              </a:rPr>
              <a:t> de um Sistema </a:t>
            </a:r>
            <a:r>
              <a:rPr lang="en-US" sz="3600" b="1" dirty="0" err="1">
                <a:solidFill>
                  <a:srgbClr val="FFFFFF"/>
                </a:solidFill>
              </a:rPr>
              <a:t>Operativo</a:t>
            </a:r>
            <a:r>
              <a:rPr lang="en-US" sz="3600" b="1" dirty="0">
                <a:solidFill>
                  <a:srgbClr val="FFFFFF"/>
                </a:solidFill>
              </a:rPr>
              <a:t>?</a:t>
            </a:r>
            <a:endParaRPr lang="pt-PT" sz="3600" b="1" dirty="0"/>
          </a:p>
          <a:p>
            <a:pPr marL="0" indent="0">
              <a:buNone/>
            </a:pP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Capacidade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de um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informático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, de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informação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telecomunicações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manter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um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desempenho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consistente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preciso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conforme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as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suas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especificações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requisitos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garantindo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confiança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aos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utilizadores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ao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longo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ciclo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vida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3" name="Imagem 2" descr="ISEC - Instituto Superior de Engenharia de Coimbra">
            <a:extLst>
              <a:ext uri="{FF2B5EF4-FFF2-40B4-BE49-F238E27FC236}">
                <a16:creationId xmlns:a16="http://schemas.microsoft.com/office/drawing/2014/main" id="{AE489A20-6A42-C577-36AA-4C8E50566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7513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DED239-76DA-4DC0-BDDC-511705F23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A473404-DADA-4048-69E9-06517B58E9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12E5A6E4-4BDC-9EE7-7E1E-C55FE207F3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A4B6D40-4A11-1758-717A-281C50B57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16925"/>
            <a:ext cx="10515600" cy="56143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b="1" err="1">
                <a:solidFill>
                  <a:srgbClr val="FFFFFF"/>
                </a:solidFill>
              </a:rPr>
              <a:t>Características</a:t>
            </a:r>
            <a:r>
              <a:rPr lang="en-US" sz="3600" b="1">
                <a:solidFill>
                  <a:srgbClr val="FFFFFF"/>
                </a:solidFill>
              </a:rPr>
              <a:t> de um Sistema </a:t>
            </a:r>
            <a:r>
              <a:rPr lang="en-US" sz="3600" b="1" err="1">
                <a:solidFill>
                  <a:srgbClr val="FFFFFF"/>
                </a:solidFill>
              </a:rPr>
              <a:t>operativo</a:t>
            </a:r>
            <a:r>
              <a:rPr lang="en-US" sz="3600" b="1">
                <a:solidFill>
                  <a:srgbClr val="FFFFFF"/>
                </a:solidFill>
              </a:rPr>
              <a:t> </a:t>
            </a:r>
            <a:r>
              <a:rPr lang="en-US" sz="3600" b="1" err="1">
                <a:solidFill>
                  <a:srgbClr val="FFFFFF"/>
                </a:solidFill>
              </a:rPr>
              <a:t>Fiável</a:t>
            </a:r>
            <a:endParaRPr lang="en-US" sz="3600" b="1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36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80000"/>
              </a:lnSpc>
            </a:pPr>
            <a:r>
              <a:rPr lang="en-US" sz="2400" b="1" err="1">
                <a:solidFill>
                  <a:srgbClr val="FFFFFF"/>
                </a:solidFill>
                <a:ea typeface="+mn-lt"/>
                <a:cs typeface="+mn-lt"/>
              </a:rPr>
              <a:t>Estabilidade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: O SO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deve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ser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capaz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operar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de forma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contínua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previsível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sem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bloqueios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falhas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inesperadas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>
              <a:lnSpc>
                <a:spcPct val="80000"/>
              </a:lnSpc>
            </a:pPr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80000"/>
              </a:lnSpc>
            </a:pPr>
            <a:r>
              <a:rPr lang="en-US" sz="2400" b="1" err="1">
                <a:solidFill>
                  <a:srgbClr val="FFFFFF"/>
                </a:solidFill>
                <a:ea typeface="+mn-lt"/>
                <a:cs typeface="+mn-lt"/>
              </a:rPr>
              <a:t>Tolerância</a:t>
            </a:r>
            <a:r>
              <a:rPr lang="en-US" sz="2400" b="1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en-US" sz="2400" b="1" err="1">
                <a:solidFill>
                  <a:srgbClr val="FFFFFF"/>
                </a:solidFill>
                <a:ea typeface="+mn-lt"/>
                <a:cs typeface="+mn-lt"/>
              </a:rPr>
              <a:t>falhas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: Um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operativo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fiável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deve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ser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capaz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de lidar com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falhas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de hardware, software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rede,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recuperando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-se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sem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impactar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significativamente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desempenho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integridade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dos dados.</a:t>
            </a:r>
            <a:endParaRPr lang="en-US" sz="2400"/>
          </a:p>
          <a:p>
            <a:pPr>
              <a:lnSpc>
                <a:spcPct val="80000"/>
              </a:lnSpc>
            </a:pPr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80000"/>
              </a:lnSpc>
            </a:pPr>
            <a:r>
              <a:rPr lang="en-US" sz="2400" b="1" err="1">
                <a:solidFill>
                  <a:srgbClr val="FFFFFF"/>
                </a:solidFill>
                <a:ea typeface="+mn-lt"/>
                <a:cs typeface="+mn-lt"/>
              </a:rPr>
              <a:t>Redundância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: O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uso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recursos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redundantes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como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cópias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segurança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(backups) e discos RAID,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pode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melhorar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fiabilidade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de um SO.</a:t>
            </a:r>
            <a:endParaRPr lang="en-US" sz="2400"/>
          </a:p>
          <a:p>
            <a:pPr>
              <a:lnSpc>
                <a:spcPct val="80000"/>
              </a:lnSpc>
            </a:pPr>
            <a:endParaRPr lang="en-US" sz="240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80000"/>
              </a:lnSpc>
            </a:pPr>
            <a:r>
              <a:rPr lang="en-US" sz="2400" b="1" err="1">
                <a:solidFill>
                  <a:srgbClr val="FFFFFF"/>
                </a:solidFill>
                <a:ea typeface="+mn-lt"/>
                <a:cs typeface="+mn-lt"/>
              </a:rPr>
              <a:t>Prevenção</a:t>
            </a:r>
            <a:r>
              <a:rPr lang="en-US" sz="2400" b="1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400" b="1" err="1">
                <a:solidFill>
                  <a:srgbClr val="FFFFFF"/>
                </a:solidFill>
                <a:ea typeface="+mn-lt"/>
                <a:cs typeface="+mn-lt"/>
              </a:rPr>
              <a:t>erros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Mecanismos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que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permitem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detectar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corrigir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erros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antes que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estes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impactem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operação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r>
              <a:rPr lang="en-US" sz="240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sz="2400"/>
          </a:p>
          <a:p>
            <a:endParaRPr lang="en-US"/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  <p:pic>
        <p:nvPicPr>
          <p:cNvPr id="3" name="Imagem 2" descr="ISEC - Instituto Superior de Engenharia de Coimbra">
            <a:extLst>
              <a:ext uri="{FF2B5EF4-FFF2-40B4-BE49-F238E27FC236}">
                <a16:creationId xmlns:a16="http://schemas.microsoft.com/office/drawing/2014/main" id="{BA3DA26A-0A95-2190-BF84-CC0976AB3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25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FA3312-2136-EE30-157D-9F781F7C1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5B39B6D-FA39-09CD-02CE-52FE57A7E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B3B09149-8AD7-B186-8EAF-EDFB74F268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097703A-3532-DA2E-23EF-3C593F0FC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dirty="0">
                <a:solidFill>
                  <a:srgbClr val="FFFFFF"/>
                </a:solidFill>
              </a:rPr>
              <a:t>O</a:t>
            </a:r>
            <a:r>
              <a:rPr lang="en-US" sz="5400" b="1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ea typeface="+mj-lt"/>
                <a:cs typeface="+mj-lt"/>
              </a:rPr>
              <a:t>conceito</a:t>
            </a:r>
            <a:r>
              <a:rPr lang="en-US" sz="5400" b="1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en-US" sz="5400" b="1" dirty="0" err="1">
                <a:solidFill>
                  <a:srgbClr val="FFFFFF"/>
                </a:solidFill>
                <a:ea typeface="+mj-lt"/>
                <a:cs typeface="+mj-lt"/>
              </a:rPr>
              <a:t>Multitarefa</a:t>
            </a:r>
            <a:endParaRPr lang="en-US" sz="5400" b="1" dirty="0"/>
          </a:p>
        </p:txBody>
      </p:sp>
      <p:pic>
        <p:nvPicPr>
          <p:cNvPr id="5" name="Imagem 4" descr="ISEC - Instituto Superior de Engenharia de Coimbra">
            <a:extLst>
              <a:ext uri="{FF2B5EF4-FFF2-40B4-BE49-F238E27FC236}">
                <a16:creationId xmlns:a16="http://schemas.microsoft.com/office/drawing/2014/main" id="{5997A68B-D24C-42B6-3B6C-F8E6388B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448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DF976-554D-E11B-EFE1-257F6FA84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0BF184A9-351D-FF47-2794-484EF8D36AE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51A32AB-34B1-474D-FADC-B722E0BE2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4669" cy="1336001"/>
          </a:xfrm>
        </p:spPr>
        <p:txBody>
          <a:bodyPr/>
          <a:lstStyle/>
          <a:p>
            <a:pPr algn="ctr"/>
            <a:r>
              <a:rPr lang="pt-PT" b="1"/>
              <a:t>Definição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5BE3360-22A6-7465-CD94-F71E25AC29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A </a:t>
            </a:r>
            <a:r>
              <a:rPr lang="en-US" sz="2400" b="1" dirty="0" err="1">
                <a:ea typeface="+mn-lt"/>
                <a:cs typeface="+mn-lt"/>
              </a:rPr>
              <a:t>multitarefa</a:t>
            </a:r>
            <a:r>
              <a:rPr lang="en-US" sz="2400" dirty="0">
                <a:ea typeface="+mn-lt"/>
                <a:cs typeface="+mn-lt"/>
              </a:rPr>
              <a:t> é </a:t>
            </a:r>
            <a:r>
              <a:rPr lang="en-US" sz="2400" dirty="0" err="1">
                <a:ea typeface="+mn-lt"/>
                <a:cs typeface="+mn-lt"/>
              </a:rPr>
              <a:t>uma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funcionalidade</a:t>
            </a:r>
            <a:r>
              <a:rPr lang="en-US" sz="2400" dirty="0">
                <a:ea typeface="+mn-lt"/>
                <a:cs typeface="+mn-lt"/>
              </a:rPr>
              <a:t> dos </a:t>
            </a:r>
            <a:r>
              <a:rPr lang="en-US" sz="2400" dirty="0" err="1">
                <a:ea typeface="+mn-lt"/>
                <a:cs typeface="+mn-lt"/>
              </a:rPr>
              <a:t>sistemas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operativos</a:t>
            </a:r>
            <a:r>
              <a:rPr lang="en-US" sz="2400" dirty="0">
                <a:ea typeface="+mn-lt"/>
                <a:cs typeface="+mn-lt"/>
              </a:rPr>
              <a:t> que </a:t>
            </a:r>
            <a:r>
              <a:rPr lang="en-US" sz="2400" dirty="0" err="1">
                <a:ea typeface="+mn-lt"/>
                <a:cs typeface="+mn-lt"/>
              </a:rPr>
              <a:t>permite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execução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simultânea</a:t>
            </a:r>
            <a:r>
              <a:rPr lang="en-US" sz="2400" dirty="0">
                <a:ea typeface="+mn-lt"/>
                <a:cs typeface="+mn-lt"/>
              </a:rPr>
              <a:t> de </a:t>
            </a:r>
            <a:r>
              <a:rPr lang="en-US" sz="2400" dirty="0" err="1">
                <a:ea typeface="+mn-lt"/>
                <a:cs typeface="+mn-lt"/>
              </a:rPr>
              <a:t>múltiplos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processos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ou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tarefas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endParaRPr lang="en-US" sz="2400" dirty="0"/>
          </a:p>
          <a:p>
            <a:r>
              <a:rPr lang="en-US" sz="2400" dirty="0" err="1">
                <a:ea typeface="+mn-lt"/>
                <a:cs typeface="+mn-lt"/>
              </a:rPr>
              <a:t>Embora</a:t>
            </a:r>
            <a:r>
              <a:rPr lang="en-US" sz="2400" dirty="0">
                <a:ea typeface="+mn-lt"/>
                <a:cs typeface="+mn-lt"/>
              </a:rPr>
              <a:t> o </a:t>
            </a:r>
            <a:r>
              <a:rPr lang="en-US" sz="2400" dirty="0" err="1">
                <a:ea typeface="+mn-lt"/>
                <a:cs typeface="+mn-lt"/>
              </a:rPr>
              <a:t>processador</a:t>
            </a:r>
            <a:r>
              <a:rPr lang="en-US" sz="2400" dirty="0">
                <a:ea typeface="+mn-lt"/>
                <a:cs typeface="+mn-lt"/>
              </a:rPr>
              <a:t> (CPU) </a:t>
            </a:r>
            <a:r>
              <a:rPr lang="en-US" sz="2400" dirty="0" err="1">
                <a:ea typeface="+mn-lt"/>
                <a:cs typeface="+mn-lt"/>
              </a:rPr>
              <a:t>seja</a:t>
            </a:r>
            <a:r>
              <a:rPr lang="en-US" sz="2400" dirty="0">
                <a:ea typeface="+mn-lt"/>
                <a:cs typeface="+mn-lt"/>
              </a:rPr>
              <a:t> um </a:t>
            </a:r>
            <a:r>
              <a:rPr lang="en-US" sz="2400" dirty="0" err="1">
                <a:ea typeface="+mn-lt"/>
                <a:cs typeface="+mn-lt"/>
              </a:rPr>
              <a:t>único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componente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consegue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alternar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rapidamente</a:t>
            </a:r>
            <a:r>
              <a:rPr lang="en-US" sz="2400" dirty="0">
                <a:ea typeface="+mn-lt"/>
                <a:cs typeface="+mn-lt"/>
              </a:rPr>
              <a:t> entre </a:t>
            </a:r>
            <a:r>
              <a:rPr lang="en-US" sz="2400" dirty="0" err="1">
                <a:ea typeface="+mn-lt"/>
                <a:cs typeface="+mn-lt"/>
              </a:rPr>
              <a:t>tarefas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dirty="0" err="1">
                <a:ea typeface="+mn-lt"/>
                <a:cs typeface="+mn-lt"/>
              </a:rPr>
              <a:t>criando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ilusão</a:t>
            </a:r>
            <a:r>
              <a:rPr lang="en-US" sz="2400" dirty="0">
                <a:ea typeface="+mn-lt"/>
                <a:cs typeface="+mn-lt"/>
              </a:rPr>
              <a:t> de que </a:t>
            </a:r>
            <a:r>
              <a:rPr lang="en-US" sz="2400" dirty="0" err="1">
                <a:ea typeface="+mn-lt"/>
                <a:cs typeface="+mn-lt"/>
              </a:rPr>
              <a:t>estão</a:t>
            </a:r>
            <a:r>
              <a:rPr lang="en-US" sz="2400" dirty="0">
                <a:ea typeface="+mn-lt"/>
                <a:cs typeface="+mn-lt"/>
              </a:rPr>
              <a:t> a </a:t>
            </a:r>
            <a:r>
              <a:rPr lang="en-US" sz="2400" dirty="0" err="1">
                <a:ea typeface="+mn-lt"/>
                <a:cs typeface="+mn-lt"/>
              </a:rPr>
              <a:t>ocorrer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em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simultâneo</a:t>
            </a:r>
            <a:r>
              <a:rPr lang="en-US" sz="2400" dirty="0">
                <a:ea typeface="+mn-lt"/>
                <a:cs typeface="+mn-lt"/>
              </a:rPr>
              <a:t>.</a:t>
            </a:r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4671AF31-A1F6-C256-5B4D-F8DC166381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pt-PT" sz="2400" dirty="0">
                <a:ea typeface="+mn-lt"/>
                <a:cs typeface="+mn-lt"/>
              </a:rPr>
              <a:t>Multitarefa Preemptiva</a:t>
            </a:r>
            <a:endParaRPr lang="pt-PT" sz="24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200" dirty="0">
                <a:ea typeface="+mn-lt"/>
                <a:cs typeface="+mn-lt"/>
              </a:rPr>
              <a:t>O </a:t>
            </a:r>
            <a:r>
              <a:rPr lang="pt-PT" sz="1200" b="1" dirty="0">
                <a:ea typeface="+mn-lt"/>
                <a:cs typeface="+mn-lt"/>
              </a:rPr>
              <a:t>sistema operativo controla</a:t>
            </a:r>
            <a:r>
              <a:rPr lang="pt-PT" sz="1200" dirty="0">
                <a:ea typeface="+mn-lt"/>
                <a:cs typeface="+mn-lt"/>
              </a:rPr>
              <a:t> a execução dos processos.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200" dirty="0">
                <a:ea typeface="+mn-lt"/>
                <a:cs typeface="+mn-lt"/>
              </a:rPr>
              <a:t> Pode </a:t>
            </a:r>
            <a:r>
              <a:rPr lang="pt-PT" sz="1200" b="1" dirty="0">
                <a:ea typeface="+mn-lt"/>
                <a:cs typeface="+mn-lt"/>
              </a:rPr>
              <a:t>interromper</a:t>
            </a:r>
            <a:r>
              <a:rPr lang="pt-PT" sz="1200" dirty="0">
                <a:ea typeface="+mn-lt"/>
                <a:cs typeface="+mn-lt"/>
              </a:rPr>
              <a:t> um processo a qualquer momento e iniciar outro.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200" dirty="0">
                <a:ea typeface="+mn-lt"/>
                <a:cs typeface="+mn-lt"/>
              </a:rPr>
              <a:t>O processador </a:t>
            </a:r>
            <a:r>
              <a:rPr lang="pt-PT" sz="1200" b="1" dirty="0">
                <a:ea typeface="+mn-lt"/>
                <a:cs typeface="+mn-lt"/>
              </a:rPr>
              <a:t>alterna rapidamente</a:t>
            </a:r>
            <a:r>
              <a:rPr lang="pt-PT" sz="1200" dirty="0">
                <a:ea typeface="+mn-lt"/>
                <a:cs typeface="+mn-lt"/>
              </a:rPr>
              <a:t> entre tarefas, garantindo um uso eficiente da CPU.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200" dirty="0">
                <a:ea typeface="+mn-lt"/>
                <a:cs typeface="+mn-lt"/>
              </a:rPr>
              <a:t>Utilizada em </a:t>
            </a:r>
            <a:r>
              <a:rPr lang="pt-PT" sz="1200" b="1" dirty="0">
                <a:ea typeface="+mn-lt"/>
                <a:cs typeface="+mn-lt"/>
              </a:rPr>
              <a:t>sistemas modernos</a:t>
            </a:r>
            <a:r>
              <a:rPr lang="pt-PT" sz="1200" dirty="0">
                <a:ea typeface="+mn-lt"/>
                <a:cs typeface="+mn-lt"/>
              </a:rPr>
              <a:t> para distribuição equilibrada de recursos.</a:t>
            </a:r>
            <a:endParaRPr lang="pt-PT" sz="1200"/>
          </a:p>
          <a:p>
            <a:endParaRPr lang="pt-PT" sz="1600">
              <a:ea typeface="+mn-lt"/>
              <a:cs typeface="+mn-lt"/>
            </a:endParaRPr>
          </a:p>
          <a:p>
            <a:r>
              <a:rPr lang="pt-PT" sz="2400" dirty="0">
                <a:ea typeface="+mn-lt"/>
                <a:cs typeface="+mn-lt"/>
              </a:rPr>
              <a:t>Multitarefa Cooperativa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200" dirty="0">
                <a:ea typeface="+mn-lt"/>
                <a:cs typeface="+mn-lt"/>
              </a:rPr>
              <a:t> O sistema depende dos processos para alternar tarefas.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200" dirty="0">
                <a:ea typeface="+mn-lt"/>
                <a:cs typeface="+mn-lt"/>
              </a:rPr>
              <a:t>️ Cada processo deve liberar a CPU voluntariamente.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pt-PT" sz="1200" dirty="0">
                <a:ea typeface="+mn-lt"/>
                <a:cs typeface="+mn-lt"/>
              </a:rPr>
              <a:t>️ Pode causar problemas se um processo não ceder o controlo, afetando o desempenho.</a:t>
            </a:r>
            <a:endParaRPr lang="pt-PT" sz="1200"/>
          </a:p>
        </p:txBody>
      </p:sp>
      <p:pic>
        <p:nvPicPr>
          <p:cNvPr id="3" name="Imagem 2" descr="ISEC - Instituto Superior de Engenharia de Coimbra">
            <a:extLst>
              <a:ext uri="{FF2B5EF4-FFF2-40B4-BE49-F238E27FC236}">
                <a16:creationId xmlns:a16="http://schemas.microsoft.com/office/drawing/2014/main" id="{47567FE6-7A51-F370-D19A-D1B7077C6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B36DCDAA-3D4F-9786-F621-B29766D23898}"/>
              </a:ext>
            </a:extLst>
          </p:cNvPr>
          <p:cNvSpPr txBox="1">
            <a:spLocks/>
          </p:cNvSpPr>
          <p:nvPr/>
        </p:nvSpPr>
        <p:spPr>
          <a:xfrm>
            <a:off x="6168025" y="360950"/>
            <a:ext cx="5192039" cy="1336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b="1"/>
              <a:t>Tipos</a:t>
            </a:r>
            <a:r>
              <a:rPr lang="pt-PT" b="1">
                <a:ea typeface="+mj-lt"/>
                <a:cs typeface="+mj-lt"/>
              </a:rPr>
              <a:t> de </a:t>
            </a:r>
            <a:r>
              <a:rPr lang="pt-PT" b="1" err="1">
                <a:ea typeface="+mj-lt"/>
                <a:cs typeface="+mj-lt"/>
              </a:rPr>
              <a:t>Multitarefa</a:t>
            </a:r>
            <a:r>
              <a:rPr lang="pt-PT" b="1" err="1"/>
              <a:t>ção</a:t>
            </a:r>
            <a:endParaRPr lang="pt-PT" b="1"/>
          </a:p>
        </p:txBody>
      </p:sp>
    </p:spTree>
    <p:extLst>
      <p:ext uri="{BB962C8B-B14F-4D97-AF65-F5344CB8AC3E}">
        <p14:creationId xmlns:p14="http://schemas.microsoft.com/office/powerpoint/2010/main" val="37526621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20C24B-6C99-B289-D5D7-0F8B67DB9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071F8E9-153C-8C6F-6BDB-E0C1F61C8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5651361D-64F0-0A85-431F-27B414955C0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740C44E-E273-77F9-97FB-8C36718E6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44" y="1224596"/>
            <a:ext cx="10534891" cy="44086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600" b="1" dirty="0" err="1">
                <a:solidFill>
                  <a:srgbClr val="FFFFFF"/>
                </a:solidFill>
              </a:rPr>
              <a:t>Vantagens</a:t>
            </a:r>
            <a:r>
              <a:rPr lang="en-US" sz="3600" b="1" dirty="0">
                <a:solidFill>
                  <a:srgbClr val="FFFFFF"/>
                </a:solidFill>
              </a:rPr>
              <a:t> da </a:t>
            </a:r>
            <a:r>
              <a:rPr lang="en-US" sz="3600" b="1" dirty="0" err="1">
                <a:solidFill>
                  <a:srgbClr val="FFFFFF"/>
                </a:solidFill>
              </a:rPr>
              <a:t>Multitarefa</a:t>
            </a:r>
            <a:endParaRPr lang="en-US" sz="3600" b="1">
              <a:solidFill>
                <a:srgbClr val="FFFFFF"/>
              </a:solidFill>
            </a:endParaRPr>
          </a:p>
          <a:p>
            <a:pPr marL="0" indent="0" algn="ctr">
              <a:buNone/>
            </a:pPr>
            <a:endParaRPr lang="en-US" sz="360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400" b="1" dirty="0">
                <a:solidFill>
                  <a:srgbClr val="FFFFFF"/>
                </a:solidFill>
                <a:ea typeface="+mn-lt"/>
                <a:cs typeface="+mn-lt"/>
              </a:rPr>
              <a:t>Maior </a:t>
            </a:r>
            <a:r>
              <a:rPr lang="en-US" sz="2400" b="1" dirty="0" err="1">
                <a:solidFill>
                  <a:srgbClr val="FFFFFF"/>
                </a:solidFill>
                <a:ea typeface="+mn-lt"/>
                <a:cs typeface="+mn-lt"/>
              </a:rPr>
              <a:t>Eficiência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–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Utiliza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melhor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a CPU,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evitando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períodos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inatividade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400" b="1" dirty="0" err="1">
                <a:solidFill>
                  <a:srgbClr val="FFFFFF"/>
                </a:solidFill>
                <a:ea typeface="+mn-lt"/>
                <a:cs typeface="+mn-lt"/>
              </a:rPr>
              <a:t>Melhor</a:t>
            </a:r>
            <a:r>
              <a:rPr lang="en-US" sz="24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a typeface="+mn-lt"/>
                <a:cs typeface="+mn-lt"/>
              </a:rPr>
              <a:t>Experiência</a:t>
            </a:r>
            <a:r>
              <a:rPr lang="en-US" sz="2400" b="1" dirty="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en-US" sz="2400" b="1" dirty="0" err="1">
                <a:solidFill>
                  <a:srgbClr val="FFFFFF"/>
                </a:solidFill>
                <a:ea typeface="+mn-lt"/>
                <a:cs typeface="+mn-lt"/>
              </a:rPr>
              <a:t>Utilizador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– Permite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executar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várias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tarefas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ao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mesmo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tempo (ex.: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ouvir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música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enquanto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navega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na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internet).</a:t>
            </a:r>
            <a:endParaRPr lang="en-US" sz="2400"/>
          </a:p>
          <a:p>
            <a:endParaRPr lang="en-US" sz="2400" dirty="0">
              <a:solidFill>
                <a:srgbClr val="FFFFFF"/>
              </a:solidFill>
              <a:ea typeface="+mn-lt"/>
              <a:cs typeface="+mn-lt"/>
            </a:endParaRPr>
          </a:p>
          <a:p>
            <a:r>
              <a:rPr lang="en-US" sz="2400" b="1" dirty="0" err="1">
                <a:solidFill>
                  <a:srgbClr val="FFFFFF"/>
                </a:solidFill>
                <a:ea typeface="+mn-lt"/>
                <a:cs typeface="+mn-lt"/>
              </a:rPr>
              <a:t>Desempenho</a:t>
            </a:r>
            <a:r>
              <a:rPr lang="en-US" sz="2400" b="1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b="1" dirty="0" err="1">
                <a:solidFill>
                  <a:srgbClr val="FFFFFF"/>
                </a:solidFill>
                <a:ea typeface="+mn-lt"/>
                <a:cs typeface="+mn-lt"/>
              </a:rPr>
              <a:t>Aprimorado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– Em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sistemas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preemptivos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otimiza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execução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múltiplos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processos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beneficiando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servidores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estações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2400" dirty="0" err="1">
                <a:solidFill>
                  <a:srgbClr val="FFFFFF"/>
                </a:solidFill>
                <a:ea typeface="+mn-lt"/>
                <a:cs typeface="+mn-lt"/>
              </a:rPr>
              <a:t>trabalho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 dirty="0">
              <a:ea typeface="+mn-lt"/>
              <a:cs typeface="+mn-lt"/>
            </a:endParaRPr>
          </a:p>
          <a:p>
            <a:pPr>
              <a:lnSpc>
                <a:spcPct val="80000"/>
              </a:lnSpc>
            </a:pPr>
            <a:endParaRPr lang="en-US" sz="2400" dirty="0"/>
          </a:p>
          <a:p>
            <a:pPr>
              <a:lnSpc>
                <a:spcPct val="80000"/>
              </a:lnSpc>
            </a:pPr>
            <a:endParaRPr lang="en-US" sz="2400" dirty="0"/>
          </a:p>
          <a:p>
            <a:endParaRPr lang="en-US"/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  <p:pic>
        <p:nvPicPr>
          <p:cNvPr id="3" name="Imagem 2" descr="ISEC - Instituto Superior de Engenharia de Coimbra">
            <a:extLst>
              <a:ext uri="{FF2B5EF4-FFF2-40B4-BE49-F238E27FC236}">
                <a16:creationId xmlns:a16="http://schemas.microsoft.com/office/drawing/2014/main" id="{49BA7A4E-859A-9CCE-F2A4-697DBA5AAE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10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980840-25C2-7DFA-23CF-A26C6A97F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DA9D514-319A-20DE-504F-06E9A05D0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E127F550-B139-BACD-BAC1-120DF50B81F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B28AC04-6AC1-C376-19AA-80083C812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err="1">
                <a:ea typeface="+mj-lt"/>
                <a:cs typeface="+mj-lt"/>
              </a:rPr>
              <a:t>Instalação</a:t>
            </a:r>
            <a:r>
              <a:rPr lang="en-US" sz="5400" b="1">
                <a:ea typeface="+mj-lt"/>
                <a:cs typeface="+mj-lt"/>
              </a:rPr>
              <a:t> e </a:t>
            </a:r>
            <a:r>
              <a:rPr lang="en-US" sz="5400" b="1" err="1">
                <a:ea typeface="+mj-lt"/>
                <a:cs typeface="+mj-lt"/>
              </a:rPr>
              <a:t>configuração</a:t>
            </a:r>
            <a:r>
              <a:rPr lang="en-US" sz="5400" b="1">
                <a:ea typeface="+mj-lt"/>
                <a:cs typeface="+mj-lt"/>
              </a:rPr>
              <a:t> de um Sistema </a:t>
            </a:r>
            <a:r>
              <a:rPr lang="en-US" sz="5400" b="1" err="1">
                <a:ea typeface="+mj-lt"/>
                <a:cs typeface="+mj-lt"/>
              </a:rPr>
              <a:t>Operativo</a:t>
            </a:r>
            <a:endParaRPr lang="pt-PT" b="1"/>
          </a:p>
        </p:txBody>
      </p:sp>
      <p:pic>
        <p:nvPicPr>
          <p:cNvPr id="5" name="Imagem 4" descr="ISEC - Instituto Superior de Engenharia de Coimbra">
            <a:extLst>
              <a:ext uri="{FF2B5EF4-FFF2-40B4-BE49-F238E27FC236}">
                <a16:creationId xmlns:a16="http://schemas.microsoft.com/office/drawing/2014/main" id="{8B9B96DB-A2C0-2CED-4AEE-29277DE9E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37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D2D594-B660-0405-D939-CB6DE631B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A144CB-BEE7-8641-3BE1-12A706362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5257798E-2CDC-CBF6-024D-B6D34BDDFE4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ABF771-8253-AE98-8BB7-B56A0C5F0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b="1" err="1">
                <a:ea typeface="+mj-lt"/>
                <a:cs typeface="+mj-lt"/>
              </a:rPr>
              <a:t>Comparar</a:t>
            </a:r>
            <a:r>
              <a:rPr lang="en-US" sz="5400" b="1">
                <a:ea typeface="+mj-lt"/>
                <a:cs typeface="+mj-lt"/>
              </a:rPr>
              <a:t> o Sistema </a:t>
            </a:r>
            <a:r>
              <a:rPr lang="en-US" sz="5400" b="1" err="1">
                <a:ea typeface="+mj-lt"/>
                <a:cs typeface="+mj-lt"/>
              </a:rPr>
              <a:t>Operativo</a:t>
            </a:r>
            <a:r>
              <a:rPr lang="en-US" sz="5400" b="1">
                <a:ea typeface="+mj-lt"/>
                <a:cs typeface="+mj-lt"/>
              </a:rPr>
              <a:t> Windows vs Linux vs MacOS</a:t>
            </a:r>
            <a:endParaRPr lang="pt-PT" b="1"/>
          </a:p>
        </p:txBody>
      </p:sp>
      <p:pic>
        <p:nvPicPr>
          <p:cNvPr id="5" name="Imagem 4" descr="ISEC - Instituto Superior de Engenharia de Coimbra">
            <a:extLst>
              <a:ext uri="{FF2B5EF4-FFF2-40B4-BE49-F238E27FC236}">
                <a16:creationId xmlns:a16="http://schemas.microsoft.com/office/drawing/2014/main" id="{B6B7A8B6-AEE0-FFFF-A0A6-A1A4BED6F4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4665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3C5CB1-43B2-7F19-282F-C91D6F577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83939F2E-B3E0-D4D8-73D3-E7BC780296C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47DC69D-DE7D-A466-05D5-8E237601A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FC1CEEB2-9EF1-7F24-8115-D34F0BC9E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D8974A0-169A-BA48-DAC0-68A2EF9D21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3600" b="1"/>
          </a:p>
          <a:p>
            <a:endParaRPr lang="en-US"/>
          </a:p>
          <a:p>
            <a:endParaRPr lang="en-US">
              <a:solidFill>
                <a:srgbClr val="FFFFFF"/>
              </a:solidFill>
              <a:ea typeface="+mn-lt"/>
              <a:cs typeface="+mn-lt"/>
            </a:endParaRPr>
          </a:p>
        </p:txBody>
      </p:sp>
      <p:sp>
        <p:nvSpPr>
          <p:cNvPr id="6" name="Marcador de Posição do Texto 5">
            <a:extLst>
              <a:ext uri="{FF2B5EF4-FFF2-40B4-BE49-F238E27FC236}">
                <a16:creationId xmlns:a16="http://schemas.microsoft.com/office/drawing/2014/main" id="{36AAFEF7-F48A-8BF1-4334-4B8761965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e Conteúdo 6">
            <a:extLst>
              <a:ext uri="{FF2B5EF4-FFF2-40B4-BE49-F238E27FC236}">
                <a16:creationId xmlns:a16="http://schemas.microsoft.com/office/drawing/2014/main" id="{A5801CAD-ADDD-EA77-3A19-D7815E36D58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3" name="Imagem 2" descr="ISEC - Instituto Superior de Engenharia de Coimbra">
            <a:extLst>
              <a:ext uri="{FF2B5EF4-FFF2-40B4-BE49-F238E27FC236}">
                <a16:creationId xmlns:a16="http://schemas.microsoft.com/office/drawing/2014/main" id="{C68C9E7D-4713-25BE-E39F-251EFDF57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993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38B743-8773-04EC-4F3C-C5237E44F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7D477006-9322-740A-C070-0D97F07C0FC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250"/>
          <a:stretch/>
        </p:blipFill>
        <p:spPr>
          <a:xfrm>
            <a:off x="0" y="1"/>
            <a:ext cx="12191980" cy="6857999"/>
          </a:xfrm>
          <a:prstGeom prst="rect">
            <a:avLst/>
          </a:prstGeom>
        </p:spPr>
      </p:pic>
      <p:pic>
        <p:nvPicPr>
          <p:cNvPr id="14" name="Imagem 13" descr="Johnny Sins Workout Routine and Diet Plan">
            <a:extLst>
              <a:ext uri="{FF2B5EF4-FFF2-40B4-BE49-F238E27FC236}">
                <a16:creationId xmlns:a16="http://schemas.microsoft.com/office/drawing/2014/main" id="{971FA919-8423-511F-56FD-FA5ED6769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1747500" y="5327902"/>
            <a:ext cx="203200" cy="35509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6E1C4BA-2853-4F04-81EB-1D52B82EAA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3800" y="685883"/>
            <a:ext cx="6807869" cy="1025597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Índice</a:t>
            </a:r>
            <a:endParaRPr lang="pt-PT" b="1">
              <a:solidFill>
                <a:srgbClr val="FFFFFF"/>
              </a:solidFill>
            </a:endParaRPr>
          </a:p>
        </p:txBody>
      </p:sp>
      <p:pic>
        <p:nvPicPr>
          <p:cNvPr id="5" name="Imagem 4" descr="ISEC - Instituto Superior de Engenharia de Coimbra">
            <a:extLst>
              <a:ext uri="{FF2B5EF4-FFF2-40B4-BE49-F238E27FC236}">
                <a16:creationId xmlns:a16="http://schemas.microsoft.com/office/drawing/2014/main" id="{F26B02C7-DC89-687E-814C-D416DFEE8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  <p:sp>
        <p:nvSpPr>
          <p:cNvPr id="7" name="Subtítulo 6">
            <a:extLst>
              <a:ext uri="{FF2B5EF4-FFF2-40B4-BE49-F238E27FC236}">
                <a16:creationId xmlns:a16="http://schemas.microsoft.com/office/drawing/2014/main" id="{6E4F45B7-ED3E-9FB7-F6E3-B8A358B209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1376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14E75F-8A51-91AC-E939-3F596ED51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3DE68C4D-912C-AF64-F6B9-C857B79AE44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6250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A6536C8-8529-49E6-39FA-C85ED697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pt-PT">
                <a:solidFill>
                  <a:srgbClr val="FFFFFF"/>
                </a:solidFill>
              </a:rPr>
              <a:t>Bibliografia</a:t>
            </a:r>
            <a:endParaRPr lang="pt-PT" b="1">
              <a:solidFill>
                <a:srgbClr val="FFFFFF"/>
              </a:solidFill>
            </a:endParaRPr>
          </a:p>
        </p:txBody>
      </p:sp>
      <p:sp>
        <p:nvSpPr>
          <p:cNvPr id="20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Marcador de Posição de Conteúdo 7">
            <a:extLst>
              <a:ext uri="{FF2B5EF4-FFF2-40B4-BE49-F238E27FC236}">
                <a16:creationId xmlns:a16="http://schemas.microsoft.com/office/drawing/2014/main" id="{4C9684AA-89B0-844E-3D89-A3E4333A5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r>
              <a:rPr lang="pt-PT" u="sng">
                <a:solidFill>
                  <a:schemeClr val="bg1"/>
                </a:solidFill>
                <a:ea typeface="+mn-lt"/>
                <a:cs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https://andreprzybysz.com/2023/05/03/principais-caracteristicas-dos-sistemas-operacionais-de-acordo-com-tanenbaum/</a:t>
            </a:r>
            <a:endParaRPr lang="pt-PT" u="sng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PT">
                <a:solidFill>
                  <a:schemeClr val="bg1"/>
                </a:solidFill>
                <a:ea typeface="+mn-lt"/>
                <a:cs typeface="+mn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https://pt.linux-console.net/?p=12557</a:t>
            </a:r>
            <a:endParaRPr lang="pt-PT" u="sng">
              <a:solidFill>
                <a:schemeClr val="bg1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r>
              <a:rPr lang="pt-PT">
                <a:solidFill>
                  <a:schemeClr val="bg1"/>
                </a:solidFill>
                <a:ea typeface="+mn-lt"/>
                <a:cs typeface="+mn-lt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https://www.cyberx.pt/post/seguranca-em-sistemas-operacionais</a:t>
            </a:r>
            <a:endParaRPr lang="pt-PT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PT" u="sng">
                <a:solidFill>
                  <a:schemeClr val="bg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https://phoenixnap.pt/glossário/sistema-operativo</a:t>
            </a:r>
            <a:endParaRPr lang="pt-PT" u="sng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PT">
                <a:solidFill>
                  <a:schemeClr val="bg1"/>
                </a:solidFill>
                <a:ea typeface="+mn-lt"/>
                <a:cs typeface="+mn-lt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https://conceito.de/sistema-operativo#google_vignette</a:t>
            </a:r>
          </a:p>
          <a:p>
            <a:r>
              <a:rPr lang="pt-PT">
                <a:solidFill>
                  <a:schemeClr val="bg1"/>
                </a:solidFill>
                <a:ea typeface="+mn-lt"/>
                <a:cs typeface="+mn-lt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https://www.dic.app.br/2012/08/multitarefa-preemptiva.html</a:t>
            </a:r>
            <a:endParaRPr lang="pt-PT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pt-PT">
                <a:solidFill>
                  <a:schemeClr val="bg1"/>
                </a:solidFill>
                <a:ea typeface="+mn-lt"/>
                <a:cs typeface="+mn-lt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https://www.dic.app.br/2011/11/multitarefa-cooperativa.html</a:t>
            </a:r>
            <a:endParaRPr lang="pt-PT">
              <a:solidFill>
                <a:schemeClr val="bg1"/>
              </a:solidFill>
              <a:ea typeface="+mn-lt"/>
              <a:cs typeface="+mn-lt"/>
            </a:endParaRPr>
          </a:p>
          <a:p>
            <a:endParaRPr lang="pt-PT">
              <a:solidFill>
                <a:schemeClr val="bg1"/>
              </a:solidFill>
            </a:endParaRPr>
          </a:p>
        </p:txBody>
      </p:sp>
      <p:pic>
        <p:nvPicPr>
          <p:cNvPr id="5" name="Imagem 4" descr="ISEC - Instituto Superior de Engenharia de Coimbra">
            <a:extLst>
              <a:ext uri="{FF2B5EF4-FFF2-40B4-BE49-F238E27FC236}">
                <a16:creationId xmlns:a16="http://schemas.microsoft.com/office/drawing/2014/main" id="{C2043DF9-A409-8617-F21A-C2C6B97C5F5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439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93610C-8800-6660-EA94-3DBEAD795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7A1F2E72-3FA2-5D27-3897-E1B4A3832C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C1DA0A2-50AC-6F58-FE1A-4A65879633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 err="1">
                <a:ln w="22225">
                  <a:solidFill>
                    <a:srgbClr val="FFFFFF"/>
                  </a:solidFill>
                </a:ln>
                <a:noFill/>
              </a:rPr>
              <a:t>Definição</a:t>
            </a:r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 de </a:t>
            </a:r>
            <a:r>
              <a:rPr lang="en-US" sz="8000" err="1">
                <a:ln w="22225">
                  <a:solidFill>
                    <a:srgbClr val="FFFFFF"/>
                  </a:solidFill>
                </a:ln>
                <a:noFill/>
              </a:rPr>
              <a:t>sistema</a:t>
            </a:r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 </a:t>
            </a:r>
            <a:r>
              <a:rPr lang="en-US" sz="8000" err="1">
                <a:ln w="22225">
                  <a:solidFill>
                    <a:srgbClr val="FFFFFF"/>
                  </a:solidFill>
                </a:ln>
                <a:noFill/>
              </a:rPr>
              <a:t>Operativo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B5798CDC-7DB4-1373-8490-E0C90A9233F5}"/>
              </a:ext>
            </a:extLst>
          </p:cNvPr>
          <p:cNvSpPr txBox="1"/>
          <p:nvPr/>
        </p:nvSpPr>
        <p:spPr>
          <a:xfrm>
            <a:off x="7454431" y="885389"/>
            <a:ext cx="3930186" cy="508722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É um conjunto de </a:t>
            </a:r>
            <a:r>
              <a:rPr lang="en-US" sz="1400" err="1">
                <a:solidFill>
                  <a:srgbClr val="FFFFFF"/>
                </a:solidFill>
              </a:rPr>
              <a:t>programas</a:t>
            </a:r>
            <a:r>
              <a:rPr lang="en-US" sz="1400">
                <a:solidFill>
                  <a:srgbClr val="FFFFFF"/>
                </a:solidFill>
              </a:rPr>
              <a:t> que </a:t>
            </a:r>
            <a:r>
              <a:rPr lang="en-US" sz="1400" err="1">
                <a:solidFill>
                  <a:srgbClr val="FFFFFF"/>
                </a:solidFill>
              </a:rPr>
              <a:t>gerem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os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recursos</a:t>
            </a:r>
            <a:r>
              <a:rPr lang="en-US" sz="1400">
                <a:solidFill>
                  <a:srgbClr val="FFFFFF"/>
                </a:solidFill>
              </a:rPr>
              <a:t> de um </a:t>
            </a:r>
            <a:r>
              <a:rPr lang="en-US" sz="1400" err="1">
                <a:solidFill>
                  <a:srgbClr val="FFFFFF"/>
                </a:solidFill>
              </a:rPr>
              <a:t>computador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ou</a:t>
            </a:r>
            <a:r>
              <a:rPr lang="en-US" sz="1400">
                <a:solidFill>
                  <a:srgbClr val="FFFFFF"/>
                </a:solidFill>
              </a:rPr>
              <a:t> um </a:t>
            </a:r>
            <a:r>
              <a:rPr lang="en-US" sz="1400" err="1">
                <a:solidFill>
                  <a:srgbClr val="FFFFFF"/>
                </a:solidFill>
              </a:rPr>
              <a:t>dispositivo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eletrônico</a:t>
            </a:r>
            <a:r>
              <a:rPr lang="en-US" sz="1400">
                <a:solidFill>
                  <a:srgbClr val="FFFFFF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Sendo que </a:t>
            </a:r>
            <a:r>
              <a:rPr lang="en-US" sz="1400" err="1">
                <a:solidFill>
                  <a:srgbClr val="FFFFFF"/>
                </a:solidFill>
              </a:rPr>
              <a:t>existe</a:t>
            </a:r>
            <a:r>
              <a:rPr lang="en-US" sz="1400">
                <a:solidFill>
                  <a:srgbClr val="FFFFFF"/>
                </a:solidFill>
              </a:rPr>
              <a:t> 8 </a:t>
            </a:r>
            <a:r>
              <a:rPr lang="en-US" sz="1400" err="1">
                <a:solidFill>
                  <a:srgbClr val="FFFFFF"/>
                </a:solidFill>
              </a:rPr>
              <a:t>funções</a:t>
            </a:r>
            <a:r>
              <a:rPr lang="en-US" sz="1400">
                <a:solidFill>
                  <a:srgbClr val="FFFFFF"/>
                </a:solidFill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rgbClr val="FFFFFF"/>
                </a:solidFill>
                <a:ea typeface="+mn-lt"/>
                <a:cs typeface="+mn-lt"/>
              </a:rPr>
              <a:t>Inicialização</a:t>
            </a: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;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rgbClr val="FFFFFF"/>
                </a:solidFill>
                <a:ea typeface="+mn-lt"/>
                <a:cs typeface="+mn-lt"/>
              </a:rPr>
              <a:t>Gestão</a:t>
            </a: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 de hardware;</a:t>
            </a:r>
            <a:endParaRPr lang="en-US" sz="140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rgbClr val="FFFFFF"/>
                </a:solidFill>
              </a:rPr>
              <a:t>Gestão</a:t>
            </a:r>
            <a:r>
              <a:rPr lang="en-US" sz="1400">
                <a:solidFill>
                  <a:srgbClr val="FFFFFF"/>
                </a:solidFill>
              </a:rPr>
              <a:t> de </a:t>
            </a:r>
            <a:r>
              <a:rPr lang="en-US" sz="1400" err="1">
                <a:solidFill>
                  <a:srgbClr val="FFFFFF"/>
                </a:solidFill>
              </a:rPr>
              <a:t>processos</a:t>
            </a:r>
            <a:r>
              <a:rPr lang="en-US" sz="1400">
                <a:solidFill>
                  <a:srgbClr val="FFFFFF"/>
                </a:solidFill>
              </a:rPr>
              <a:t>;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rgbClr val="FFFFFF"/>
                </a:solidFill>
                <a:ea typeface="+mn-lt"/>
                <a:cs typeface="+mn-lt"/>
              </a:rPr>
              <a:t>Gestão</a:t>
            </a: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FFFFFF"/>
                </a:solidFill>
                <a:ea typeface="+mn-lt"/>
                <a:cs typeface="+mn-lt"/>
              </a:rPr>
              <a:t>memória</a:t>
            </a: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;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rgbClr val="FFFFFF"/>
                </a:solidFill>
                <a:ea typeface="+mn-lt"/>
                <a:cs typeface="+mn-lt"/>
              </a:rPr>
              <a:t>Gestão</a:t>
            </a: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1400" err="1">
                <a:solidFill>
                  <a:srgbClr val="FFFFFF"/>
                </a:solidFill>
                <a:ea typeface="+mn-lt"/>
                <a:cs typeface="+mn-lt"/>
              </a:rPr>
              <a:t>ficheiros</a:t>
            </a: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;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Segurança;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Rede;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Interfaces de </a:t>
            </a:r>
            <a:r>
              <a:rPr lang="en-US" sz="1400" err="1">
                <a:solidFill>
                  <a:srgbClr val="FFFFFF"/>
                </a:solidFill>
                <a:ea typeface="+mn-lt"/>
                <a:cs typeface="+mn-lt"/>
              </a:rPr>
              <a:t>utilizador</a:t>
            </a: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1400" err="1">
                <a:solidFill>
                  <a:srgbClr val="FFFFFF"/>
                </a:solidFill>
                <a:ea typeface="+mn-lt"/>
                <a:cs typeface="+mn-lt"/>
              </a:rPr>
              <a:t>aplicação</a:t>
            </a:r>
            <a:r>
              <a:rPr lang="en-US" sz="1400">
                <a:solidFill>
                  <a:srgbClr val="FFFFFF"/>
                </a:solidFill>
                <a:ea typeface="+mn-lt"/>
                <a:cs typeface="+mn-lt"/>
              </a:rPr>
              <a:t>;</a:t>
            </a:r>
            <a:endParaRPr lang="en-US" sz="1400">
              <a:solidFill>
                <a:srgbClr val="FFFFFF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rgbClr val="FFFFFF"/>
                </a:solidFill>
              </a:rPr>
              <a:t>Diferentes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sistemas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Operativos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sendo</a:t>
            </a:r>
            <a:r>
              <a:rPr lang="en-US" sz="1400">
                <a:solidFill>
                  <a:srgbClr val="FFFFFF"/>
                </a:solidFill>
              </a:rPr>
              <a:t> que </a:t>
            </a:r>
            <a:r>
              <a:rPr lang="en-US" sz="1400" err="1">
                <a:solidFill>
                  <a:srgbClr val="FFFFFF"/>
                </a:solidFill>
              </a:rPr>
              <a:t>cada</a:t>
            </a:r>
            <a:r>
              <a:rPr lang="en-US" sz="1400">
                <a:solidFill>
                  <a:srgbClr val="FFFFFF"/>
                </a:solidFill>
              </a:rPr>
              <a:t> um </a:t>
            </a:r>
            <a:r>
              <a:rPr lang="en-US" sz="1400" err="1">
                <a:solidFill>
                  <a:srgbClr val="FFFFFF"/>
                </a:solidFill>
              </a:rPr>
              <a:t>tem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uma</a:t>
            </a:r>
            <a:r>
              <a:rPr lang="en-US" sz="1400">
                <a:solidFill>
                  <a:srgbClr val="FFFFFF"/>
                </a:solidFill>
              </a:rPr>
              <a:t> interface </a:t>
            </a:r>
            <a:r>
              <a:rPr lang="en-US" sz="1400" err="1">
                <a:solidFill>
                  <a:srgbClr val="FFFFFF"/>
                </a:solidFill>
              </a:rPr>
              <a:t>distinta</a:t>
            </a:r>
            <a:r>
              <a:rPr lang="en-US" sz="1400">
                <a:solidFill>
                  <a:srgbClr val="FFFFFF"/>
                </a:solidFill>
              </a:rPr>
              <a:t>, </a:t>
            </a:r>
            <a:r>
              <a:rPr lang="en-US" sz="1400" err="1">
                <a:solidFill>
                  <a:srgbClr val="FFFFFF"/>
                </a:solidFill>
              </a:rPr>
              <a:t>os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mais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populares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em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termo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computador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são</a:t>
            </a:r>
            <a:r>
              <a:rPr lang="en-US" sz="1400">
                <a:solidFill>
                  <a:srgbClr val="FFFFFF"/>
                </a:solidFill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Windows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Linux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Mac </a:t>
            </a:r>
            <a:r>
              <a:rPr lang="en-US" sz="1400" err="1">
                <a:solidFill>
                  <a:srgbClr val="FFFFFF"/>
                </a:solidFill>
              </a:rPr>
              <a:t>os</a:t>
            </a:r>
            <a:endParaRPr lang="en-US" sz="1400">
              <a:solidFill>
                <a:srgbClr val="FFFFFF"/>
              </a:solidFill>
            </a:endParaRP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Ubuntu</a:t>
            </a:r>
          </a:p>
          <a:p>
            <a:pPr marL="2857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Para </a:t>
            </a:r>
            <a:r>
              <a:rPr lang="en-US" sz="1400" err="1">
                <a:solidFill>
                  <a:srgbClr val="FFFFFF"/>
                </a:solidFill>
              </a:rPr>
              <a:t>Dispositivos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móveis</a:t>
            </a:r>
            <a:r>
              <a:rPr lang="en-US" sz="1400">
                <a:solidFill>
                  <a:srgbClr val="FFFFFF"/>
                </a:solidFill>
              </a:rPr>
              <a:t>:</a:t>
            </a:r>
          </a:p>
          <a:p>
            <a:pPr marL="7429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Android</a:t>
            </a:r>
          </a:p>
          <a:p>
            <a:pPr marL="7429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IOS</a:t>
            </a:r>
          </a:p>
          <a:p>
            <a:pPr marL="74295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Windows Phone</a:t>
            </a:r>
          </a:p>
        </p:txBody>
      </p:sp>
      <p:pic>
        <p:nvPicPr>
          <p:cNvPr id="5" name="Imagem 4" descr="ISEC - Instituto Superior de Engenharia de Coimbra">
            <a:extLst>
              <a:ext uri="{FF2B5EF4-FFF2-40B4-BE49-F238E27FC236}">
                <a16:creationId xmlns:a16="http://schemas.microsoft.com/office/drawing/2014/main" id="{0BBA1DE3-930D-DE7A-1825-8A8234D93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152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58ADF7-8D19-99DE-CDAD-C4481AA7F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Rectangle 255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B16BD00D-DF20-2625-155E-CEE9BFE551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C42139-15DF-DD3C-9B70-B796F4DA59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7400">
                <a:ln w="22225">
                  <a:solidFill>
                    <a:srgbClr val="FFFFFF"/>
                  </a:solidFill>
                </a:ln>
                <a:noFill/>
              </a:rPr>
              <a:t>Função e características de um Sistema Operativo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CaixaDeTexto 250">
            <a:extLst>
              <a:ext uri="{FF2B5EF4-FFF2-40B4-BE49-F238E27FC236}">
                <a16:creationId xmlns:a16="http://schemas.microsoft.com/office/drawing/2014/main" id="{ABC3B47C-4786-50FA-0F35-B583C964259A}"/>
              </a:ext>
            </a:extLst>
          </p:cNvPr>
          <p:cNvSpPr txBox="1"/>
          <p:nvPr/>
        </p:nvSpPr>
        <p:spPr>
          <a:xfrm>
            <a:off x="7211858" y="646160"/>
            <a:ext cx="5019099" cy="4726276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aseline="0" err="1">
                <a:solidFill>
                  <a:srgbClr val="FFFFFF"/>
                </a:solidFill>
              </a:rPr>
              <a:t>Inicialização</a:t>
            </a:r>
            <a:r>
              <a:rPr lang="en-US" sz="1200" baseline="0">
                <a:solidFill>
                  <a:srgbClr val="FFFFFF"/>
                </a:solidFill>
              </a:rPr>
              <a:t>:</a:t>
            </a:r>
            <a:r>
              <a:rPr lang="en-US" sz="1200">
                <a:solidFill>
                  <a:srgbClr val="FFFFFF"/>
                </a:solidFill>
              </a:rPr>
              <a:t>​</a:t>
            </a:r>
          </a:p>
          <a:p>
            <a:pPr marL="6858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aseline="0">
                <a:solidFill>
                  <a:srgbClr val="FFFFFF"/>
                </a:solidFill>
              </a:rPr>
              <a:t>O </a:t>
            </a:r>
            <a:r>
              <a:rPr lang="en-US" sz="1200" baseline="0" err="1">
                <a:solidFill>
                  <a:srgbClr val="FFFFFF"/>
                </a:solidFill>
              </a:rPr>
              <a:t>sistema</a:t>
            </a:r>
            <a:r>
              <a:rPr lang="en-US" sz="1200" baseline="0">
                <a:solidFill>
                  <a:srgbClr val="FFFFFF"/>
                </a:solidFill>
              </a:rPr>
              <a:t> </a:t>
            </a:r>
            <a:r>
              <a:rPr lang="en-US" sz="1200" baseline="0" err="1">
                <a:solidFill>
                  <a:srgbClr val="FFFFFF"/>
                </a:solidFill>
              </a:rPr>
              <a:t>operativo</a:t>
            </a:r>
            <a:r>
              <a:rPr lang="en-US" sz="1200" baseline="0">
                <a:solidFill>
                  <a:srgbClr val="FFFFFF"/>
                </a:solidFill>
              </a:rPr>
              <a:t> é </a:t>
            </a:r>
            <a:r>
              <a:rPr lang="en-US" sz="1200" baseline="0" err="1">
                <a:solidFill>
                  <a:srgbClr val="FFFFFF"/>
                </a:solidFill>
              </a:rPr>
              <a:t>carregado</a:t>
            </a:r>
            <a:r>
              <a:rPr lang="en-US" sz="1200" baseline="0">
                <a:solidFill>
                  <a:srgbClr val="FFFFFF"/>
                </a:solidFill>
              </a:rPr>
              <a:t> </a:t>
            </a:r>
            <a:r>
              <a:rPr lang="en-US" sz="1200" baseline="0" err="1">
                <a:solidFill>
                  <a:srgbClr val="FFFFFF"/>
                </a:solidFill>
              </a:rPr>
              <a:t>na</a:t>
            </a:r>
            <a:r>
              <a:rPr lang="en-US" sz="1200" baseline="0">
                <a:solidFill>
                  <a:srgbClr val="FFFFFF"/>
                </a:solidFill>
              </a:rPr>
              <a:t> </a:t>
            </a:r>
            <a:r>
              <a:rPr lang="en-US" sz="1200" baseline="0" err="1">
                <a:solidFill>
                  <a:srgbClr val="FFFFFF"/>
                </a:solidFill>
              </a:rPr>
              <a:t>memória</a:t>
            </a:r>
            <a:r>
              <a:rPr lang="en-US" sz="1200" baseline="0">
                <a:solidFill>
                  <a:srgbClr val="FFFFFF"/>
                </a:solidFill>
              </a:rPr>
              <a:t> </a:t>
            </a:r>
            <a:r>
              <a:rPr lang="en-US" sz="1200" baseline="0" err="1">
                <a:solidFill>
                  <a:srgbClr val="FFFFFF"/>
                </a:solidFill>
              </a:rPr>
              <a:t>quando</a:t>
            </a:r>
            <a:r>
              <a:rPr lang="en-US" sz="1200" baseline="0">
                <a:solidFill>
                  <a:srgbClr val="FFFFFF"/>
                </a:solidFill>
              </a:rPr>
              <a:t> o </a:t>
            </a:r>
            <a:r>
              <a:rPr lang="en-US" sz="1200" baseline="0" err="1">
                <a:solidFill>
                  <a:srgbClr val="FFFFFF"/>
                </a:solidFill>
              </a:rPr>
              <a:t>computador</a:t>
            </a:r>
            <a:r>
              <a:rPr lang="en-US" sz="1200" baseline="0">
                <a:solidFill>
                  <a:srgbClr val="FFFFFF"/>
                </a:solidFill>
              </a:rPr>
              <a:t> é </a:t>
            </a:r>
            <a:r>
              <a:rPr lang="en-US" sz="1200" baseline="0" err="1">
                <a:solidFill>
                  <a:srgbClr val="FFFFFF"/>
                </a:solidFill>
              </a:rPr>
              <a:t>ligado</a:t>
            </a:r>
            <a:r>
              <a:rPr lang="en-US" sz="1200" baseline="0">
                <a:solidFill>
                  <a:srgbClr val="FFFFFF"/>
                </a:solidFill>
              </a:rPr>
              <a:t>.</a:t>
            </a:r>
            <a:r>
              <a:rPr lang="en-US" sz="1200">
                <a:solidFill>
                  <a:srgbClr val="FFFFFF"/>
                </a:solidFill>
              </a:rPr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aseline="0" err="1">
                <a:solidFill>
                  <a:srgbClr val="FFFFFF"/>
                </a:solidFill>
              </a:rPr>
              <a:t>Gestão</a:t>
            </a:r>
            <a:r>
              <a:rPr lang="en-US" sz="1200" baseline="0">
                <a:solidFill>
                  <a:srgbClr val="FFFFFF"/>
                </a:solidFill>
              </a:rPr>
              <a:t> de Hardware:</a:t>
            </a:r>
            <a:r>
              <a:rPr lang="en-US" sz="1200">
                <a:solidFill>
                  <a:srgbClr val="FFFFFF"/>
                </a:solidFill>
              </a:rPr>
              <a:t>​</a:t>
            </a:r>
          </a:p>
          <a:p>
            <a:pPr marL="6858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aseline="0" err="1">
                <a:solidFill>
                  <a:srgbClr val="FFFFFF"/>
                </a:solidFill>
              </a:rPr>
              <a:t>Controla</a:t>
            </a:r>
            <a:r>
              <a:rPr lang="en-US" sz="1200" baseline="0">
                <a:solidFill>
                  <a:srgbClr val="FFFFFF"/>
                </a:solidFill>
              </a:rPr>
              <a:t> o </a:t>
            </a:r>
            <a:r>
              <a:rPr lang="en-US" sz="1200" baseline="0" err="1">
                <a:solidFill>
                  <a:srgbClr val="FFFFFF"/>
                </a:solidFill>
              </a:rPr>
              <a:t>processador</a:t>
            </a:r>
            <a:r>
              <a:rPr lang="en-US" sz="1200" baseline="0">
                <a:solidFill>
                  <a:srgbClr val="FFFFFF"/>
                </a:solidFill>
              </a:rPr>
              <a:t>, a </a:t>
            </a:r>
            <a:r>
              <a:rPr lang="en-US" sz="1200" baseline="0" err="1">
                <a:solidFill>
                  <a:srgbClr val="FFFFFF"/>
                </a:solidFill>
              </a:rPr>
              <a:t>memória</a:t>
            </a:r>
            <a:r>
              <a:rPr lang="en-US" sz="1200" baseline="0">
                <a:solidFill>
                  <a:srgbClr val="FFFFFF"/>
                </a:solidFill>
              </a:rPr>
              <a:t> e </a:t>
            </a:r>
            <a:r>
              <a:rPr lang="en-US" sz="1200" baseline="0" err="1">
                <a:solidFill>
                  <a:srgbClr val="FFFFFF"/>
                </a:solidFill>
              </a:rPr>
              <a:t>os</a:t>
            </a:r>
            <a:r>
              <a:rPr lang="en-US" sz="1200" baseline="0">
                <a:solidFill>
                  <a:srgbClr val="FFFFFF"/>
                </a:solidFill>
              </a:rPr>
              <a:t> </a:t>
            </a:r>
            <a:r>
              <a:rPr lang="en-US" sz="1200" baseline="0" err="1">
                <a:solidFill>
                  <a:srgbClr val="FFFFFF"/>
                </a:solidFill>
              </a:rPr>
              <a:t>dispositivos</a:t>
            </a:r>
            <a:r>
              <a:rPr lang="en-US" sz="1200" baseline="0">
                <a:solidFill>
                  <a:srgbClr val="FFFFFF"/>
                </a:solidFill>
              </a:rPr>
              <a:t> de entrada/</a:t>
            </a:r>
            <a:r>
              <a:rPr lang="en-US" sz="1200" baseline="0" err="1">
                <a:solidFill>
                  <a:srgbClr val="FFFFFF"/>
                </a:solidFill>
              </a:rPr>
              <a:t>saída</a:t>
            </a:r>
            <a:r>
              <a:rPr lang="en-US" sz="1200" baseline="0">
                <a:solidFill>
                  <a:srgbClr val="FFFFFF"/>
                </a:solidFill>
              </a:rPr>
              <a:t>.</a:t>
            </a:r>
            <a:r>
              <a:rPr lang="en-US" sz="1200">
                <a:solidFill>
                  <a:srgbClr val="FFFFFF"/>
                </a:solidFill>
              </a:rPr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aseline="0" err="1">
                <a:solidFill>
                  <a:srgbClr val="FFFFFF"/>
                </a:solidFill>
              </a:rPr>
              <a:t>Gestão</a:t>
            </a:r>
            <a:r>
              <a:rPr lang="en-US" sz="1200" baseline="0">
                <a:solidFill>
                  <a:srgbClr val="FFFFFF"/>
                </a:solidFill>
              </a:rPr>
              <a:t> de </a:t>
            </a:r>
            <a:r>
              <a:rPr lang="en-US" sz="1200" baseline="0" err="1">
                <a:solidFill>
                  <a:srgbClr val="FFFFFF"/>
                </a:solidFill>
              </a:rPr>
              <a:t>Processos</a:t>
            </a:r>
            <a:r>
              <a:rPr lang="en-US" sz="1200" baseline="0">
                <a:solidFill>
                  <a:srgbClr val="FFFFFF"/>
                </a:solidFill>
              </a:rPr>
              <a:t>:</a:t>
            </a:r>
            <a:r>
              <a:rPr lang="en-US" sz="1200">
                <a:solidFill>
                  <a:srgbClr val="FFFFFF"/>
                </a:solidFill>
              </a:rPr>
              <a:t>​</a:t>
            </a:r>
          </a:p>
          <a:p>
            <a:pPr marL="6858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aseline="0">
                <a:solidFill>
                  <a:srgbClr val="FFFFFF"/>
                </a:solidFill>
              </a:rPr>
              <a:t>Gere a </a:t>
            </a:r>
            <a:r>
              <a:rPr lang="en-US" sz="1200" baseline="0" err="1">
                <a:solidFill>
                  <a:srgbClr val="FFFFFF"/>
                </a:solidFill>
              </a:rPr>
              <a:t>execução</a:t>
            </a:r>
            <a:r>
              <a:rPr lang="en-US" sz="1200" baseline="0">
                <a:solidFill>
                  <a:srgbClr val="FFFFFF"/>
                </a:solidFill>
              </a:rPr>
              <a:t> de </a:t>
            </a:r>
            <a:r>
              <a:rPr lang="en-US" sz="1200" baseline="0" err="1">
                <a:solidFill>
                  <a:srgbClr val="FFFFFF"/>
                </a:solidFill>
              </a:rPr>
              <a:t>múltiplos</a:t>
            </a:r>
            <a:r>
              <a:rPr lang="en-US" sz="1200" baseline="0">
                <a:solidFill>
                  <a:srgbClr val="FFFFFF"/>
                </a:solidFill>
              </a:rPr>
              <a:t> </a:t>
            </a:r>
            <a:r>
              <a:rPr lang="en-US" sz="1200" baseline="0" err="1">
                <a:solidFill>
                  <a:srgbClr val="FFFFFF"/>
                </a:solidFill>
              </a:rPr>
              <a:t>programas</a:t>
            </a:r>
            <a:r>
              <a:rPr lang="en-US" sz="1200" baseline="0">
                <a:solidFill>
                  <a:srgbClr val="FFFFFF"/>
                </a:solidFill>
              </a:rPr>
              <a:t>, </a:t>
            </a:r>
            <a:r>
              <a:rPr lang="en-US" sz="1200" baseline="0" err="1">
                <a:solidFill>
                  <a:srgbClr val="FFFFFF"/>
                </a:solidFill>
              </a:rPr>
              <a:t>assegurando</a:t>
            </a:r>
            <a:r>
              <a:rPr lang="en-US" sz="1200" baseline="0">
                <a:solidFill>
                  <a:srgbClr val="FFFFFF"/>
                </a:solidFill>
              </a:rPr>
              <a:t> a </a:t>
            </a:r>
            <a:r>
              <a:rPr lang="en-US" sz="1200" baseline="0" err="1">
                <a:solidFill>
                  <a:srgbClr val="FFFFFF"/>
                </a:solidFill>
              </a:rPr>
              <a:t>multitarefa</a:t>
            </a:r>
            <a:r>
              <a:rPr lang="en-US" sz="1200" baseline="0">
                <a:solidFill>
                  <a:srgbClr val="FFFFFF"/>
                </a:solidFill>
              </a:rPr>
              <a:t>.</a:t>
            </a:r>
            <a:r>
              <a:rPr lang="en-US" sz="1200">
                <a:solidFill>
                  <a:srgbClr val="FFFFFF"/>
                </a:solidFill>
              </a:rPr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aseline="0" err="1">
                <a:solidFill>
                  <a:srgbClr val="FFFFFF"/>
                </a:solidFill>
              </a:rPr>
              <a:t>Gestão</a:t>
            </a:r>
            <a:r>
              <a:rPr lang="en-US" sz="1200" baseline="0">
                <a:solidFill>
                  <a:srgbClr val="FFFFFF"/>
                </a:solidFill>
              </a:rPr>
              <a:t> de </a:t>
            </a:r>
            <a:r>
              <a:rPr lang="en-US" sz="1200" baseline="0" err="1">
                <a:solidFill>
                  <a:srgbClr val="FFFFFF"/>
                </a:solidFill>
              </a:rPr>
              <a:t>Memória</a:t>
            </a:r>
            <a:r>
              <a:rPr lang="en-US" sz="1200" baseline="0">
                <a:solidFill>
                  <a:srgbClr val="FFFFFF"/>
                </a:solidFill>
              </a:rPr>
              <a:t>:</a:t>
            </a:r>
            <a:r>
              <a:rPr lang="en-US" sz="1200">
                <a:solidFill>
                  <a:srgbClr val="FFFFFF"/>
                </a:solidFill>
              </a:rPr>
              <a:t>​</a:t>
            </a:r>
          </a:p>
          <a:p>
            <a:pPr marL="6858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aseline="0">
                <a:solidFill>
                  <a:srgbClr val="FFFFFF"/>
                </a:solidFill>
              </a:rPr>
              <a:t>Aloca e </a:t>
            </a:r>
            <a:r>
              <a:rPr lang="en-US" sz="1200" baseline="0" err="1">
                <a:solidFill>
                  <a:srgbClr val="FFFFFF"/>
                </a:solidFill>
              </a:rPr>
              <a:t>liberta</a:t>
            </a:r>
            <a:r>
              <a:rPr lang="en-US" sz="1200" baseline="0">
                <a:solidFill>
                  <a:srgbClr val="FFFFFF"/>
                </a:solidFill>
              </a:rPr>
              <a:t> </a:t>
            </a:r>
            <a:r>
              <a:rPr lang="en-US" sz="1200" baseline="0" err="1">
                <a:solidFill>
                  <a:srgbClr val="FFFFFF"/>
                </a:solidFill>
              </a:rPr>
              <a:t>memória</a:t>
            </a:r>
            <a:r>
              <a:rPr lang="en-US" sz="1200" baseline="0">
                <a:solidFill>
                  <a:srgbClr val="FFFFFF"/>
                </a:solidFill>
              </a:rPr>
              <a:t> para </a:t>
            </a:r>
            <a:r>
              <a:rPr lang="en-US" sz="1200" baseline="0" err="1">
                <a:solidFill>
                  <a:srgbClr val="FFFFFF"/>
                </a:solidFill>
              </a:rPr>
              <a:t>processos</a:t>
            </a:r>
            <a:r>
              <a:rPr lang="en-US" sz="1200" baseline="0">
                <a:solidFill>
                  <a:srgbClr val="FFFFFF"/>
                </a:solidFill>
              </a:rPr>
              <a:t>, </a:t>
            </a:r>
            <a:r>
              <a:rPr lang="en-US" sz="1200" baseline="0" err="1">
                <a:solidFill>
                  <a:srgbClr val="FFFFFF"/>
                </a:solidFill>
              </a:rPr>
              <a:t>incluindo</a:t>
            </a:r>
            <a:r>
              <a:rPr lang="en-US" sz="1200" baseline="0">
                <a:solidFill>
                  <a:srgbClr val="FFFFFF"/>
                </a:solidFill>
              </a:rPr>
              <a:t> </a:t>
            </a:r>
            <a:r>
              <a:rPr lang="en-US" sz="1200" baseline="0" err="1">
                <a:solidFill>
                  <a:srgbClr val="FFFFFF"/>
                </a:solidFill>
              </a:rPr>
              <a:t>memória</a:t>
            </a:r>
            <a:r>
              <a:rPr lang="en-US" sz="1200" baseline="0">
                <a:solidFill>
                  <a:srgbClr val="FFFFFF"/>
                </a:solidFill>
              </a:rPr>
              <a:t> virtual.</a:t>
            </a:r>
            <a:r>
              <a:rPr lang="en-US" sz="1200">
                <a:solidFill>
                  <a:srgbClr val="FFFFFF"/>
                </a:solidFill>
              </a:rPr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aseline="0" err="1">
                <a:solidFill>
                  <a:srgbClr val="FFFFFF"/>
                </a:solidFill>
              </a:rPr>
              <a:t>Gestão</a:t>
            </a:r>
            <a:r>
              <a:rPr lang="en-US" sz="1200" baseline="0">
                <a:solidFill>
                  <a:srgbClr val="FFFFFF"/>
                </a:solidFill>
              </a:rPr>
              <a:t> de </a:t>
            </a:r>
            <a:r>
              <a:rPr lang="en-US" sz="1200" baseline="0" err="1">
                <a:solidFill>
                  <a:srgbClr val="FFFFFF"/>
                </a:solidFill>
              </a:rPr>
              <a:t>Ficheiros</a:t>
            </a:r>
            <a:r>
              <a:rPr lang="en-US" sz="1200" baseline="0">
                <a:solidFill>
                  <a:srgbClr val="FFFFFF"/>
                </a:solidFill>
              </a:rPr>
              <a:t>:</a:t>
            </a:r>
            <a:r>
              <a:rPr lang="en-US" sz="1200">
                <a:solidFill>
                  <a:srgbClr val="FFFFFF"/>
                </a:solidFill>
              </a:rPr>
              <a:t>​</a:t>
            </a:r>
          </a:p>
          <a:p>
            <a:pPr marL="6858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aseline="0" err="1">
                <a:solidFill>
                  <a:srgbClr val="FFFFFF"/>
                </a:solidFill>
              </a:rPr>
              <a:t>Organiza</a:t>
            </a:r>
            <a:r>
              <a:rPr lang="en-US" sz="1200" baseline="0">
                <a:solidFill>
                  <a:srgbClr val="FFFFFF"/>
                </a:solidFill>
              </a:rPr>
              <a:t>, </a:t>
            </a:r>
            <a:r>
              <a:rPr lang="en-US" sz="1200" baseline="0" err="1">
                <a:solidFill>
                  <a:srgbClr val="FFFFFF"/>
                </a:solidFill>
              </a:rPr>
              <a:t>armazena</a:t>
            </a:r>
            <a:r>
              <a:rPr lang="en-US" sz="1200" baseline="0">
                <a:solidFill>
                  <a:srgbClr val="FFFFFF"/>
                </a:solidFill>
              </a:rPr>
              <a:t> e </a:t>
            </a:r>
            <a:r>
              <a:rPr lang="en-US" sz="1200" baseline="0" err="1">
                <a:solidFill>
                  <a:srgbClr val="FFFFFF"/>
                </a:solidFill>
              </a:rPr>
              <a:t>controla</a:t>
            </a:r>
            <a:r>
              <a:rPr lang="en-US" sz="1200" baseline="0">
                <a:solidFill>
                  <a:srgbClr val="FFFFFF"/>
                </a:solidFill>
              </a:rPr>
              <a:t> o </a:t>
            </a:r>
            <a:r>
              <a:rPr lang="en-US" sz="1200" baseline="0" err="1">
                <a:solidFill>
                  <a:srgbClr val="FFFFFF"/>
                </a:solidFill>
              </a:rPr>
              <a:t>acesso</a:t>
            </a:r>
            <a:r>
              <a:rPr lang="en-US" sz="1200" baseline="0">
                <a:solidFill>
                  <a:srgbClr val="FFFFFF"/>
                </a:solidFill>
              </a:rPr>
              <a:t> </a:t>
            </a:r>
            <a:r>
              <a:rPr lang="en-US" sz="1200" baseline="0" err="1">
                <a:solidFill>
                  <a:srgbClr val="FFFFFF"/>
                </a:solidFill>
              </a:rPr>
              <a:t>aos</a:t>
            </a:r>
            <a:r>
              <a:rPr lang="en-US" sz="1200" baseline="0">
                <a:solidFill>
                  <a:srgbClr val="FFFFFF"/>
                </a:solidFill>
              </a:rPr>
              <a:t> </a:t>
            </a:r>
            <a:r>
              <a:rPr lang="en-US" sz="1200" baseline="0" err="1">
                <a:solidFill>
                  <a:srgbClr val="FFFFFF"/>
                </a:solidFill>
              </a:rPr>
              <a:t>ficheiros</a:t>
            </a:r>
            <a:r>
              <a:rPr lang="en-US" sz="1200" baseline="0">
                <a:solidFill>
                  <a:srgbClr val="FFFFFF"/>
                </a:solidFill>
              </a:rPr>
              <a:t> e pastas.</a:t>
            </a:r>
            <a:r>
              <a:rPr lang="en-US" sz="1200">
                <a:solidFill>
                  <a:srgbClr val="FFFFFF"/>
                </a:solidFill>
              </a:rPr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aseline="0">
                <a:solidFill>
                  <a:srgbClr val="FFFFFF"/>
                </a:solidFill>
              </a:rPr>
              <a:t>Segurança:</a:t>
            </a:r>
            <a:r>
              <a:rPr lang="en-US" sz="1200">
                <a:solidFill>
                  <a:srgbClr val="FFFFFF"/>
                </a:solidFill>
              </a:rPr>
              <a:t>​</a:t>
            </a:r>
          </a:p>
          <a:p>
            <a:pPr marL="6858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aseline="0">
                <a:solidFill>
                  <a:srgbClr val="FFFFFF"/>
                </a:solidFill>
              </a:rPr>
              <a:t>Protege contra </a:t>
            </a:r>
            <a:r>
              <a:rPr lang="en-US" sz="1200" baseline="0" err="1">
                <a:solidFill>
                  <a:srgbClr val="FFFFFF"/>
                </a:solidFill>
              </a:rPr>
              <a:t>acessos</a:t>
            </a:r>
            <a:r>
              <a:rPr lang="en-US" sz="1200" baseline="0">
                <a:solidFill>
                  <a:srgbClr val="FFFFFF"/>
                </a:solidFill>
              </a:rPr>
              <a:t> </a:t>
            </a:r>
            <a:r>
              <a:rPr lang="en-US" sz="1200" baseline="0" err="1">
                <a:solidFill>
                  <a:srgbClr val="FFFFFF"/>
                </a:solidFill>
              </a:rPr>
              <a:t>não</a:t>
            </a:r>
            <a:r>
              <a:rPr lang="en-US" sz="1200" baseline="0">
                <a:solidFill>
                  <a:srgbClr val="FFFFFF"/>
                </a:solidFill>
              </a:rPr>
              <a:t> </a:t>
            </a:r>
            <a:r>
              <a:rPr lang="en-US" sz="1200" baseline="0" err="1">
                <a:solidFill>
                  <a:srgbClr val="FFFFFF"/>
                </a:solidFill>
              </a:rPr>
              <a:t>autorizados</a:t>
            </a:r>
            <a:r>
              <a:rPr lang="en-US" sz="1200" baseline="0">
                <a:solidFill>
                  <a:srgbClr val="FFFFFF"/>
                </a:solidFill>
              </a:rPr>
              <a:t> e </a:t>
            </a:r>
            <a:r>
              <a:rPr lang="en-US" sz="1200" baseline="0" err="1">
                <a:solidFill>
                  <a:srgbClr val="FFFFFF"/>
                </a:solidFill>
              </a:rPr>
              <a:t>ameaças</a:t>
            </a:r>
            <a:r>
              <a:rPr lang="en-US" sz="1200" baseline="0">
                <a:solidFill>
                  <a:srgbClr val="FFFFFF"/>
                </a:solidFill>
              </a:rPr>
              <a:t> </a:t>
            </a:r>
            <a:r>
              <a:rPr lang="en-US" sz="1200" baseline="0" err="1">
                <a:solidFill>
                  <a:srgbClr val="FFFFFF"/>
                </a:solidFill>
              </a:rPr>
              <a:t>informáticas</a:t>
            </a:r>
            <a:r>
              <a:rPr lang="en-US" sz="1200" baseline="0">
                <a:solidFill>
                  <a:srgbClr val="FFFFFF"/>
                </a:solidFill>
              </a:rPr>
              <a:t>.</a:t>
            </a:r>
            <a:r>
              <a:rPr lang="en-US" sz="1200">
                <a:solidFill>
                  <a:srgbClr val="FFFFFF"/>
                </a:solidFill>
              </a:rPr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aseline="0">
                <a:solidFill>
                  <a:srgbClr val="FFFFFF"/>
                </a:solidFill>
              </a:rPr>
              <a:t>Rede:</a:t>
            </a:r>
            <a:r>
              <a:rPr lang="en-US" sz="1200">
                <a:solidFill>
                  <a:srgbClr val="FFFFFF"/>
                </a:solidFill>
              </a:rPr>
              <a:t>​</a:t>
            </a:r>
          </a:p>
          <a:p>
            <a:pPr marL="6858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aseline="0">
                <a:solidFill>
                  <a:srgbClr val="FFFFFF"/>
                </a:solidFill>
              </a:rPr>
              <a:t>Permite a </a:t>
            </a:r>
            <a:r>
              <a:rPr lang="en-US" sz="1200" baseline="0" err="1">
                <a:solidFill>
                  <a:srgbClr val="FFFFFF"/>
                </a:solidFill>
              </a:rPr>
              <a:t>comunicação</a:t>
            </a:r>
            <a:r>
              <a:rPr lang="en-US" sz="1200" baseline="0">
                <a:solidFill>
                  <a:srgbClr val="FFFFFF"/>
                </a:solidFill>
              </a:rPr>
              <a:t> entre </a:t>
            </a:r>
            <a:r>
              <a:rPr lang="en-US" sz="1200" baseline="0" err="1">
                <a:solidFill>
                  <a:srgbClr val="FFFFFF"/>
                </a:solidFill>
              </a:rPr>
              <a:t>dispositivos</a:t>
            </a:r>
            <a:r>
              <a:rPr lang="en-US" sz="1200" baseline="0">
                <a:solidFill>
                  <a:srgbClr val="FFFFFF"/>
                </a:solidFill>
              </a:rPr>
              <a:t> </a:t>
            </a:r>
            <a:r>
              <a:rPr lang="en-US" sz="1200" baseline="0" err="1">
                <a:solidFill>
                  <a:srgbClr val="FFFFFF"/>
                </a:solidFill>
              </a:rPr>
              <a:t>através</a:t>
            </a:r>
            <a:r>
              <a:rPr lang="en-US" sz="1200" baseline="0">
                <a:solidFill>
                  <a:srgbClr val="FFFFFF"/>
                </a:solidFill>
              </a:rPr>
              <a:t> de redes </a:t>
            </a:r>
            <a:r>
              <a:rPr lang="en-US" sz="1200" baseline="0" err="1">
                <a:solidFill>
                  <a:srgbClr val="FFFFFF"/>
                </a:solidFill>
              </a:rPr>
              <a:t>locais</a:t>
            </a:r>
            <a:r>
              <a:rPr lang="en-US" sz="1200" baseline="0">
                <a:solidFill>
                  <a:srgbClr val="FFFFFF"/>
                </a:solidFill>
              </a:rPr>
              <a:t> e </a:t>
            </a:r>
            <a:r>
              <a:rPr lang="en-US" sz="1200" baseline="0" err="1">
                <a:solidFill>
                  <a:srgbClr val="FFFFFF"/>
                </a:solidFill>
              </a:rPr>
              <a:t>globais</a:t>
            </a:r>
            <a:r>
              <a:rPr lang="en-US" sz="1200" baseline="0">
                <a:solidFill>
                  <a:srgbClr val="FFFFFF"/>
                </a:solidFill>
              </a:rPr>
              <a:t>.</a:t>
            </a:r>
            <a:r>
              <a:rPr lang="en-US" sz="1200">
                <a:solidFill>
                  <a:srgbClr val="FFFFFF"/>
                </a:solidFill>
              </a:rPr>
              <a:t>​</a:t>
            </a:r>
          </a:p>
          <a:p>
            <a:pPr marL="228600"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aseline="0">
                <a:solidFill>
                  <a:srgbClr val="FFFFFF"/>
                </a:solidFill>
              </a:rPr>
              <a:t>Interface de </a:t>
            </a:r>
            <a:r>
              <a:rPr lang="en-US" sz="1200" baseline="0" err="1">
                <a:solidFill>
                  <a:srgbClr val="FFFFFF"/>
                </a:solidFill>
              </a:rPr>
              <a:t>utilizador</a:t>
            </a:r>
            <a:r>
              <a:rPr lang="en-US" sz="1200" baseline="0">
                <a:solidFill>
                  <a:srgbClr val="FFFFFF"/>
                </a:solidFill>
              </a:rPr>
              <a:t> e </a:t>
            </a:r>
            <a:r>
              <a:rPr lang="en-US" sz="1200" baseline="0" err="1">
                <a:solidFill>
                  <a:srgbClr val="FFFFFF"/>
                </a:solidFill>
              </a:rPr>
              <a:t>aplicação</a:t>
            </a:r>
            <a:r>
              <a:rPr lang="en-US" sz="1200" baseline="0">
                <a:solidFill>
                  <a:srgbClr val="FFFFFF"/>
                </a:solidFill>
              </a:rPr>
              <a:t>:</a:t>
            </a:r>
            <a:r>
              <a:rPr lang="en-US" sz="1200">
                <a:solidFill>
                  <a:srgbClr val="FFFFFF"/>
                </a:solidFill>
              </a:rPr>
              <a:t>​</a:t>
            </a:r>
          </a:p>
          <a:p>
            <a:pPr marL="685800"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baseline="0" err="1">
                <a:solidFill>
                  <a:srgbClr val="FFFFFF"/>
                </a:solidFill>
              </a:rPr>
              <a:t>Oferece</a:t>
            </a:r>
            <a:r>
              <a:rPr lang="en-US" sz="1200" baseline="0">
                <a:solidFill>
                  <a:srgbClr val="FFFFFF"/>
                </a:solidFill>
              </a:rPr>
              <a:t> um </a:t>
            </a:r>
            <a:r>
              <a:rPr lang="en-US" sz="1200" baseline="0" err="1">
                <a:solidFill>
                  <a:srgbClr val="FFFFFF"/>
                </a:solidFill>
              </a:rPr>
              <a:t>ambiente</a:t>
            </a:r>
            <a:r>
              <a:rPr lang="en-US" sz="1200" baseline="0">
                <a:solidFill>
                  <a:srgbClr val="FFFFFF"/>
                </a:solidFill>
              </a:rPr>
              <a:t> </a:t>
            </a:r>
            <a:r>
              <a:rPr lang="en-US" sz="1200" baseline="0" err="1">
                <a:solidFill>
                  <a:srgbClr val="FFFFFF"/>
                </a:solidFill>
              </a:rPr>
              <a:t>gráfico</a:t>
            </a:r>
            <a:r>
              <a:rPr lang="en-US" sz="1200" baseline="0">
                <a:solidFill>
                  <a:srgbClr val="FFFFFF"/>
                </a:solidFill>
              </a:rPr>
              <a:t> (GUI) </a:t>
            </a:r>
            <a:r>
              <a:rPr lang="en-US" sz="1200" baseline="0" err="1">
                <a:solidFill>
                  <a:srgbClr val="FFFFFF"/>
                </a:solidFill>
              </a:rPr>
              <a:t>ou</a:t>
            </a:r>
            <a:r>
              <a:rPr lang="en-US" sz="1200" baseline="0">
                <a:solidFill>
                  <a:srgbClr val="FFFFFF"/>
                </a:solidFill>
              </a:rPr>
              <a:t> </a:t>
            </a:r>
            <a:r>
              <a:rPr lang="en-US" sz="1200" baseline="0" err="1">
                <a:solidFill>
                  <a:srgbClr val="FFFFFF"/>
                </a:solidFill>
              </a:rPr>
              <a:t>linha</a:t>
            </a:r>
            <a:r>
              <a:rPr lang="en-US" sz="1200" baseline="0">
                <a:solidFill>
                  <a:srgbClr val="FFFFFF"/>
                </a:solidFill>
              </a:rPr>
              <a:t> de </a:t>
            </a:r>
            <a:r>
              <a:rPr lang="en-US" sz="1200" baseline="0" err="1">
                <a:solidFill>
                  <a:srgbClr val="FFFFFF"/>
                </a:solidFill>
              </a:rPr>
              <a:t>comandos</a:t>
            </a:r>
            <a:r>
              <a:rPr lang="en-US" sz="1200" baseline="0">
                <a:solidFill>
                  <a:srgbClr val="FFFFFF"/>
                </a:solidFill>
              </a:rPr>
              <a:t> para </a:t>
            </a:r>
            <a:r>
              <a:rPr lang="en-US" sz="1200" baseline="0" err="1">
                <a:solidFill>
                  <a:srgbClr val="FFFFFF"/>
                </a:solidFill>
              </a:rPr>
              <a:t>interagir</a:t>
            </a:r>
            <a:r>
              <a:rPr lang="en-US" sz="1200" baseline="0">
                <a:solidFill>
                  <a:srgbClr val="FFFFFF"/>
                </a:solidFill>
              </a:rPr>
              <a:t> com o </a:t>
            </a:r>
            <a:r>
              <a:rPr lang="en-US" sz="1200" baseline="0" err="1">
                <a:solidFill>
                  <a:srgbClr val="FFFFFF"/>
                </a:solidFill>
              </a:rPr>
              <a:t>sistema</a:t>
            </a:r>
            <a:r>
              <a:rPr lang="en-US" sz="1200" baseline="0">
                <a:solidFill>
                  <a:srgbClr val="FFFFFF"/>
                </a:solidFill>
              </a:rPr>
              <a:t>.</a:t>
            </a:r>
            <a:r>
              <a:rPr lang="en-US" sz="1200">
                <a:solidFill>
                  <a:srgbClr val="FFFFFF"/>
                </a:solidFill>
              </a:rPr>
              <a:t>​</a:t>
            </a:r>
          </a:p>
        </p:txBody>
      </p:sp>
      <p:pic>
        <p:nvPicPr>
          <p:cNvPr id="5" name="Imagem 4" descr="ISEC - Instituto Superior de Engenharia de Coimbra">
            <a:extLst>
              <a:ext uri="{FF2B5EF4-FFF2-40B4-BE49-F238E27FC236}">
                <a16:creationId xmlns:a16="http://schemas.microsoft.com/office/drawing/2014/main" id="{32E3AD86-6E7B-B037-0DCF-756C3C5D7E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498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EA348B-FF69-DF0C-E304-061AED3E8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52B9B960-77A4-84DE-2024-9D359FC3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6250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6BA7228-B455-05B2-8E4C-0983F1DDDA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6834" y="591344"/>
            <a:ext cx="3200400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>
                <a:ln w="22225">
                  <a:solidFill>
                    <a:srgbClr val="FFFFFF"/>
                  </a:solidFill>
                </a:ln>
                <a:solidFill>
                  <a:srgbClr val="FFFFFF"/>
                </a:solidFill>
              </a:rPr>
              <a:t>Gestão de memória</a:t>
            </a:r>
          </a:p>
        </p:txBody>
      </p:sp>
      <p:sp>
        <p:nvSpPr>
          <p:cNvPr id="265" name="Arc 26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64E745F-1692-37FC-F74B-D61A767BB102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Funções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da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Gestão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Memória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pt-PT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Alocação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Libertação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Memória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sz="1500">
              <a:ea typeface="+mn-lt"/>
              <a:cs typeface="+mn-lt"/>
            </a:endParaRPr>
          </a:p>
          <a:p>
            <a:pPr marL="742950" lvl="1" indent="-285750">
              <a:buFont typeface="Wingdings"/>
              <a:buChar char="Ø"/>
            </a:pP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O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operativo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distribui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memória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aos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processos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conforme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necessário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liberta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-a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quando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os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processos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terminam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evitando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desperdício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recursos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Memória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Física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Memória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Virtual:</a:t>
            </a:r>
            <a:endParaRPr lang="en-US" sz="1500">
              <a:ea typeface="+mn-lt"/>
              <a:cs typeface="+mn-lt"/>
            </a:endParaRP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Quando a RAM é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insuficiente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, a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memória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virtual (disco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rígido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) é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utilizada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para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armazenar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temporariamente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dados,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permitindo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que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os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processos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continuem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funcionar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Proteção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Isolamento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sz="1500">
              <a:ea typeface="+mn-lt"/>
              <a:cs typeface="+mn-lt"/>
            </a:endParaRP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Garante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que um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processo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não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aceda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à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memória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de outro,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assegurando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estabilidade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segurança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.</a:t>
            </a: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Paginação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Segmentação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 sz="1500" b="1" err="1">
                <a:solidFill>
                  <a:srgbClr val="FFFFFF"/>
                </a:solidFill>
                <a:ea typeface="+mn-lt"/>
                <a:cs typeface="+mn-lt"/>
              </a:rPr>
              <a:t>Paginação</a:t>
            </a:r>
            <a:r>
              <a:rPr lang="en-US" sz="1500" b="1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Divide a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memória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blocos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tamanho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fixo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(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páginas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),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facilitando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gestão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eficiente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 sz="1500" b="1" err="1">
                <a:solidFill>
                  <a:srgbClr val="FFFFFF"/>
                </a:solidFill>
                <a:ea typeface="+mn-lt"/>
                <a:cs typeface="+mn-lt"/>
              </a:rPr>
              <a:t>Segmentação</a:t>
            </a:r>
            <a:r>
              <a:rPr lang="en-US" sz="1500" b="1">
                <a:solidFill>
                  <a:srgbClr val="FFFFFF"/>
                </a:solidFill>
                <a:ea typeface="+mn-lt"/>
                <a:cs typeface="+mn-lt"/>
              </a:rPr>
              <a:t>: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Divide a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memória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blocos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tamanhos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variáveis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(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segmentos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),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organizando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dados de forma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mais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lógica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Wingdings" panose="020B0604020202020204" pitchFamily="34" charset="0"/>
              <a:buChar char="v"/>
            </a:pP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Cache e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Otimização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sz="1500" err="1">
                <a:solidFill>
                  <a:srgbClr val="FFFFFF"/>
                </a:solidFill>
                <a:ea typeface="+mn-lt"/>
                <a:cs typeface="+mn-lt"/>
              </a:rPr>
              <a:t>Desempenho</a:t>
            </a:r>
            <a:r>
              <a:rPr lang="en-US" sz="150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sz="1500">
              <a:ea typeface="+mn-lt"/>
              <a:cs typeface="+mn-lt"/>
            </a:endParaRPr>
          </a:p>
          <a:p>
            <a:pPr marL="742950" lvl="1" indent="-285750">
              <a:buFont typeface="Wingdings" panose="020B0604020202020204" pitchFamily="34" charset="0"/>
              <a:buChar char="Ø"/>
            </a:pPr>
            <a:r>
              <a:rPr lang="en-US" sz="1500" err="1">
                <a:solidFill>
                  <a:srgbClr val="FFFFFF"/>
                </a:solidFill>
              </a:rPr>
              <a:t>Utiliza</a:t>
            </a:r>
            <a:r>
              <a:rPr lang="en-US" sz="1500">
                <a:solidFill>
                  <a:srgbClr val="FFFFFF"/>
                </a:solidFill>
              </a:rPr>
              <a:t> </a:t>
            </a:r>
            <a:r>
              <a:rPr lang="en-US" sz="1500" err="1">
                <a:solidFill>
                  <a:srgbClr val="FFFFFF"/>
                </a:solidFill>
              </a:rPr>
              <a:t>memórias</a:t>
            </a:r>
            <a:r>
              <a:rPr lang="en-US" sz="1500">
                <a:solidFill>
                  <a:srgbClr val="FFFFFF"/>
                </a:solidFill>
              </a:rPr>
              <a:t> de </a:t>
            </a:r>
            <a:r>
              <a:rPr lang="en-US" sz="1500" err="1">
                <a:solidFill>
                  <a:srgbClr val="FFFFFF"/>
                </a:solidFill>
              </a:rPr>
              <a:t>alta</a:t>
            </a:r>
            <a:r>
              <a:rPr lang="en-US" sz="1500">
                <a:solidFill>
                  <a:srgbClr val="FFFFFF"/>
                </a:solidFill>
              </a:rPr>
              <a:t> </a:t>
            </a:r>
            <a:r>
              <a:rPr lang="en-US" sz="1500" err="1">
                <a:solidFill>
                  <a:srgbClr val="FFFFFF"/>
                </a:solidFill>
              </a:rPr>
              <a:t>velocidade</a:t>
            </a:r>
            <a:r>
              <a:rPr lang="en-US" sz="1500">
                <a:solidFill>
                  <a:srgbClr val="FFFFFF"/>
                </a:solidFill>
              </a:rPr>
              <a:t> (cache) para </a:t>
            </a:r>
            <a:r>
              <a:rPr lang="en-US" sz="1500" err="1">
                <a:solidFill>
                  <a:srgbClr val="FFFFFF"/>
                </a:solidFill>
              </a:rPr>
              <a:t>armazenar</a:t>
            </a:r>
            <a:r>
              <a:rPr lang="en-US" sz="1500">
                <a:solidFill>
                  <a:srgbClr val="FFFFFF"/>
                </a:solidFill>
              </a:rPr>
              <a:t> dados </a:t>
            </a:r>
            <a:r>
              <a:rPr lang="en-US" sz="1500" err="1">
                <a:solidFill>
                  <a:srgbClr val="FFFFFF"/>
                </a:solidFill>
              </a:rPr>
              <a:t>frequentemente</a:t>
            </a:r>
            <a:r>
              <a:rPr lang="en-US" sz="1500">
                <a:solidFill>
                  <a:srgbClr val="FFFFFF"/>
                </a:solidFill>
              </a:rPr>
              <a:t> </a:t>
            </a:r>
            <a:r>
              <a:rPr lang="en-US" sz="1500" err="1">
                <a:solidFill>
                  <a:srgbClr val="FFFFFF"/>
                </a:solidFill>
              </a:rPr>
              <a:t>usados</a:t>
            </a:r>
            <a:r>
              <a:rPr lang="en-US" sz="1500">
                <a:solidFill>
                  <a:srgbClr val="FFFFFF"/>
                </a:solidFill>
              </a:rPr>
              <a:t>, </a:t>
            </a:r>
            <a:r>
              <a:rPr lang="en-US" sz="1500" err="1">
                <a:solidFill>
                  <a:srgbClr val="FFFFFF"/>
                </a:solidFill>
              </a:rPr>
              <a:t>melhorando</a:t>
            </a:r>
            <a:r>
              <a:rPr lang="en-US" sz="1500">
                <a:solidFill>
                  <a:srgbClr val="FFFFFF"/>
                </a:solidFill>
              </a:rPr>
              <a:t> a performance do sistema.</a:t>
            </a:r>
          </a:p>
        </p:txBody>
      </p:sp>
      <p:pic>
        <p:nvPicPr>
          <p:cNvPr id="5" name="Imagem 4" descr="ISEC - Instituto Superior de Engenharia de Coimbra">
            <a:extLst>
              <a:ext uri="{FF2B5EF4-FFF2-40B4-BE49-F238E27FC236}">
                <a16:creationId xmlns:a16="http://schemas.microsoft.com/office/drawing/2014/main" id="{D79A5ED8-C6E3-D262-B85F-FCCFB3ADE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91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D1204F-72F9-F62A-B042-8D51352CB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Rectangle 267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7D872313-077E-900A-5A51-3EFBDD189C7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8ACD9DD-D3E5-25AE-198D-B51785976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65862"/>
            <a:ext cx="6052955" cy="472627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8000">
                <a:ln w="22225">
                  <a:solidFill>
                    <a:srgbClr val="FFFFFF"/>
                  </a:solidFill>
                </a:ln>
                <a:noFill/>
              </a:rPr>
              <a:t>Entrada e saída de dados</a:t>
            </a:r>
          </a:p>
        </p:txBody>
      </p: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2899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76791E-C706-D8B5-E580-B01F30D675FB}"/>
              </a:ext>
            </a:extLst>
          </p:cNvPr>
          <p:cNvSpPr txBox="1"/>
          <p:nvPr/>
        </p:nvSpPr>
        <p:spPr>
          <a:xfrm>
            <a:off x="7212670" y="368257"/>
            <a:ext cx="4707861" cy="542388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rgbClr val="FFFFFF"/>
                </a:solidFill>
              </a:rPr>
              <a:t>Controlo</a:t>
            </a:r>
            <a:r>
              <a:rPr lang="en-US" sz="1400">
                <a:solidFill>
                  <a:srgbClr val="FFFFFF"/>
                </a:solidFill>
              </a:rPr>
              <a:t> dos </a:t>
            </a:r>
            <a:r>
              <a:rPr lang="en-US" sz="1400" err="1">
                <a:solidFill>
                  <a:srgbClr val="FFFFFF"/>
                </a:solidFill>
              </a:rPr>
              <a:t>dispositivos</a:t>
            </a:r>
            <a:r>
              <a:rPr lang="en-US" sz="1400">
                <a:solidFill>
                  <a:srgbClr val="FFFFFF"/>
                </a:solidFill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Gere a </a:t>
            </a:r>
            <a:r>
              <a:rPr lang="en-US" sz="1400" err="1">
                <a:solidFill>
                  <a:srgbClr val="FFFFFF"/>
                </a:solidFill>
              </a:rPr>
              <a:t>comunicação</a:t>
            </a:r>
            <a:r>
              <a:rPr lang="en-US" sz="1400">
                <a:solidFill>
                  <a:srgbClr val="FFFFFF"/>
                </a:solidFill>
              </a:rPr>
              <a:t> com hardware de entrada e </a:t>
            </a:r>
            <a:r>
              <a:rPr lang="en-US" sz="1400" err="1">
                <a:solidFill>
                  <a:srgbClr val="FFFFFF"/>
                </a:solidFill>
              </a:rPr>
              <a:t>saída</a:t>
            </a:r>
            <a:r>
              <a:rPr lang="en-US" sz="1400">
                <a:solidFill>
                  <a:srgbClr val="FFFFFF"/>
                </a:solidFill>
              </a:rPr>
              <a:t> (</a:t>
            </a:r>
            <a:r>
              <a:rPr lang="en-US" sz="1400" err="1">
                <a:solidFill>
                  <a:srgbClr val="FFFFFF"/>
                </a:solidFill>
              </a:rPr>
              <a:t>teclado</a:t>
            </a:r>
            <a:r>
              <a:rPr lang="en-US" sz="1400">
                <a:solidFill>
                  <a:srgbClr val="FFFFFF"/>
                </a:solidFill>
              </a:rPr>
              <a:t>, </a:t>
            </a:r>
            <a:r>
              <a:rPr lang="en-US" sz="1400" err="1">
                <a:solidFill>
                  <a:srgbClr val="FFFFFF"/>
                </a:solidFill>
              </a:rPr>
              <a:t>rato</a:t>
            </a:r>
            <a:r>
              <a:rPr lang="en-US" sz="1400">
                <a:solidFill>
                  <a:srgbClr val="FFFFFF"/>
                </a:solidFill>
              </a:rPr>
              <a:t>, monitor, </a:t>
            </a:r>
            <a:r>
              <a:rPr lang="en-US" sz="1400" err="1">
                <a:solidFill>
                  <a:srgbClr val="FFFFFF"/>
                </a:solidFill>
              </a:rPr>
              <a:t>impressora</a:t>
            </a:r>
            <a:r>
              <a:rPr lang="en-US" sz="1400">
                <a:solidFill>
                  <a:srgbClr val="FFFFFF"/>
                </a:solidFill>
              </a:rPr>
              <a:t>, etc.).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Drivers: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rgbClr val="FFFFFF"/>
                </a:solidFill>
              </a:rPr>
              <a:t>Programas</a:t>
            </a:r>
            <a:r>
              <a:rPr lang="en-US" sz="1400">
                <a:solidFill>
                  <a:srgbClr val="FFFFFF"/>
                </a:solidFill>
              </a:rPr>
              <a:t> que </a:t>
            </a:r>
            <a:r>
              <a:rPr lang="en-US" sz="1400" err="1">
                <a:solidFill>
                  <a:srgbClr val="FFFFFF"/>
                </a:solidFill>
              </a:rPr>
              <a:t>permitem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ao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sistema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operativo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reconhecer</a:t>
            </a:r>
            <a:r>
              <a:rPr lang="en-US" sz="1400">
                <a:solidFill>
                  <a:srgbClr val="FFFFFF"/>
                </a:solidFill>
              </a:rPr>
              <a:t> e </a:t>
            </a:r>
            <a:r>
              <a:rPr lang="en-US" sz="1400" err="1">
                <a:solidFill>
                  <a:srgbClr val="FFFFFF"/>
                </a:solidFill>
              </a:rPr>
              <a:t>utilizar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os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dispositivos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corretamente</a:t>
            </a:r>
            <a:r>
              <a:rPr lang="en-US" sz="1400">
                <a:solidFill>
                  <a:srgbClr val="FFFFFF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Buffering: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rgbClr val="FFFFFF"/>
                </a:solidFill>
              </a:rPr>
              <a:t>Armazena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temporariamente</a:t>
            </a:r>
            <a:r>
              <a:rPr lang="en-US" sz="1400">
                <a:solidFill>
                  <a:srgbClr val="FFFFFF"/>
                </a:solidFill>
              </a:rPr>
              <a:t> dados para </a:t>
            </a:r>
            <a:r>
              <a:rPr lang="en-US" sz="1400" err="1">
                <a:solidFill>
                  <a:srgbClr val="FFFFFF"/>
                </a:solidFill>
              </a:rPr>
              <a:t>otimizar</a:t>
            </a:r>
            <a:r>
              <a:rPr lang="en-US" sz="1400">
                <a:solidFill>
                  <a:srgbClr val="FFFFFF"/>
                </a:solidFill>
              </a:rPr>
              <a:t> a </a:t>
            </a:r>
            <a:r>
              <a:rPr lang="en-US" sz="1400" err="1">
                <a:solidFill>
                  <a:srgbClr val="FFFFFF"/>
                </a:solidFill>
              </a:rPr>
              <a:t>transferência</a:t>
            </a:r>
            <a:r>
              <a:rPr lang="en-US" sz="1400">
                <a:solidFill>
                  <a:srgbClr val="FFFFFF"/>
                </a:solidFill>
              </a:rPr>
              <a:t> entre o </a:t>
            </a:r>
            <a:r>
              <a:rPr lang="en-US" sz="1400" err="1">
                <a:solidFill>
                  <a:srgbClr val="FFFFFF"/>
                </a:solidFill>
              </a:rPr>
              <a:t>processador</a:t>
            </a:r>
            <a:r>
              <a:rPr lang="en-US" sz="1400">
                <a:solidFill>
                  <a:srgbClr val="FFFFFF"/>
                </a:solidFill>
              </a:rPr>
              <a:t> e </a:t>
            </a:r>
            <a:r>
              <a:rPr lang="en-US" sz="1400" err="1">
                <a:solidFill>
                  <a:srgbClr val="FFFFFF"/>
                </a:solidFill>
              </a:rPr>
              <a:t>os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dispositivos</a:t>
            </a:r>
            <a:r>
              <a:rPr lang="en-US" sz="1400">
                <a:solidFill>
                  <a:srgbClr val="FFFFFF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Spooling: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rgbClr val="FFFFFF"/>
                </a:solidFill>
              </a:rPr>
              <a:t>Enfileira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tarefas</a:t>
            </a:r>
            <a:r>
              <a:rPr lang="en-US" sz="1400">
                <a:solidFill>
                  <a:srgbClr val="FFFFFF"/>
                </a:solidFill>
              </a:rPr>
              <a:t> (</a:t>
            </a:r>
            <a:r>
              <a:rPr lang="en-US" sz="1400" err="1">
                <a:solidFill>
                  <a:srgbClr val="FFFFFF"/>
                </a:solidFill>
              </a:rPr>
              <a:t>como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impressões</a:t>
            </a:r>
            <a:r>
              <a:rPr lang="en-US" sz="1400">
                <a:solidFill>
                  <a:srgbClr val="FFFFFF"/>
                </a:solidFill>
              </a:rPr>
              <a:t>) para </a:t>
            </a:r>
            <a:r>
              <a:rPr lang="en-US" sz="1400" err="1">
                <a:solidFill>
                  <a:srgbClr val="FFFFFF"/>
                </a:solidFill>
              </a:rPr>
              <a:t>serem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processadas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quando</a:t>
            </a:r>
            <a:r>
              <a:rPr lang="en-US" sz="1400">
                <a:solidFill>
                  <a:srgbClr val="FFFFFF"/>
                </a:solidFill>
              </a:rPr>
              <a:t> o </a:t>
            </a:r>
            <a:r>
              <a:rPr lang="en-US" sz="1400" err="1">
                <a:solidFill>
                  <a:srgbClr val="FFFFFF"/>
                </a:solidFill>
              </a:rPr>
              <a:t>dispositivo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estiver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disponível</a:t>
            </a:r>
            <a:r>
              <a:rPr lang="en-US" sz="1400">
                <a:solidFill>
                  <a:srgbClr val="FFFFFF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rgbClr val="FFFFFF"/>
                </a:solidFill>
              </a:rPr>
              <a:t>Gestão</a:t>
            </a:r>
            <a:r>
              <a:rPr lang="en-US" sz="1400">
                <a:solidFill>
                  <a:srgbClr val="FFFFFF"/>
                </a:solidFill>
              </a:rPr>
              <a:t> de </a:t>
            </a:r>
            <a:r>
              <a:rPr lang="en-US" sz="1400" err="1">
                <a:solidFill>
                  <a:srgbClr val="FFFFFF"/>
                </a:solidFill>
              </a:rPr>
              <a:t>interrupções</a:t>
            </a:r>
            <a:r>
              <a:rPr lang="en-US" sz="1400">
                <a:solidFill>
                  <a:srgbClr val="FFFFFF"/>
                </a:solidFill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Permite </a:t>
            </a:r>
            <a:r>
              <a:rPr lang="en-US" sz="1400" err="1">
                <a:solidFill>
                  <a:srgbClr val="FFFFFF"/>
                </a:solidFill>
              </a:rPr>
              <a:t>ao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processador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continuar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outras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tarefas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enquanto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aguarda</a:t>
            </a:r>
            <a:r>
              <a:rPr lang="en-US" sz="1400">
                <a:solidFill>
                  <a:srgbClr val="FFFFFF"/>
                </a:solidFill>
              </a:rPr>
              <a:t> </a:t>
            </a:r>
            <a:r>
              <a:rPr lang="en-US" sz="1400" err="1">
                <a:solidFill>
                  <a:srgbClr val="FFFFFF"/>
                </a:solidFill>
              </a:rPr>
              <a:t>respostas</a:t>
            </a:r>
            <a:r>
              <a:rPr lang="en-US" sz="1400">
                <a:solidFill>
                  <a:srgbClr val="FFFFFF"/>
                </a:solidFill>
              </a:rPr>
              <a:t> dos </a:t>
            </a:r>
            <a:r>
              <a:rPr lang="en-US" sz="1400" err="1">
                <a:solidFill>
                  <a:srgbClr val="FFFFFF"/>
                </a:solidFill>
              </a:rPr>
              <a:t>dispositivos</a:t>
            </a:r>
            <a:r>
              <a:rPr lang="en-US" sz="1400">
                <a:solidFill>
                  <a:srgbClr val="FFFFFF"/>
                </a:solidFill>
              </a:rPr>
              <a:t>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FFFFFF"/>
                </a:solidFill>
              </a:rPr>
              <a:t>Interface com o </a:t>
            </a:r>
            <a:r>
              <a:rPr lang="en-US" sz="1400" err="1">
                <a:solidFill>
                  <a:srgbClr val="FFFFFF"/>
                </a:solidFill>
              </a:rPr>
              <a:t>utilizador</a:t>
            </a:r>
            <a:r>
              <a:rPr lang="en-US" sz="1400">
                <a:solidFill>
                  <a:srgbClr val="FFFFFF"/>
                </a:solidFill>
              </a:rPr>
              <a:t>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err="1">
                <a:solidFill>
                  <a:srgbClr val="FFFFFF"/>
                </a:solidFill>
              </a:rPr>
              <a:t>Facilita</a:t>
            </a:r>
            <a:r>
              <a:rPr lang="en-US" sz="1400">
                <a:solidFill>
                  <a:srgbClr val="FFFFFF"/>
                </a:solidFill>
              </a:rPr>
              <a:t> a </a:t>
            </a:r>
            <a:r>
              <a:rPr lang="en-US" sz="1400" err="1">
                <a:solidFill>
                  <a:srgbClr val="FFFFFF"/>
                </a:solidFill>
              </a:rPr>
              <a:t>interação</a:t>
            </a:r>
            <a:r>
              <a:rPr lang="en-US" sz="1400">
                <a:solidFill>
                  <a:srgbClr val="FFFFFF"/>
                </a:solidFill>
              </a:rPr>
              <a:t> com </a:t>
            </a:r>
            <a:r>
              <a:rPr lang="en-US" sz="1400" err="1">
                <a:solidFill>
                  <a:srgbClr val="FFFFFF"/>
                </a:solidFill>
              </a:rPr>
              <a:t>dispositivos</a:t>
            </a:r>
            <a:r>
              <a:rPr lang="en-US" sz="1400">
                <a:solidFill>
                  <a:srgbClr val="FFFFFF"/>
                </a:solidFill>
              </a:rPr>
              <a:t> de entrada e </a:t>
            </a:r>
            <a:r>
              <a:rPr lang="en-US" sz="1400" err="1">
                <a:solidFill>
                  <a:srgbClr val="FFFFFF"/>
                </a:solidFill>
              </a:rPr>
              <a:t>saída</a:t>
            </a:r>
            <a:r>
              <a:rPr lang="en-US" sz="140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5" name="Imagem 4" descr="ISEC - Instituto Superior de Engenharia de Coimbra">
            <a:extLst>
              <a:ext uri="{FF2B5EF4-FFF2-40B4-BE49-F238E27FC236}">
                <a16:creationId xmlns:a16="http://schemas.microsoft.com/office/drawing/2014/main" id="{AA9E818A-93DE-CD26-2B9D-BFE086FDE3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02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AA0D9F-3943-C192-1B56-E6BAEF8CC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3009CC51-0046-AE9D-B7F3-BDD3D0DFAB7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6250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F810DC4-F833-4FB7-044E-D1823990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b="1" err="1">
                <a:solidFill>
                  <a:srgbClr val="FFFFFF"/>
                </a:solidFill>
              </a:rPr>
              <a:t>Proteção</a:t>
            </a:r>
            <a:endParaRPr lang="en-US" sz="6000" b="1">
              <a:solidFill>
                <a:srgbClr val="FFFFFF"/>
              </a:solidFill>
            </a:endParaRPr>
          </a:p>
        </p:txBody>
      </p:sp>
      <p:pic>
        <p:nvPicPr>
          <p:cNvPr id="6" name="Imagem 5" descr="ISEC - Instituto Superior de Engenharia de Coimbra">
            <a:extLst>
              <a:ext uri="{FF2B5EF4-FFF2-40B4-BE49-F238E27FC236}">
                <a16:creationId xmlns:a16="http://schemas.microsoft.com/office/drawing/2014/main" id="{7D4DF901-1693-EBB0-FB11-29046945F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74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Marcador de Posição de Conteúdo 3" descr="Qué tipos de sistemas operativos existen | Blog | Hosting Plus Argentina">
            <a:extLst>
              <a:ext uri="{FF2B5EF4-FFF2-40B4-BE49-F238E27FC236}">
                <a16:creationId xmlns:a16="http://schemas.microsoft.com/office/drawing/2014/main" id="{C1FB4923-5B91-67E8-9916-BA968DC854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625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38585E6-FBC7-7635-B2FA-FA6BC88A2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761"/>
            <a:ext cx="10515600" cy="561437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lnSpc>
                <a:spcPct val="80000"/>
              </a:lnSpc>
              <a:buNone/>
            </a:pPr>
            <a:r>
              <a:rPr lang="en-US" sz="3600" b="1" dirty="0">
                <a:solidFill>
                  <a:srgbClr val="FFFFFF"/>
                </a:solidFill>
                <a:ea typeface="+mn-lt"/>
                <a:cs typeface="+mn-lt"/>
              </a:rPr>
              <a:t>A Segurança </a:t>
            </a:r>
            <a:r>
              <a:rPr lang="en-US" sz="3600" b="1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en-US" sz="3600" b="1" dirty="0">
                <a:solidFill>
                  <a:srgbClr val="FFFFFF"/>
                </a:solidFill>
                <a:ea typeface="+mn-lt"/>
                <a:cs typeface="+mn-lt"/>
              </a:rPr>
              <a:t> Sistemas </a:t>
            </a:r>
            <a:r>
              <a:rPr lang="en-US" sz="3600" b="1" dirty="0" err="1">
                <a:solidFill>
                  <a:srgbClr val="FFFFFF"/>
                </a:solidFill>
                <a:ea typeface="+mn-lt"/>
                <a:cs typeface="+mn-lt"/>
              </a:rPr>
              <a:t>Operativos</a:t>
            </a:r>
            <a:endParaRPr lang="en-US" sz="3600" b="1" dirty="0">
              <a:solidFill>
                <a:srgbClr val="FFFFFF"/>
              </a:solidFill>
              <a:ea typeface="+mn-lt"/>
              <a:cs typeface="+mn-lt"/>
            </a:endParaRPr>
          </a:p>
          <a:p>
            <a:pPr marL="0" indent="0" algn="ctr">
              <a:lnSpc>
                <a:spcPct val="80000"/>
              </a:lnSpc>
              <a:buNone/>
            </a:pPr>
            <a:endParaRPr lang="en-US" sz="2400" b="1" dirty="0">
              <a:solidFill>
                <a:srgbClr val="FFFFFF"/>
              </a:solidFill>
              <a:ea typeface="+mn-lt"/>
              <a:cs typeface="+mn-lt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A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segurança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sistemas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operativos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é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essencial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, pois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qualquer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pessoa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pode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usar um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armazenar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dados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nele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com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facilidade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pt-PT" sz="2400" dirty="0"/>
          </a:p>
          <a:p>
            <a:pPr>
              <a:lnSpc>
                <a:spcPct val="80000"/>
              </a:lnSpc>
            </a:pP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Para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garantir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essa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proteção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são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adotadas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várias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medidas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sendo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as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mais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en-US" sz="2400" err="1">
                <a:solidFill>
                  <a:srgbClr val="FFFFFF"/>
                </a:solidFill>
                <a:ea typeface="+mn-lt"/>
                <a:cs typeface="+mn-lt"/>
              </a:rPr>
              <a:t>importantes</a:t>
            </a:r>
            <a:r>
              <a:rPr lang="en-US" sz="2400" dirty="0">
                <a:solidFill>
                  <a:srgbClr val="FFFFFF"/>
                </a:solidFill>
                <a:ea typeface="+mn-lt"/>
                <a:cs typeface="+mn-lt"/>
              </a:rPr>
              <a:t>:</a:t>
            </a:r>
            <a:endParaRPr lang="en-US" sz="2400" dirty="0"/>
          </a:p>
          <a:p>
            <a:pPr lvl="1" indent="-514350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Controle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Acesso</a:t>
            </a:r>
            <a:endParaRPr lang="en-US" dirty="0"/>
          </a:p>
          <a:p>
            <a:pPr lvl="1" indent="-514350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Atualizações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Segurança</a:t>
            </a:r>
            <a:endParaRPr lang="en-US" dirty="0"/>
          </a:p>
          <a:p>
            <a:pPr lvl="1" indent="-514350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Firewall</a:t>
            </a:r>
            <a:endParaRPr lang="en-US" dirty="0"/>
          </a:p>
          <a:p>
            <a:pPr lvl="1" indent="-514350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err="1">
                <a:solidFill>
                  <a:srgbClr val="FFFFFF"/>
                </a:solidFill>
                <a:ea typeface="+mn-lt"/>
                <a:cs typeface="+mn-lt"/>
              </a:rPr>
              <a:t>Criptografia</a:t>
            </a:r>
            <a:endParaRPr lang="en-US"/>
          </a:p>
          <a:p>
            <a:pPr lvl="1" indent="-514350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Antivírus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e Antimalware</a:t>
            </a:r>
            <a:endParaRPr lang="en-US" dirty="0"/>
          </a:p>
          <a:p>
            <a:pPr lvl="1" indent="-514350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Senhas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Fortes 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Políticas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Senhas</a:t>
            </a:r>
            <a:endParaRPr lang="en-US" dirty="0"/>
          </a:p>
          <a:p>
            <a:pPr lvl="1" indent="-514350">
              <a:lnSpc>
                <a:spcPct val="80000"/>
              </a:lnSpc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Auditoria e </a:t>
            </a:r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Monitoramento</a:t>
            </a:r>
            <a:endParaRPr lang="en-US" dirty="0"/>
          </a:p>
          <a:p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  <p:pic>
        <p:nvPicPr>
          <p:cNvPr id="5" name="Imagem 4" descr="ISEC - Instituto Superior de Engenharia de Coimbra">
            <a:extLst>
              <a:ext uri="{FF2B5EF4-FFF2-40B4-BE49-F238E27FC236}">
                <a16:creationId xmlns:a16="http://schemas.microsoft.com/office/drawing/2014/main" id="{9EAC6BE2-E4D9-C38A-E6B7-7C9DED945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09621" y="5495673"/>
            <a:ext cx="1140494" cy="1140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000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19</Slides>
  <Notes>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19</vt:i4>
      </vt:variant>
    </vt:vector>
  </HeadingPairs>
  <TitlesOfParts>
    <vt:vector size="20" baseType="lpstr">
      <vt:lpstr>Tema do Office</vt:lpstr>
      <vt:lpstr>Sistemas Operativos</vt:lpstr>
      <vt:lpstr>Índice</vt:lpstr>
      <vt:lpstr>Bibliografia</vt:lpstr>
      <vt:lpstr>Definição de sistema Operativo</vt:lpstr>
      <vt:lpstr>Função e características de um Sistema Operativo</vt:lpstr>
      <vt:lpstr>Gestão de memória</vt:lpstr>
      <vt:lpstr>Entrada e saída de dados</vt:lpstr>
      <vt:lpstr>Proteção</vt:lpstr>
      <vt:lpstr>Apresentação do PowerPoint</vt:lpstr>
      <vt:lpstr>Apresentação do PowerPoint</vt:lpstr>
      <vt:lpstr>Fiabilidade</vt:lpstr>
      <vt:lpstr>Apresentação do PowerPoint</vt:lpstr>
      <vt:lpstr>Apresentação do PowerPoint</vt:lpstr>
      <vt:lpstr>O conceito Multitarefa</vt:lpstr>
      <vt:lpstr>Definição</vt:lpstr>
      <vt:lpstr>Apresentação do PowerPoint</vt:lpstr>
      <vt:lpstr>Instalação e configuração de um Sistema Operativo</vt:lpstr>
      <vt:lpstr>Comparar o Sistema Operativo Windows vs Linux vs MacOS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74</cp:revision>
  <dcterms:created xsi:type="dcterms:W3CDTF">2025-02-21T15:43:50Z</dcterms:created>
  <dcterms:modified xsi:type="dcterms:W3CDTF">2025-02-22T01:29:18Z</dcterms:modified>
</cp:coreProperties>
</file>