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0" r:id="rId2"/>
    <p:sldId id="296" r:id="rId3"/>
    <p:sldId id="311" r:id="rId4"/>
    <p:sldId id="322" r:id="rId5"/>
    <p:sldId id="353" r:id="rId6"/>
    <p:sldId id="312" r:id="rId7"/>
    <p:sldId id="350" r:id="rId8"/>
    <p:sldId id="298" r:id="rId9"/>
    <p:sldId id="354" r:id="rId10"/>
    <p:sldId id="313" r:id="rId11"/>
    <p:sldId id="323" r:id="rId12"/>
    <p:sldId id="351" r:id="rId13"/>
    <p:sldId id="306" r:id="rId14"/>
    <p:sldId id="317" r:id="rId15"/>
    <p:sldId id="356" r:id="rId16"/>
    <p:sldId id="357" r:id="rId17"/>
    <p:sldId id="358" r:id="rId18"/>
    <p:sldId id="352" r:id="rId19"/>
    <p:sldId id="328" r:id="rId20"/>
    <p:sldId id="359" r:id="rId21"/>
    <p:sldId id="360" r:id="rId22"/>
    <p:sldId id="329" r:id="rId23"/>
  </p:sldIdLst>
  <p:sldSz cx="9144000" cy="5143500" type="screen16x9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B6D"/>
    <a:srgbClr val="1D4E89"/>
    <a:srgbClr val="EEF2F5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40" y="82"/>
      </p:cViewPr>
      <p:guideLst>
        <p:guide orient="horz" pos="16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2025/6/18</a:t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‹#›</a:t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Marcador de Posição de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PT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Marcador de Posição de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PT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079391"/>
            <a:ext cx="3155795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3256156" y="1059366"/>
            <a:ext cx="3311912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817327" y="3047070"/>
            <a:ext cx="4326673" cy="19263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047071"/>
            <a:ext cx="4672361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79581" y="1068240"/>
            <a:ext cx="2464419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257810"/>
            <a:ext cx="4572000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矩形 2"/>
          <p:cNvSpPr/>
          <p:nvPr userDrawn="1"/>
        </p:nvSpPr>
        <p:spPr>
          <a:xfrm>
            <a:off x="4572000" y="1257810"/>
            <a:ext cx="4572000" cy="1887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12294" y="1350977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2358189" y="1350976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04084" y="1350976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849979" y="1350975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B13F87CF-3569-4A6D-ABE9-80B564D3AFB4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E431EDE2-ED55-47B1-BF0C-0EF98048EB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10800000">
            <a:off x="0" y="0"/>
            <a:ext cx="9144000" cy="3992136"/>
          </a:xfrm>
          <a:custGeom>
            <a:avLst/>
            <a:gdLst>
              <a:gd name="connsiteX0" fmla="*/ 9144000 w 9144000"/>
              <a:gd name="connsiteY0" fmla="*/ 3992136 h 3992136"/>
              <a:gd name="connsiteX1" fmla="*/ 0 w 9144000"/>
              <a:gd name="connsiteY1" fmla="*/ 3992136 h 3992136"/>
              <a:gd name="connsiteX2" fmla="*/ 0 w 9144000"/>
              <a:gd name="connsiteY2" fmla="*/ 379141 h 3992136"/>
              <a:gd name="connsiteX3" fmla="*/ 4301185 w 9144000"/>
              <a:gd name="connsiteY3" fmla="*/ 379141 h 3992136"/>
              <a:gd name="connsiteX4" fmla="*/ 4572001 w 9144000"/>
              <a:gd name="connsiteY4" fmla="*/ 0 h 3992136"/>
              <a:gd name="connsiteX5" fmla="*/ 4842816 w 9144000"/>
              <a:gd name="connsiteY5" fmla="*/ 379141 h 3992136"/>
              <a:gd name="connsiteX6" fmla="*/ 9144000 w 9144000"/>
              <a:gd name="connsiteY6" fmla="*/ 379141 h 39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992136">
                <a:moveTo>
                  <a:pt x="9144000" y="3992136"/>
                </a:moveTo>
                <a:lnTo>
                  <a:pt x="0" y="3992136"/>
                </a:lnTo>
                <a:lnTo>
                  <a:pt x="0" y="379141"/>
                </a:lnTo>
                <a:lnTo>
                  <a:pt x="4301185" y="379141"/>
                </a:lnTo>
                <a:lnTo>
                  <a:pt x="4572001" y="0"/>
                </a:lnTo>
                <a:lnTo>
                  <a:pt x="4842816" y="379141"/>
                </a:lnTo>
                <a:lnTo>
                  <a:pt x="9144000" y="3791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796223" y="2162234"/>
            <a:ext cx="355155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PT" altLang="zh-CN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Projeto final </a:t>
            </a:r>
          </a:p>
        </p:txBody>
      </p:sp>
      <p:sp>
        <p:nvSpPr>
          <p:cNvPr id="23" name="矩形 22"/>
          <p:cNvSpPr/>
          <p:nvPr/>
        </p:nvSpPr>
        <p:spPr>
          <a:xfrm>
            <a:off x="1607762" y="2831287"/>
            <a:ext cx="5928476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PT" altLang="en-US" sz="1050" b="1" i="1" u="none" strike="noStrike" kern="1200" cap="none" spc="3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SIstemas Operativos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465776" y="3213149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252209" y="4047191"/>
            <a:ext cx="4639581" cy="8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PT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Diogo Moreira nº 2024123101</a:t>
            </a:r>
            <a:endParaRPr kumimoji="0" lang="pt-PT" altLang="zh-CN" sz="105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PT" altLang="zh-CN" sz="105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Felipe Jerónimo nº 2024146436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PT" altLang="zh-CN" sz="105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Luis Simões nº 2024148449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893848" y="651943"/>
            <a:ext cx="1356304" cy="1356304"/>
            <a:chOff x="3893848" y="1276412"/>
            <a:chExt cx="1356304" cy="1356304"/>
          </a:xfrm>
        </p:grpSpPr>
        <p:sp>
          <p:nvSpPr>
            <p:cNvPr id="3" name="椭圆 2"/>
            <p:cNvSpPr/>
            <p:nvPr/>
          </p:nvSpPr>
          <p:spPr>
            <a:xfrm>
              <a:off x="3893848" y="1276412"/>
              <a:ext cx="1356304" cy="135630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008813" y="1508646"/>
              <a:ext cx="1126374" cy="827336"/>
            </a:xfrm>
            <a:custGeom>
              <a:avLst/>
              <a:gdLst>
                <a:gd name="T0" fmla="*/ 690 w 702"/>
                <a:gd name="T1" fmla="*/ 144 h 517"/>
                <a:gd name="T2" fmla="*/ 358 w 702"/>
                <a:gd name="T3" fmla="*/ 1 h 517"/>
                <a:gd name="T4" fmla="*/ 351 w 702"/>
                <a:gd name="T5" fmla="*/ 0 h 517"/>
                <a:gd name="T6" fmla="*/ 345 w 702"/>
                <a:gd name="T7" fmla="*/ 1 h 517"/>
                <a:gd name="T8" fmla="*/ 12 w 702"/>
                <a:gd name="T9" fmla="*/ 144 h 517"/>
                <a:gd name="T10" fmla="*/ 0 w 702"/>
                <a:gd name="T11" fmla="*/ 164 h 517"/>
                <a:gd name="T12" fmla="*/ 12 w 702"/>
                <a:gd name="T13" fmla="*/ 183 h 517"/>
                <a:gd name="T14" fmla="*/ 345 w 702"/>
                <a:gd name="T15" fmla="*/ 326 h 517"/>
                <a:gd name="T16" fmla="*/ 358 w 702"/>
                <a:gd name="T17" fmla="*/ 326 h 517"/>
                <a:gd name="T18" fmla="*/ 616 w 702"/>
                <a:gd name="T19" fmla="*/ 215 h 517"/>
                <a:gd name="T20" fmla="*/ 616 w 702"/>
                <a:gd name="T21" fmla="*/ 329 h 517"/>
                <a:gd name="T22" fmla="*/ 593 w 702"/>
                <a:gd name="T23" fmla="*/ 370 h 517"/>
                <a:gd name="T24" fmla="*/ 616 w 702"/>
                <a:gd name="T25" fmla="*/ 412 h 517"/>
                <a:gd name="T26" fmla="*/ 616 w 702"/>
                <a:gd name="T27" fmla="*/ 452 h 517"/>
                <a:gd name="T28" fmla="*/ 650 w 702"/>
                <a:gd name="T29" fmla="*/ 452 h 517"/>
                <a:gd name="T30" fmla="*/ 650 w 702"/>
                <a:gd name="T31" fmla="*/ 412 h 517"/>
                <a:gd name="T32" fmla="*/ 674 w 702"/>
                <a:gd name="T33" fmla="*/ 370 h 517"/>
                <a:gd name="T34" fmla="*/ 650 w 702"/>
                <a:gd name="T35" fmla="*/ 329 h 517"/>
                <a:gd name="T36" fmla="*/ 650 w 702"/>
                <a:gd name="T37" fmla="*/ 200 h 517"/>
                <a:gd name="T38" fmla="*/ 690 w 702"/>
                <a:gd name="T39" fmla="*/ 183 h 517"/>
                <a:gd name="T40" fmla="*/ 702 w 702"/>
                <a:gd name="T41" fmla="*/ 164 h 517"/>
                <a:gd name="T42" fmla="*/ 690 w 702"/>
                <a:gd name="T43" fmla="*/ 144 h 517"/>
                <a:gd name="T44" fmla="*/ 351 w 702"/>
                <a:gd name="T45" fmla="*/ 355 h 517"/>
                <a:gd name="T46" fmla="*/ 336 w 702"/>
                <a:gd name="T47" fmla="*/ 352 h 517"/>
                <a:gd name="T48" fmla="*/ 129 w 702"/>
                <a:gd name="T49" fmla="*/ 262 h 517"/>
                <a:gd name="T50" fmla="*/ 129 w 702"/>
                <a:gd name="T51" fmla="*/ 386 h 517"/>
                <a:gd name="T52" fmla="*/ 327 w 702"/>
                <a:gd name="T53" fmla="*/ 517 h 517"/>
                <a:gd name="T54" fmla="*/ 375 w 702"/>
                <a:gd name="T55" fmla="*/ 517 h 517"/>
                <a:gd name="T56" fmla="*/ 574 w 702"/>
                <a:gd name="T57" fmla="*/ 386 h 517"/>
                <a:gd name="T58" fmla="*/ 574 w 702"/>
                <a:gd name="T59" fmla="*/ 262 h 517"/>
                <a:gd name="T60" fmla="*/ 366 w 702"/>
                <a:gd name="T61" fmla="*/ 352 h 517"/>
                <a:gd name="T62" fmla="*/ 351 w 702"/>
                <a:gd name="T6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2" h="517">
                  <a:moveTo>
                    <a:pt x="690" y="144"/>
                  </a:moveTo>
                  <a:cubicBezTo>
                    <a:pt x="358" y="1"/>
                    <a:pt x="358" y="1"/>
                    <a:pt x="358" y="1"/>
                  </a:cubicBezTo>
                  <a:cubicBezTo>
                    <a:pt x="356" y="0"/>
                    <a:pt x="353" y="0"/>
                    <a:pt x="351" y="0"/>
                  </a:cubicBezTo>
                  <a:cubicBezTo>
                    <a:pt x="349" y="0"/>
                    <a:pt x="347" y="0"/>
                    <a:pt x="345" y="1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5"/>
                    <a:pt x="0" y="164"/>
                  </a:cubicBezTo>
                  <a:cubicBezTo>
                    <a:pt x="0" y="172"/>
                    <a:pt x="5" y="180"/>
                    <a:pt x="12" y="183"/>
                  </a:cubicBezTo>
                  <a:cubicBezTo>
                    <a:pt x="345" y="326"/>
                    <a:pt x="345" y="326"/>
                    <a:pt x="345" y="326"/>
                  </a:cubicBezTo>
                  <a:cubicBezTo>
                    <a:pt x="349" y="328"/>
                    <a:pt x="354" y="328"/>
                    <a:pt x="358" y="326"/>
                  </a:cubicBezTo>
                  <a:cubicBezTo>
                    <a:pt x="616" y="215"/>
                    <a:pt x="616" y="215"/>
                    <a:pt x="616" y="215"/>
                  </a:cubicBezTo>
                  <a:cubicBezTo>
                    <a:pt x="616" y="329"/>
                    <a:pt x="616" y="329"/>
                    <a:pt x="616" y="329"/>
                  </a:cubicBezTo>
                  <a:cubicBezTo>
                    <a:pt x="602" y="336"/>
                    <a:pt x="593" y="352"/>
                    <a:pt x="593" y="370"/>
                  </a:cubicBezTo>
                  <a:cubicBezTo>
                    <a:pt x="593" y="389"/>
                    <a:pt x="602" y="405"/>
                    <a:pt x="616" y="412"/>
                  </a:cubicBezTo>
                  <a:cubicBezTo>
                    <a:pt x="616" y="452"/>
                    <a:pt x="616" y="452"/>
                    <a:pt x="616" y="452"/>
                  </a:cubicBezTo>
                  <a:cubicBezTo>
                    <a:pt x="650" y="452"/>
                    <a:pt x="650" y="452"/>
                    <a:pt x="650" y="452"/>
                  </a:cubicBezTo>
                  <a:cubicBezTo>
                    <a:pt x="650" y="412"/>
                    <a:pt x="650" y="412"/>
                    <a:pt x="650" y="412"/>
                  </a:cubicBezTo>
                  <a:cubicBezTo>
                    <a:pt x="664" y="405"/>
                    <a:pt x="674" y="389"/>
                    <a:pt x="674" y="370"/>
                  </a:cubicBezTo>
                  <a:cubicBezTo>
                    <a:pt x="674" y="352"/>
                    <a:pt x="664" y="336"/>
                    <a:pt x="650" y="329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690" y="183"/>
                    <a:pt x="690" y="183"/>
                    <a:pt x="690" y="183"/>
                  </a:cubicBezTo>
                  <a:cubicBezTo>
                    <a:pt x="697" y="180"/>
                    <a:pt x="702" y="172"/>
                    <a:pt x="702" y="164"/>
                  </a:cubicBezTo>
                  <a:cubicBezTo>
                    <a:pt x="702" y="155"/>
                    <a:pt x="697" y="147"/>
                    <a:pt x="690" y="144"/>
                  </a:cubicBezTo>
                  <a:close/>
                  <a:moveTo>
                    <a:pt x="351" y="355"/>
                  </a:moveTo>
                  <a:cubicBezTo>
                    <a:pt x="346" y="355"/>
                    <a:pt x="341" y="354"/>
                    <a:pt x="336" y="35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129" y="386"/>
                    <a:pt x="129" y="386"/>
                    <a:pt x="129" y="386"/>
                  </a:cubicBezTo>
                  <a:cubicBezTo>
                    <a:pt x="129" y="487"/>
                    <a:pt x="280" y="517"/>
                    <a:pt x="327" y="517"/>
                  </a:cubicBezTo>
                  <a:cubicBezTo>
                    <a:pt x="375" y="517"/>
                    <a:pt x="375" y="517"/>
                    <a:pt x="375" y="517"/>
                  </a:cubicBezTo>
                  <a:cubicBezTo>
                    <a:pt x="410" y="517"/>
                    <a:pt x="574" y="487"/>
                    <a:pt x="574" y="386"/>
                  </a:cubicBezTo>
                  <a:cubicBezTo>
                    <a:pt x="574" y="262"/>
                    <a:pt x="574" y="262"/>
                    <a:pt x="574" y="262"/>
                  </a:cubicBezTo>
                  <a:cubicBezTo>
                    <a:pt x="366" y="352"/>
                    <a:pt x="366" y="352"/>
                    <a:pt x="366" y="352"/>
                  </a:cubicBezTo>
                  <a:cubicBezTo>
                    <a:pt x="361" y="354"/>
                    <a:pt x="356" y="355"/>
                    <a:pt x="351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E9F08495-8C7D-36ED-50D0-BC4013DF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932" y="1315850"/>
            <a:ext cx="3979068" cy="1047629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4572000" y="1537398"/>
            <a:ext cx="0" cy="3135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736543" y="2141930"/>
            <a:ext cx="1670914" cy="16709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grpSp>
        <p:nvGrpSpPr>
          <p:cNvPr id="21" name="Group 4"/>
          <p:cNvGrpSpPr>
            <a:grpSpLocks noChangeAspect="1"/>
          </p:cNvGrpSpPr>
          <p:nvPr/>
        </p:nvGrpSpPr>
        <p:grpSpPr bwMode="auto">
          <a:xfrm>
            <a:off x="3979068" y="2322543"/>
            <a:ext cx="1185863" cy="1309688"/>
            <a:chOff x="2502" y="1206"/>
            <a:chExt cx="747" cy="825"/>
          </a:xfrm>
          <a:solidFill>
            <a:schemeClr val="bg1"/>
          </a:solidFill>
        </p:grpSpPr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2987" y="1268"/>
              <a:ext cx="262" cy="310"/>
            </a:xfrm>
            <a:custGeom>
              <a:avLst/>
              <a:gdLst>
                <a:gd name="T0" fmla="*/ 174 w 214"/>
                <a:gd name="T1" fmla="*/ 0 h 255"/>
                <a:gd name="T2" fmla="*/ 40 w 214"/>
                <a:gd name="T3" fmla="*/ 0 h 255"/>
                <a:gd name="T4" fmla="*/ 0 w 214"/>
                <a:gd name="T5" fmla="*/ 40 h 255"/>
                <a:gd name="T6" fmla="*/ 0 w 214"/>
                <a:gd name="T7" fmla="*/ 40 h 255"/>
                <a:gd name="T8" fmla="*/ 0 w 214"/>
                <a:gd name="T9" fmla="*/ 215 h 255"/>
                <a:gd name="T10" fmla="*/ 40 w 214"/>
                <a:gd name="T11" fmla="*/ 255 h 255"/>
                <a:gd name="T12" fmla="*/ 40 w 214"/>
                <a:gd name="T13" fmla="*/ 255 h 255"/>
                <a:gd name="T14" fmla="*/ 174 w 214"/>
                <a:gd name="T15" fmla="*/ 255 h 255"/>
                <a:gd name="T16" fmla="*/ 214 w 214"/>
                <a:gd name="T17" fmla="*/ 215 h 255"/>
                <a:gd name="T18" fmla="*/ 214 w 214"/>
                <a:gd name="T19" fmla="*/ 215 h 255"/>
                <a:gd name="T20" fmla="*/ 214 w 214"/>
                <a:gd name="T21" fmla="*/ 40 h 255"/>
                <a:gd name="T22" fmla="*/ 174 w 214"/>
                <a:gd name="T23" fmla="*/ 0 h 255"/>
                <a:gd name="T24" fmla="*/ 187 w 214"/>
                <a:gd name="T25" fmla="*/ 215 h 255"/>
                <a:gd name="T26" fmla="*/ 174 w 214"/>
                <a:gd name="T27" fmla="*/ 228 h 255"/>
                <a:gd name="T28" fmla="*/ 40 w 214"/>
                <a:gd name="T29" fmla="*/ 228 h 255"/>
                <a:gd name="T30" fmla="*/ 27 w 214"/>
                <a:gd name="T31" fmla="*/ 215 h 255"/>
                <a:gd name="T32" fmla="*/ 27 w 214"/>
                <a:gd name="T33" fmla="*/ 40 h 255"/>
                <a:gd name="T34" fmla="*/ 40 w 214"/>
                <a:gd name="T35" fmla="*/ 26 h 255"/>
                <a:gd name="T36" fmla="*/ 174 w 214"/>
                <a:gd name="T37" fmla="*/ 26 h 255"/>
                <a:gd name="T38" fmla="*/ 187 w 214"/>
                <a:gd name="T39" fmla="*/ 40 h 255"/>
                <a:gd name="T40" fmla="*/ 187 w 214"/>
                <a:gd name="T41" fmla="*/ 21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4" h="255">
                  <a:moveTo>
                    <a:pt x="174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37"/>
                    <a:pt x="18" y="255"/>
                    <a:pt x="40" y="255"/>
                  </a:cubicBezTo>
                  <a:cubicBezTo>
                    <a:pt x="40" y="255"/>
                    <a:pt x="40" y="255"/>
                    <a:pt x="40" y="255"/>
                  </a:cubicBezTo>
                  <a:cubicBezTo>
                    <a:pt x="174" y="255"/>
                    <a:pt x="174" y="255"/>
                    <a:pt x="174" y="255"/>
                  </a:cubicBezTo>
                  <a:cubicBezTo>
                    <a:pt x="196" y="255"/>
                    <a:pt x="214" y="237"/>
                    <a:pt x="214" y="215"/>
                  </a:cubicBezTo>
                  <a:cubicBezTo>
                    <a:pt x="214" y="215"/>
                    <a:pt x="214" y="215"/>
                    <a:pt x="214" y="215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214" y="18"/>
                    <a:pt x="196" y="0"/>
                    <a:pt x="174" y="0"/>
                  </a:cubicBezTo>
                  <a:close/>
                  <a:moveTo>
                    <a:pt x="187" y="215"/>
                  </a:moveTo>
                  <a:cubicBezTo>
                    <a:pt x="187" y="222"/>
                    <a:pt x="181" y="228"/>
                    <a:pt x="174" y="228"/>
                  </a:cubicBezTo>
                  <a:cubicBezTo>
                    <a:pt x="40" y="228"/>
                    <a:pt x="40" y="228"/>
                    <a:pt x="40" y="228"/>
                  </a:cubicBezTo>
                  <a:cubicBezTo>
                    <a:pt x="33" y="228"/>
                    <a:pt x="27" y="222"/>
                    <a:pt x="27" y="21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2"/>
                    <a:pt x="33" y="26"/>
                    <a:pt x="40" y="26"/>
                  </a:cubicBezTo>
                  <a:cubicBezTo>
                    <a:pt x="174" y="26"/>
                    <a:pt x="174" y="26"/>
                    <a:pt x="174" y="26"/>
                  </a:cubicBezTo>
                  <a:cubicBezTo>
                    <a:pt x="181" y="26"/>
                    <a:pt x="187" y="32"/>
                    <a:pt x="187" y="40"/>
                  </a:cubicBezTo>
                  <a:lnTo>
                    <a:pt x="187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2502" y="1206"/>
              <a:ext cx="694" cy="825"/>
            </a:xfrm>
            <a:custGeom>
              <a:avLst/>
              <a:gdLst>
                <a:gd name="T0" fmla="*/ 484 w 567"/>
                <a:gd name="T1" fmla="*/ 128 h 679"/>
                <a:gd name="T2" fmla="*/ 557 w 567"/>
                <a:gd name="T3" fmla="*/ 128 h 679"/>
                <a:gd name="T4" fmla="*/ 498 w 567"/>
                <a:gd name="T5" fmla="*/ 165 h 679"/>
                <a:gd name="T6" fmla="*/ 543 w 567"/>
                <a:gd name="T7" fmla="*/ 192 h 679"/>
                <a:gd name="T8" fmla="*/ 543 w 567"/>
                <a:gd name="T9" fmla="*/ 216 h 679"/>
                <a:gd name="T10" fmla="*/ 498 w 567"/>
                <a:gd name="T11" fmla="*/ 243 h 679"/>
                <a:gd name="T12" fmla="*/ 557 w 567"/>
                <a:gd name="T13" fmla="*/ 230 h 679"/>
                <a:gd name="T14" fmla="*/ 452 w 567"/>
                <a:gd name="T15" fmla="*/ 120 h 679"/>
                <a:gd name="T16" fmla="*/ 450 w 567"/>
                <a:gd name="T17" fmla="*/ 128 h 679"/>
                <a:gd name="T18" fmla="*/ 472 w 567"/>
                <a:gd name="T19" fmla="*/ 137 h 679"/>
                <a:gd name="T20" fmla="*/ 453 w 567"/>
                <a:gd name="T21" fmla="*/ 118 h 679"/>
                <a:gd name="T22" fmla="*/ 458 w 567"/>
                <a:gd name="T23" fmla="*/ 166 h 679"/>
                <a:gd name="T24" fmla="*/ 453 w 567"/>
                <a:gd name="T25" fmla="*/ 188 h 679"/>
                <a:gd name="T26" fmla="*/ 475 w 567"/>
                <a:gd name="T27" fmla="*/ 174 h 679"/>
                <a:gd name="T28" fmla="*/ 449 w 567"/>
                <a:gd name="T29" fmla="*/ 230 h 679"/>
                <a:gd name="T30" fmla="*/ 472 w 567"/>
                <a:gd name="T31" fmla="*/ 239 h 679"/>
                <a:gd name="T32" fmla="*/ 472 w 567"/>
                <a:gd name="T33" fmla="*/ 220 h 679"/>
                <a:gd name="T34" fmla="*/ 518 w 567"/>
                <a:gd name="T35" fmla="*/ 652 h 679"/>
                <a:gd name="T36" fmla="*/ 433 w 567"/>
                <a:gd name="T37" fmla="*/ 590 h 679"/>
                <a:gd name="T38" fmla="*/ 481 w 567"/>
                <a:gd name="T39" fmla="*/ 451 h 679"/>
                <a:gd name="T40" fmla="*/ 454 w 567"/>
                <a:gd name="T41" fmla="*/ 398 h 679"/>
                <a:gd name="T42" fmla="*/ 266 w 567"/>
                <a:gd name="T43" fmla="*/ 508 h 679"/>
                <a:gd name="T44" fmla="*/ 318 w 567"/>
                <a:gd name="T45" fmla="*/ 519 h 679"/>
                <a:gd name="T46" fmla="*/ 175 w 567"/>
                <a:gd name="T47" fmla="*/ 344 h 679"/>
                <a:gd name="T48" fmla="*/ 265 w 567"/>
                <a:gd name="T49" fmla="*/ 358 h 679"/>
                <a:gd name="T50" fmla="*/ 302 w 567"/>
                <a:gd name="T51" fmla="*/ 403 h 679"/>
                <a:gd name="T52" fmla="*/ 359 w 567"/>
                <a:gd name="T53" fmla="*/ 373 h 679"/>
                <a:gd name="T54" fmla="*/ 366 w 567"/>
                <a:gd name="T55" fmla="*/ 314 h 679"/>
                <a:gd name="T56" fmla="*/ 289 w 567"/>
                <a:gd name="T57" fmla="*/ 101 h 679"/>
                <a:gd name="T58" fmla="*/ 274 w 567"/>
                <a:gd name="T59" fmla="*/ 4 h 679"/>
                <a:gd name="T60" fmla="*/ 145 w 567"/>
                <a:gd name="T61" fmla="*/ 65 h 679"/>
                <a:gd name="T62" fmla="*/ 199 w 567"/>
                <a:gd name="T63" fmla="*/ 127 h 679"/>
                <a:gd name="T64" fmla="*/ 195 w 567"/>
                <a:gd name="T65" fmla="*/ 163 h 679"/>
                <a:gd name="T66" fmla="*/ 113 w 567"/>
                <a:gd name="T67" fmla="*/ 590 h 679"/>
                <a:gd name="T68" fmla="*/ 20 w 567"/>
                <a:gd name="T69" fmla="*/ 652 h 679"/>
                <a:gd name="T70" fmla="*/ 553 w 567"/>
                <a:gd name="T71" fmla="*/ 679 h 679"/>
                <a:gd name="T72" fmla="*/ 405 w 567"/>
                <a:gd name="T73" fmla="*/ 590 h 679"/>
                <a:gd name="T74" fmla="*/ 379 w 567"/>
                <a:gd name="T75" fmla="*/ 492 h 679"/>
                <a:gd name="T76" fmla="*/ 284 w 567"/>
                <a:gd name="T77" fmla="*/ 471 h 679"/>
                <a:gd name="T78" fmla="*/ 288 w 567"/>
                <a:gd name="T79" fmla="*/ 488 h 679"/>
                <a:gd name="T80" fmla="*/ 108 w 567"/>
                <a:gd name="T81" fmla="*/ 405 h 679"/>
                <a:gd name="T82" fmla="*/ 307 w 567"/>
                <a:gd name="T83" fmla="*/ 373 h 679"/>
                <a:gd name="T84" fmla="*/ 329 w 567"/>
                <a:gd name="T85" fmla="*/ 367 h 679"/>
                <a:gd name="T86" fmla="*/ 270 w 567"/>
                <a:gd name="T87" fmla="*/ 328 h 679"/>
                <a:gd name="T88" fmla="*/ 337 w 567"/>
                <a:gd name="T89" fmla="*/ 309 h 679"/>
                <a:gd name="T90" fmla="*/ 256 w 567"/>
                <a:gd name="T91" fmla="*/ 281 h 679"/>
                <a:gd name="T92" fmla="*/ 219 w 567"/>
                <a:gd name="T93" fmla="*/ 95 h 679"/>
                <a:gd name="T94" fmla="*/ 226 w 567"/>
                <a:gd name="T95" fmla="*/ 120 h 679"/>
                <a:gd name="T96" fmla="*/ 172 w 567"/>
                <a:gd name="T97" fmla="*/ 60 h 679"/>
                <a:gd name="T98" fmla="*/ 199 w 567"/>
                <a:gd name="T99" fmla="*/ 73 h 679"/>
                <a:gd name="T100" fmla="*/ 223 w 567"/>
                <a:gd name="T101" fmla="*/ 261 h 679"/>
                <a:gd name="T102" fmla="*/ 148 w 567"/>
                <a:gd name="T103" fmla="*/ 472 h 679"/>
                <a:gd name="T104" fmla="*/ 324 w 567"/>
                <a:gd name="T105" fmla="*/ 547 h 679"/>
                <a:gd name="T106" fmla="*/ 60 w 567"/>
                <a:gd name="T107" fmla="*/ 399 h 679"/>
                <a:gd name="T108" fmla="*/ 81 w 567"/>
                <a:gd name="T109" fmla="*/ 648 h 679"/>
                <a:gd name="T110" fmla="*/ 492 w 567"/>
                <a:gd name="T111" fmla="*/ 648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67" h="679">
                  <a:moveTo>
                    <a:pt x="543" y="114"/>
                  </a:moveTo>
                  <a:cubicBezTo>
                    <a:pt x="498" y="114"/>
                    <a:pt x="498" y="114"/>
                    <a:pt x="498" y="114"/>
                  </a:cubicBezTo>
                  <a:cubicBezTo>
                    <a:pt x="490" y="114"/>
                    <a:pt x="484" y="120"/>
                    <a:pt x="484" y="128"/>
                  </a:cubicBezTo>
                  <a:cubicBezTo>
                    <a:pt x="484" y="135"/>
                    <a:pt x="490" y="141"/>
                    <a:pt x="498" y="141"/>
                  </a:cubicBezTo>
                  <a:cubicBezTo>
                    <a:pt x="543" y="141"/>
                    <a:pt x="543" y="141"/>
                    <a:pt x="543" y="141"/>
                  </a:cubicBezTo>
                  <a:cubicBezTo>
                    <a:pt x="551" y="141"/>
                    <a:pt x="557" y="135"/>
                    <a:pt x="557" y="128"/>
                  </a:cubicBezTo>
                  <a:cubicBezTo>
                    <a:pt x="557" y="120"/>
                    <a:pt x="551" y="114"/>
                    <a:pt x="543" y="114"/>
                  </a:cubicBezTo>
                  <a:close/>
                  <a:moveTo>
                    <a:pt x="543" y="165"/>
                  </a:moveTo>
                  <a:cubicBezTo>
                    <a:pt x="498" y="165"/>
                    <a:pt x="498" y="165"/>
                    <a:pt x="498" y="165"/>
                  </a:cubicBezTo>
                  <a:cubicBezTo>
                    <a:pt x="490" y="165"/>
                    <a:pt x="484" y="171"/>
                    <a:pt x="484" y="179"/>
                  </a:cubicBezTo>
                  <a:cubicBezTo>
                    <a:pt x="484" y="186"/>
                    <a:pt x="490" y="192"/>
                    <a:pt x="498" y="192"/>
                  </a:cubicBezTo>
                  <a:cubicBezTo>
                    <a:pt x="543" y="192"/>
                    <a:pt x="543" y="192"/>
                    <a:pt x="543" y="192"/>
                  </a:cubicBezTo>
                  <a:cubicBezTo>
                    <a:pt x="551" y="192"/>
                    <a:pt x="557" y="186"/>
                    <a:pt x="557" y="179"/>
                  </a:cubicBezTo>
                  <a:cubicBezTo>
                    <a:pt x="557" y="171"/>
                    <a:pt x="551" y="165"/>
                    <a:pt x="543" y="165"/>
                  </a:cubicBezTo>
                  <a:close/>
                  <a:moveTo>
                    <a:pt x="543" y="216"/>
                  </a:moveTo>
                  <a:cubicBezTo>
                    <a:pt x="498" y="216"/>
                    <a:pt x="498" y="216"/>
                    <a:pt x="498" y="216"/>
                  </a:cubicBezTo>
                  <a:cubicBezTo>
                    <a:pt x="490" y="216"/>
                    <a:pt x="484" y="222"/>
                    <a:pt x="484" y="230"/>
                  </a:cubicBezTo>
                  <a:cubicBezTo>
                    <a:pt x="484" y="237"/>
                    <a:pt x="490" y="243"/>
                    <a:pt x="498" y="243"/>
                  </a:cubicBezTo>
                  <a:cubicBezTo>
                    <a:pt x="498" y="243"/>
                    <a:pt x="498" y="243"/>
                    <a:pt x="498" y="243"/>
                  </a:cubicBezTo>
                  <a:cubicBezTo>
                    <a:pt x="543" y="243"/>
                    <a:pt x="543" y="243"/>
                    <a:pt x="543" y="243"/>
                  </a:cubicBezTo>
                  <a:cubicBezTo>
                    <a:pt x="551" y="243"/>
                    <a:pt x="557" y="237"/>
                    <a:pt x="557" y="230"/>
                  </a:cubicBezTo>
                  <a:cubicBezTo>
                    <a:pt x="557" y="222"/>
                    <a:pt x="551" y="216"/>
                    <a:pt x="543" y="216"/>
                  </a:cubicBezTo>
                  <a:close/>
                  <a:moveTo>
                    <a:pt x="453" y="118"/>
                  </a:moveTo>
                  <a:cubicBezTo>
                    <a:pt x="452" y="120"/>
                    <a:pt x="452" y="120"/>
                    <a:pt x="452" y="120"/>
                  </a:cubicBezTo>
                  <a:cubicBezTo>
                    <a:pt x="450" y="122"/>
                    <a:pt x="450" y="122"/>
                    <a:pt x="450" y="122"/>
                  </a:cubicBezTo>
                  <a:cubicBezTo>
                    <a:pt x="450" y="125"/>
                    <a:pt x="450" y="125"/>
                    <a:pt x="450" y="125"/>
                  </a:cubicBezTo>
                  <a:cubicBezTo>
                    <a:pt x="450" y="126"/>
                    <a:pt x="450" y="127"/>
                    <a:pt x="450" y="128"/>
                  </a:cubicBezTo>
                  <a:cubicBezTo>
                    <a:pt x="450" y="131"/>
                    <a:pt x="451" y="134"/>
                    <a:pt x="454" y="137"/>
                  </a:cubicBezTo>
                  <a:cubicBezTo>
                    <a:pt x="456" y="139"/>
                    <a:pt x="459" y="141"/>
                    <a:pt x="463" y="141"/>
                  </a:cubicBezTo>
                  <a:cubicBezTo>
                    <a:pt x="466" y="141"/>
                    <a:pt x="470" y="139"/>
                    <a:pt x="472" y="137"/>
                  </a:cubicBezTo>
                  <a:cubicBezTo>
                    <a:pt x="478" y="132"/>
                    <a:pt x="478" y="123"/>
                    <a:pt x="472" y="118"/>
                  </a:cubicBezTo>
                  <a:cubicBezTo>
                    <a:pt x="467" y="113"/>
                    <a:pt x="459" y="113"/>
                    <a:pt x="454" y="118"/>
                  </a:cubicBezTo>
                  <a:cubicBezTo>
                    <a:pt x="453" y="118"/>
                    <a:pt x="453" y="118"/>
                    <a:pt x="453" y="118"/>
                  </a:cubicBezTo>
                  <a:close/>
                  <a:moveTo>
                    <a:pt x="472" y="169"/>
                  </a:moveTo>
                  <a:cubicBezTo>
                    <a:pt x="469" y="166"/>
                    <a:pt x="464" y="165"/>
                    <a:pt x="460" y="166"/>
                  </a:cubicBezTo>
                  <a:cubicBezTo>
                    <a:pt x="459" y="166"/>
                    <a:pt x="458" y="166"/>
                    <a:pt x="458" y="166"/>
                  </a:cubicBezTo>
                  <a:cubicBezTo>
                    <a:pt x="457" y="167"/>
                    <a:pt x="456" y="167"/>
                    <a:pt x="455" y="168"/>
                  </a:cubicBezTo>
                  <a:cubicBezTo>
                    <a:pt x="453" y="169"/>
                    <a:pt x="453" y="169"/>
                    <a:pt x="453" y="169"/>
                  </a:cubicBezTo>
                  <a:cubicBezTo>
                    <a:pt x="448" y="174"/>
                    <a:pt x="448" y="183"/>
                    <a:pt x="453" y="188"/>
                  </a:cubicBezTo>
                  <a:cubicBezTo>
                    <a:pt x="453" y="188"/>
                    <a:pt x="453" y="188"/>
                    <a:pt x="453" y="188"/>
                  </a:cubicBezTo>
                  <a:cubicBezTo>
                    <a:pt x="459" y="193"/>
                    <a:pt x="467" y="193"/>
                    <a:pt x="472" y="188"/>
                  </a:cubicBezTo>
                  <a:cubicBezTo>
                    <a:pt x="476" y="184"/>
                    <a:pt x="477" y="179"/>
                    <a:pt x="475" y="174"/>
                  </a:cubicBezTo>
                  <a:cubicBezTo>
                    <a:pt x="474" y="172"/>
                    <a:pt x="473" y="170"/>
                    <a:pt x="472" y="169"/>
                  </a:cubicBezTo>
                  <a:close/>
                  <a:moveTo>
                    <a:pt x="453" y="220"/>
                  </a:moveTo>
                  <a:cubicBezTo>
                    <a:pt x="451" y="223"/>
                    <a:pt x="449" y="226"/>
                    <a:pt x="449" y="230"/>
                  </a:cubicBezTo>
                  <a:cubicBezTo>
                    <a:pt x="449" y="231"/>
                    <a:pt x="450" y="233"/>
                    <a:pt x="450" y="235"/>
                  </a:cubicBezTo>
                  <a:cubicBezTo>
                    <a:pt x="451" y="236"/>
                    <a:pt x="452" y="238"/>
                    <a:pt x="453" y="239"/>
                  </a:cubicBezTo>
                  <a:cubicBezTo>
                    <a:pt x="459" y="244"/>
                    <a:pt x="467" y="244"/>
                    <a:pt x="472" y="239"/>
                  </a:cubicBezTo>
                  <a:cubicBezTo>
                    <a:pt x="473" y="238"/>
                    <a:pt x="474" y="236"/>
                    <a:pt x="475" y="235"/>
                  </a:cubicBezTo>
                  <a:cubicBezTo>
                    <a:pt x="476" y="233"/>
                    <a:pt x="476" y="231"/>
                    <a:pt x="476" y="230"/>
                  </a:cubicBezTo>
                  <a:cubicBezTo>
                    <a:pt x="476" y="226"/>
                    <a:pt x="475" y="223"/>
                    <a:pt x="472" y="220"/>
                  </a:cubicBezTo>
                  <a:cubicBezTo>
                    <a:pt x="467" y="215"/>
                    <a:pt x="459" y="215"/>
                    <a:pt x="453" y="220"/>
                  </a:cubicBezTo>
                  <a:close/>
                  <a:moveTo>
                    <a:pt x="553" y="652"/>
                  </a:moveTo>
                  <a:cubicBezTo>
                    <a:pt x="518" y="652"/>
                    <a:pt x="518" y="652"/>
                    <a:pt x="518" y="652"/>
                  </a:cubicBezTo>
                  <a:cubicBezTo>
                    <a:pt x="518" y="648"/>
                    <a:pt x="518" y="648"/>
                    <a:pt x="518" y="648"/>
                  </a:cubicBezTo>
                  <a:cubicBezTo>
                    <a:pt x="518" y="616"/>
                    <a:pt x="492" y="590"/>
                    <a:pt x="460" y="590"/>
                  </a:cubicBezTo>
                  <a:cubicBezTo>
                    <a:pt x="433" y="590"/>
                    <a:pt x="433" y="590"/>
                    <a:pt x="433" y="590"/>
                  </a:cubicBezTo>
                  <a:cubicBezTo>
                    <a:pt x="405" y="485"/>
                    <a:pt x="405" y="485"/>
                    <a:pt x="405" y="485"/>
                  </a:cubicBezTo>
                  <a:cubicBezTo>
                    <a:pt x="472" y="467"/>
                    <a:pt x="472" y="467"/>
                    <a:pt x="472" y="467"/>
                  </a:cubicBezTo>
                  <a:cubicBezTo>
                    <a:pt x="479" y="465"/>
                    <a:pt x="483" y="458"/>
                    <a:pt x="481" y="451"/>
                  </a:cubicBezTo>
                  <a:cubicBezTo>
                    <a:pt x="470" y="408"/>
                    <a:pt x="470" y="408"/>
                    <a:pt x="470" y="408"/>
                  </a:cubicBezTo>
                  <a:cubicBezTo>
                    <a:pt x="468" y="401"/>
                    <a:pt x="461" y="397"/>
                    <a:pt x="454" y="398"/>
                  </a:cubicBezTo>
                  <a:cubicBezTo>
                    <a:pt x="454" y="398"/>
                    <a:pt x="454" y="398"/>
                    <a:pt x="454" y="398"/>
                  </a:cubicBezTo>
                  <a:cubicBezTo>
                    <a:pt x="264" y="449"/>
                    <a:pt x="264" y="449"/>
                    <a:pt x="264" y="449"/>
                  </a:cubicBezTo>
                  <a:cubicBezTo>
                    <a:pt x="257" y="451"/>
                    <a:pt x="253" y="458"/>
                    <a:pt x="255" y="465"/>
                  </a:cubicBezTo>
                  <a:cubicBezTo>
                    <a:pt x="266" y="508"/>
                    <a:pt x="266" y="508"/>
                    <a:pt x="266" y="508"/>
                  </a:cubicBezTo>
                  <a:cubicBezTo>
                    <a:pt x="268" y="515"/>
                    <a:pt x="276" y="519"/>
                    <a:pt x="283" y="518"/>
                  </a:cubicBezTo>
                  <a:cubicBezTo>
                    <a:pt x="315" y="509"/>
                    <a:pt x="315" y="509"/>
                    <a:pt x="315" y="509"/>
                  </a:cubicBezTo>
                  <a:cubicBezTo>
                    <a:pt x="318" y="519"/>
                    <a:pt x="318" y="519"/>
                    <a:pt x="318" y="519"/>
                  </a:cubicBezTo>
                  <a:cubicBezTo>
                    <a:pt x="264" y="534"/>
                    <a:pt x="208" y="511"/>
                    <a:pt x="180" y="463"/>
                  </a:cubicBezTo>
                  <a:cubicBezTo>
                    <a:pt x="212" y="445"/>
                    <a:pt x="223" y="404"/>
                    <a:pt x="205" y="372"/>
                  </a:cubicBezTo>
                  <a:cubicBezTo>
                    <a:pt x="198" y="360"/>
                    <a:pt x="188" y="350"/>
                    <a:pt x="175" y="344"/>
                  </a:cubicBezTo>
                  <a:cubicBezTo>
                    <a:pt x="187" y="319"/>
                    <a:pt x="207" y="300"/>
                    <a:pt x="231" y="287"/>
                  </a:cubicBezTo>
                  <a:cubicBezTo>
                    <a:pt x="249" y="349"/>
                    <a:pt x="249" y="349"/>
                    <a:pt x="249" y="349"/>
                  </a:cubicBezTo>
                  <a:cubicBezTo>
                    <a:pt x="251" y="356"/>
                    <a:pt x="258" y="360"/>
                    <a:pt x="265" y="358"/>
                  </a:cubicBezTo>
                  <a:cubicBezTo>
                    <a:pt x="274" y="355"/>
                    <a:pt x="274" y="355"/>
                    <a:pt x="274" y="355"/>
                  </a:cubicBezTo>
                  <a:cubicBezTo>
                    <a:pt x="285" y="394"/>
                    <a:pt x="285" y="394"/>
                    <a:pt x="285" y="394"/>
                  </a:cubicBezTo>
                  <a:cubicBezTo>
                    <a:pt x="288" y="401"/>
                    <a:pt x="295" y="405"/>
                    <a:pt x="302" y="403"/>
                  </a:cubicBezTo>
                  <a:cubicBezTo>
                    <a:pt x="350" y="390"/>
                    <a:pt x="350" y="390"/>
                    <a:pt x="350" y="390"/>
                  </a:cubicBezTo>
                  <a:cubicBezTo>
                    <a:pt x="357" y="388"/>
                    <a:pt x="361" y="380"/>
                    <a:pt x="359" y="373"/>
                  </a:cubicBezTo>
                  <a:cubicBezTo>
                    <a:pt x="359" y="373"/>
                    <a:pt x="359" y="373"/>
                    <a:pt x="359" y="373"/>
                  </a:cubicBezTo>
                  <a:cubicBezTo>
                    <a:pt x="348" y="333"/>
                    <a:pt x="348" y="333"/>
                    <a:pt x="348" y="333"/>
                  </a:cubicBezTo>
                  <a:cubicBezTo>
                    <a:pt x="357" y="331"/>
                    <a:pt x="357" y="331"/>
                    <a:pt x="357" y="331"/>
                  </a:cubicBezTo>
                  <a:cubicBezTo>
                    <a:pt x="364" y="329"/>
                    <a:pt x="368" y="321"/>
                    <a:pt x="366" y="314"/>
                  </a:cubicBezTo>
                  <a:cubicBezTo>
                    <a:pt x="307" y="110"/>
                    <a:pt x="307" y="110"/>
                    <a:pt x="307" y="110"/>
                  </a:cubicBezTo>
                  <a:cubicBezTo>
                    <a:pt x="305" y="103"/>
                    <a:pt x="298" y="99"/>
                    <a:pt x="291" y="101"/>
                  </a:cubicBezTo>
                  <a:cubicBezTo>
                    <a:pt x="289" y="101"/>
                    <a:pt x="289" y="101"/>
                    <a:pt x="289" y="101"/>
                  </a:cubicBezTo>
                  <a:cubicBezTo>
                    <a:pt x="282" y="74"/>
                    <a:pt x="282" y="74"/>
                    <a:pt x="282" y="74"/>
                  </a:cubicBezTo>
                  <a:cubicBezTo>
                    <a:pt x="300" y="63"/>
                    <a:pt x="309" y="41"/>
                    <a:pt x="303" y="20"/>
                  </a:cubicBezTo>
                  <a:cubicBezTo>
                    <a:pt x="299" y="7"/>
                    <a:pt x="286" y="0"/>
                    <a:pt x="274" y="4"/>
                  </a:cubicBezTo>
                  <a:cubicBezTo>
                    <a:pt x="274" y="4"/>
                    <a:pt x="274" y="4"/>
                    <a:pt x="274" y="4"/>
                  </a:cubicBezTo>
                  <a:cubicBezTo>
                    <a:pt x="161" y="36"/>
                    <a:pt x="161" y="36"/>
                    <a:pt x="161" y="36"/>
                  </a:cubicBezTo>
                  <a:cubicBezTo>
                    <a:pt x="149" y="39"/>
                    <a:pt x="142" y="52"/>
                    <a:pt x="145" y="65"/>
                  </a:cubicBezTo>
                  <a:cubicBezTo>
                    <a:pt x="152" y="86"/>
                    <a:pt x="171" y="100"/>
                    <a:pt x="193" y="100"/>
                  </a:cubicBezTo>
                  <a:cubicBezTo>
                    <a:pt x="200" y="127"/>
                    <a:pt x="200" y="127"/>
                    <a:pt x="200" y="127"/>
                  </a:cubicBezTo>
                  <a:cubicBezTo>
                    <a:pt x="199" y="127"/>
                    <a:pt x="199" y="127"/>
                    <a:pt x="199" y="127"/>
                  </a:cubicBezTo>
                  <a:cubicBezTo>
                    <a:pt x="192" y="129"/>
                    <a:pt x="187" y="136"/>
                    <a:pt x="189" y="143"/>
                  </a:cubicBezTo>
                  <a:cubicBezTo>
                    <a:pt x="189" y="143"/>
                    <a:pt x="190" y="144"/>
                    <a:pt x="190" y="144"/>
                  </a:cubicBezTo>
                  <a:cubicBezTo>
                    <a:pt x="195" y="163"/>
                    <a:pt x="195" y="163"/>
                    <a:pt x="195" y="163"/>
                  </a:cubicBezTo>
                  <a:cubicBezTo>
                    <a:pt x="65" y="214"/>
                    <a:pt x="0" y="361"/>
                    <a:pt x="51" y="491"/>
                  </a:cubicBezTo>
                  <a:cubicBezTo>
                    <a:pt x="66" y="529"/>
                    <a:pt x="90" y="563"/>
                    <a:pt x="120" y="590"/>
                  </a:cubicBezTo>
                  <a:cubicBezTo>
                    <a:pt x="113" y="590"/>
                    <a:pt x="113" y="590"/>
                    <a:pt x="113" y="590"/>
                  </a:cubicBezTo>
                  <a:cubicBezTo>
                    <a:pt x="81" y="590"/>
                    <a:pt x="55" y="616"/>
                    <a:pt x="55" y="648"/>
                  </a:cubicBezTo>
                  <a:cubicBezTo>
                    <a:pt x="55" y="652"/>
                    <a:pt x="55" y="652"/>
                    <a:pt x="55" y="652"/>
                  </a:cubicBezTo>
                  <a:cubicBezTo>
                    <a:pt x="20" y="652"/>
                    <a:pt x="20" y="652"/>
                    <a:pt x="20" y="652"/>
                  </a:cubicBezTo>
                  <a:cubicBezTo>
                    <a:pt x="12" y="652"/>
                    <a:pt x="7" y="658"/>
                    <a:pt x="7" y="665"/>
                  </a:cubicBezTo>
                  <a:cubicBezTo>
                    <a:pt x="7" y="673"/>
                    <a:pt x="12" y="679"/>
                    <a:pt x="20" y="679"/>
                  </a:cubicBezTo>
                  <a:cubicBezTo>
                    <a:pt x="553" y="679"/>
                    <a:pt x="553" y="679"/>
                    <a:pt x="553" y="679"/>
                  </a:cubicBezTo>
                  <a:cubicBezTo>
                    <a:pt x="561" y="679"/>
                    <a:pt x="567" y="673"/>
                    <a:pt x="567" y="665"/>
                  </a:cubicBezTo>
                  <a:cubicBezTo>
                    <a:pt x="567" y="658"/>
                    <a:pt x="561" y="652"/>
                    <a:pt x="553" y="652"/>
                  </a:cubicBezTo>
                  <a:close/>
                  <a:moveTo>
                    <a:pt x="405" y="590"/>
                  </a:moveTo>
                  <a:cubicBezTo>
                    <a:pt x="364" y="590"/>
                    <a:pt x="364" y="590"/>
                    <a:pt x="364" y="590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79" y="492"/>
                    <a:pt x="379" y="492"/>
                    <a:pt x="379" y="492"/>
                  </a:cubicBezTo>
                  <a:lnTo>
                    <a:pt x="405" y="590"/>
                  </a:lnTo>
                  <a:close/>
                  <a:moveTo>
                    <a:pt x="288" y="488"/>
                  </a:moveTo>
                  <a:cubicBezTo>
                    <a:pt x="284" y="471"/>
                    <a:pt x="284" y="471"/>
                    <a:pt x="284" y="471"/>
                  </a:cubicBezTo>
                  <a:cubicBezTo>
                    <a:pt x="448" y="427"/>
                    <a:pt x="448" y="427"/>
                    <a:pt x="448" y="427"/>
                  </a:cubicBezTo>
                  <a:cubicBezTo>
                    <a:pt x="453" y="444"/>
                    <a:pt x="453" y="444"/>
                    <a:pt x="453" y="444"/>
                  </a:cubicBezTo>
                  <a:lnTo>
                    <a:pt x="288" y="488"/>
                  </a:lnTo>
                  <a:close/>
                  <a:moveTo>
                    <a:pt x="188" y="405"/>
                  </a:moveTo>
                  <a:cubicBezTo>
                    <a:pt x="188" y="427"/>
                    <a:pt x="170" y="445"/>
                    <a:pt x="148" y="445"/>
                  </a:cubicBezTo>
                  <a:cubicBezTo>
                    <a:pt x="126" y="445"/>
                    <a:pt x="108" y="427"/>
                    <a:pt x="108" y="405"/>
                  </a:cubicBezTo>
                  <a:cubicBezTo>
                    <a:pt x="108" y="383"/>
                    <a:pt x="126" y="365"/>
                    <a:pt x="148" y="365"/>
                  </a:cubicBezTo>
                  <a:cubicBezTo>
                    <a:pt x="170" y="365"/>
                    <a:pt x="188" y="383"/>
                    <a:pt x="188" y="405"/>
                  </a:cubicBezTo>
                  <a:close/>
                  <a:moveTo>
                    <a:pt x="307" y="373"/>
                  </a:moveTo>
                  <a:cubicBezTo>
                    <a:pt x="300" y="347"/>
                    <a:pt x="300" y="347"/>
                    <a:pt x="300" y="347"/>
                  </a:cubicBezTo>
                  <a:cubicBezTo>
                    <a:pt x="321" y="341"/>
                    <a:pt x="321" y="341"/>
                    <a:pt x="321" y="341"/>
                  </a:cubicBezTo>
                  <a:cubicBezTo>
                    <a:pt x="329" y="367"/>
                    <a:pt x="329" y="367"/>
                    <a:pt x="329" y="367"/>
                  </a:cubicBezTo>
                  <a:lnTo>
                    <a:pt x="307" y="373"/>
                  </a:lnTo>
                  <a:close/>
                  <a:moveTo>
                    <a:pt x="337" y="309"/>
                  </a:moveTo>
                  <a:cubicBezTo>
                    <a:pt x="270" y="328"/>
                    <a:pt x="270" y="328"/>
                    <a:pt x="270" y="328"/>
                  </a:cubicBezTo>
                  <a:cubicBezTo>
                    <a:pt x="264" y="306"/>
                    <a:pt x="264" y="306"/>
                    <a:pt x="264" y="306"/>
                  </a:cubicBezTo>
                  <a:cubicBezTo>
                    <a:pt x="330" y="287"/>
                    <a:pt x="330" y="287"/>
                    <a:pt x="330" y="287"/>
                  </a:cubicBezTo>
                  <a:lnTo>
                    <a:pt x="337" y="309"/>
                  </a:lnTo>
                  <a:close/>
                  <a:moveTo>
                    <a:pt x="285" y="131"/>
                  </a:moveTo>
                  <a:cubicBezTo>
                    <a:pt x="323" y="262"/>
                    <a:pt x="323" y="262"/>
                    <a:pt x="323" y="262"/>
                  </a:cubicBezTo>
                  <a:cubicBezTo>
                    <a:pt x="256" y="281"/>
                    <a:pt x="256" y="281"/>
                    <a:pt x="256" y="281"/>
                  </a:cubicBezTo>
                  <a:cubicBezTo>
                    <a:pt x="219" y="150"/>
                    <a:pt x="219" y="150"/>
                    <a:pt x="219" y="150"/>
                  </a:cubicBezTo>
                  <a:lnTo>
                    <a:pt x="285" y="131"/>
                  </a:lnTo>
                  <a:close/>
                  <a:moveTo>
                    <a:pt x="219" y="95"/>
                  </a:moveTo>
                  <a:cubicBezTo>
                    <a:pt x="256" y="84"/>
                    <a:pt x="256" y="84"/>
                    <a:pt x="256" y="84"/>
                  </a:cubicBezTo>
                  <a:cubicBezTo>
                    <a:pt x="263" y="109"/>
                    <a:pt x="263" y="109"/>
                    <a:pt x="263" y="109"/>
                  </a:cubicBezTo>
                  <a:cubicBezTo>
                    <a:pt x="226" y="120"/>
                    <a:pt x="226" y="120"/>
                    <a:pt x="226" y="120"/>
                  </a:cubicBezTo>
                  <a:lnTo>
                    <a:pt x="219" y="95"/>
                  </a:lnTo>
                  <a:close/>
                  <a:moveTo>
                    <a:pt x="199" y="73"/>
                  </a:moveTo>
                  <a:cubicBezTo>
                    <a:pt x="188" y="76"/>
                    <a:pt x="176" y="71"/>
                    <a:pt x="172" y="60"/>
                  </a:cubicBezTo>
                  <a:cubicBezTo>
                    <a:pt x="278" y="30"/>
                    <a:pt x="278" y="30"/>
                    <a:pt x="278" y="30"/>
                  </a:cubicBezTo>
                  <a:cubicBezTo>
                    <a:pt x="279" y="41"/>
                    <a:pt x="272" y="51"/>
                    <a:pt x="262" y="54"/>
                  </a:cubicBezTo>
                  <a:lnTo>
                    <a:pt x="199" y="73"/>
                  </a:lnTo>
                  <a:close/>
                  <a:moveTo>
                    <a:pt x="60" y="399"/>
                  </a:moveTo>
                  <a:cubicBezTo>
                    <a:pt x="60" y="306"/>
                    <a:pt x="116" y="223"/>
                    <a:pt x="202" y="188"/>
                  </a:cubicBezTo>
                  <a:cubicBezTo>
                    <a:pt x="223" y="261"/>
                    <a:pt x="223" y="261"/>
                    <a:pt x="223" y="261"/>
                  </a:cubicBezTo>
                  <a:cubicBezTo>
                    <a:pt x="189" y="276"/>
                    <a:pt x="162" y="304"/>
                    <a:pt x="147" y="338"/>
                  </a:cubicBezTo>
                  <a:cubicBezTo>
                    <a:pt x="110" y="339"/>
                    <a:pt x="81" y="369"/>
                    <a:pt x="81" y="405"/>
                  </a:cubicBezTo>
                  <a:cubicBezTo>
                    <a:pt x="81" y="442"/>
                    <a:pt x="111" y="472"/>
                    <a:pt x="148" y="472"/>
                  </a:cubicBezTo>
                  <a:cubicBezTo>
                    <a:pt x="153" y="472"/>
                    <a:pt x="153" y="472"/>
                    <a:pt x="153" y="472"/>
                  </a:cubicBezTo>
                  <a:cubicBezTo>
                    <a:pt x="179" y="521"/>
                    <a:pt x="230" y="551"/>
                    <a:pt x="286" y="552"/>
                  </a:cubicBezTo>
                  <a:cubicBezTo>
                    <a:pt x="299" y="552"/>
                    <a:pt x="312" y="550"/>
                    <a:pt x="324" y="547"/>
                  </a:cubicBezTo>
                  <a:cubicBezTo>
                    <a:pt x="336" y="591"/>
                    <a:pt x="336" y="591"/>
                    <a:pt x="336" y="591"/>
                  </a:cubicBezTo>
                  <a:cubicBezTo>
                    <a:pt x="165" y="591"/>
                    <a:pt x="165" y="591"/>
                    <a:pt x="165" y="591"/>
                  </a:cubicBezTo>
                  <a:cubicBezTo>
                    <a:pt x="99" y="549"/>
                    <a:pt x="59" y="477"/>
                    <a:pt x="60" y="399"/>
                  </a:cubicBezTo>
                  <a:close/>
                  <a:moveTo>
                    <a:pt x="492" y="652"/>
                  </a:moveTo>
                  <a:cubicBezTo>
                    <a:pt x="81" y="652"/>
                    <a:pt x="81" y="652"/>
                    <a:pt x="81" y="652"/>
                  </a:cubicBezTo>
                  <a:cubicBezTo>
                    <a:pt x="81" y="648"/>
                    <a:pt x="81" y="648"/>
                    <a:pt x="81" y="648"/>
                  </a:cubicBezTo>
                  <a:cubicBezTo>
                    <a:pt x="81" y="630"/>
                    <a:pt x="95" y="616"/>
                    <a:pt x="113" y="616"/>
                  </a:cubicBezTo>
                  <a:cubicBezTo>
                    <a:pt x="460" y="616"/>
                    <a:pt x="460" y="616"/>
                    <a:pt x="460" y="616"/>
                  </a:cubicBezTo>
                  <a:cubicBezTo>
                    <a:pt x="478" y="616"/>
                    <a:pt x="492" y="630"/>
                    <a:pt x="492" y="648"/>
                  </a:cubicBezTo>
                  <a:lnTo>
                    <a:pt x="492" y="6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2662" y="1677"/>
              <a:ext cx="44" cy="42"/>
            </a:xfrm>
            <a:custGeom>
              <a:avLst/>
              <a:gdLst>
                <a:gd name="T0" fmla="*/ 0 w 36"/>
                <a:gd name="T1" fmla="*/ 18 h 35"/>
                <a:gd name="T2" fmla="*/ 18 w 36"/>
                <a:gd name="T3" fmla="*/ 35 h 35"/>
                <a:gd name="T4" fmla="*/ 36 w 36"/>
                <a:gd name="T5" fmla="*/ 18 h 35"/>
                <a:gd name="T6" fmla="*/ 18 w 36"/>
                <a:gd name="T7" fmla="*/ 0 h 35"/>
                <a:gd name="T8" fmla="*/ 0 w 36"/>
                <a:gd name="T9" fmla="*/ 17 h 35"/>
                <a:gd name="T10" fmla="*/ 0 w 36"/>
                <a:gd name="T11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5">
                  <a:moveTo>
                    <a:pt x="0" y="18"/>
                  </a:move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6" y="27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Open Sans" panose="020B0606030504020204" charset="0"/>
              </a:endParaRPr>
            </a:p>
          </p:txBody>
        </p:sp>
      </p:grpSp>
      <p:sp>
        <p:nvSpPr>
          <p:cNvPr id="28" name="矩形 27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280231" y="1993777"/>
            <a:ext cx="342449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pt-PT" sz="1200">
                <a:solidFill>
                  <a:schemeClr val="tx1"/>
                </a:solidFill>
                <a:cs typeface="Open Sans" panose="020B0606030504020204" charset="0"/>
                <a:sym typeface="+mn-ea"/>
              </a:rPr>
              <a:t>Usa</a:t>
            </a:r>
            <a:r>
              <a:rPr lang="pt-PT" altLang="en-US" sz="1200">
                <a:solidFill>
                  <a:schemeClr val="tx1"/>
                </a:solidFill>
                <a:cs typeface="Open Sans" panose="020B0606030504020204" charset="0"/>
                <a:sym typeface="+mn-ea"/>
              </a:rPr>
              <a:t>r</a:t>
            </a:r>
            <a:r>
              <a:rPr lang="en-US" altLang="pt-PT" sz="1200">
                <a:solidFill>
                  <a:schemeClr val="tx1"/>
                </a:solidFill>
                <a:cs typeface="Open Sans" panose="020B0606030504020204" charset="0"/>
                <a:sym typeface="+mn-ea"/>
              </a:rPr>
              <a:t> </a:t>
            </a:r>
            <a:r>
              <a:rPr lang="en-US" altLang="pt-PT" sz="1200" b="1">
                <a:solidFill>
                  <a:schemeClr val="tx1"/>
                </a:solidFill>
                <a:cs typeface="Open Sans" panose="020B0606030504020204" charset="0"/>
                <a:sym typeface="+mn-ea"/>
              </a:rPr>
              <a:t>tar</a:t>
            </a:r>
            <a:r>
              <a:rPr lang="en-US" altLang="pt-PT" sz="1200">
                <a:solidFill>
                  <a:schemeClr val="tx1"/>
                </a:solidFill>
                <a:cs typeface="Open Sans" panose="020B0606030504020204" charset="0"/>
                <a:sym typeface="+mn-ea"/>
              </a:rPr>
              <a:t> para comprimir </a:t>
            </a:r>
            <a:r>
              <a:rPr lang="en-US" altLang="pt-PT" sz="1200" b="1">
                <a:solidFill>
                  <a:schemeClr val="tx1"/>
                </a:solidFill>
                <a:cs typeface="Open Sans" panose="020B0606030504020204" charset="0"/>
                <a:sym typeface="+mn-ea"/>
              </a:rPr>
              <a:t>/home.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cs typeface="Open Sans" panose="020B0606030504020204" charset="0"/>
            </a:endParaRPr>
          </a:p>
        </p:txBody>
      </p:sp>
      <p:sp>
        <p:nvSpPr>
          <p:cNvPr id="29" name="矩形 28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280231" y="2486484"/>
            <a:ext cx="342449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pt-PT" sz="1200">
                <a:solidFill>
                  <a:schemeClr val="tx1"/>
                </a:solidFill>
                <a:cs typeface="Open Sans" panose="020B0606030504020204" charset="0"/>
                <a:sym typeface="+mn-ea"/>
              </a:rPr>
              <a:t>Salva o ficheiro em </a:t>
            </a:r>
            <a:r>
              <a:rPr lang="pt-PT" altLang="en-US" sz="1200">
                <a:solidFill>
                  <a:schemeClr val="tx1"/>
                </a:solidFill>
                <a:cs typeface="Open Sans" panose="020B0606030504020204" charset="0"/>
                <a:sym typeface="+mn-ea"/>
              </a:rPr>
              <a:t>“</a:t>
            </a:r>
            <a:r>
              <a:rPr lang="en-US" altLang="pt-PT" sz="1200">
                <a:solidFill>
                  <a:schemeClr val="tx1"/>
                </a:solidFill>
                <a:cs typeface="Open Sans" panose="020B0606030504020204" charset="0"/>
                <a:sym typeface="+mn-ea"/>
              </a:rPr>
              <a:t>~/Desktop/Trabalho2/scripts/backup</a:t>
            </a:r>
            <a:r>
              <a:rPr lang="pt-PT" altLang="en-US" sz="1200">
                <a:solidFill>
                  <a:schemeClr val="tx1"/>
                </a:solidFill>
                <a:cs typeface="Open Sans" panose="020B0606030504020204" charset="0"/>
                <a:sym typeface="+mn-ea"/>
              </a:rPr>
              <a:t>”</a:t>
            </a:r>
            <a:r>
              <a:rPr lang="en-US" altLang="pt-PT" sz="1200">
                <a:solidFill>
                  <a:schemeClr val="tx1"/>
                </a:solidFill>
                <a:cs typeface="Open Sans" panose="020B0606030504020204" charset="0"/>
                <a:sym typeface="+mn-ea"/>
              </a:rPr>
              <a:t>.</a:t>
            </a:r>
          </a:p>
        </p:txBody>
      </p:sp>
      <p:sp>
        <p:nvSpPr>
          <p:cNvPr id="30" name="文本框 7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 txBox="1">
            <a:spLocks noChangeArrowheads="1"/>
          </p:cNvSpPr>
          <p:nvPr/>
        </p:nvSpPr>
        <p:spPr bwMode="auto">
          <a:xfrm>
            <a:off x="342720" y="1629475"/>
            <a:ext cx="1526540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PT" altLang="zh-CN" sz="18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Explicação: </a:t>
            </a:r>
          </a:p>
        </p:txBody>
      </p:sp>
      <p:sp>
        <p:nvSpPr>
          <p:cNvPr id="31" name="矩形 30" descr="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"/>
          <p:cNvSpPr/>
          <p:nvPr/>
        </p:nvSpPr>
        <p:spPr>
          <a:xfrm>
            <a:off x="313251" y="3069995"/>
            <a:ext cx="3424491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Open Sans" panose="020B0606030504020204" charset="0"/>
              <a:buNone/>
            </a:pPr>
            <a:r>
              <a:rPr lang="en-US" altLang="pt-PT" sz="1200">
                <a:solidFill>
                  <a:schemeClr val="tx1"/>
                </a:solidFill>
                <a:cs typeface="Open Sans" panose="020B0606030504020204" charset="0"/>
                <a:sym typeface="+mn-ea"/>
              </a:rPr>
              <a:t>Cria a pasta se n</a:t>
            </a:r>
            <a:r>
              <a:rPr lang="en-US" altLang="en-US" sz="1200">
                <a:solidFill>
                  <a:schemeClr val="tx1"/>
                </a:solidFill>
                <a:cs typeface="Open Sans" panose="020B0606030504020204" charset="0"/>
                <a:sym typeface="+mn-ea"/>
              </a:rPr>
              <a:t>ã</a:t>
            </a:r>
            <a:r>
              <a:rPr lang="en-US" altLang="pt-PT" sz="1200">
                <a:solidFill>
                  <a:schemeClr val="tx1"/>
                </a:solidFill>
                <a:cs typeface="Open Sans" panose="020B0606030504020204" charset="0"/>
                <a:sym typeface="+mn-ea"/>
              </a:rPr>
              <a:t>o existir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 </a:t>
            </a:r>
          </a:p>
        </p:txBody>
      </p:sp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2586673" y="156954"/>
            <a:ext cx="39706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Script de Backup Autom</a:t>
            </a:r>
            <a:r>
              <a:rPr lang="en-US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á</a:t>
            </a:r>
            <a:r>
              <a: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tico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91285" y="557064"/>
            <a:ext cx="63614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Objetivo:</a:t>
            </a:r>
            <a:r>
              <a:rPr lang="pt-PT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 </a:t>
            </a: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Criar backups comprimidos da pasta /home e armazen</a:t>
            </a:r>
            <a:r>
              <a:rPr lang="en-US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á</a:t>
            </a: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  <a:sym typeface="+mn-ea"/>
              </a:rPr>
              <a:t>-los numa pasta definida pelo utilizador.</a:t>
            </a:r>
            <a:endParaRPr lang="en-US" altLang="pt-PT" sz="9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9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340688" y="845197"/>
            <a:ext cx="429855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5406390" y="3362325"/>
            <a:ext cx="3009265" cy="1402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2196465" y="156954"/>
            <a:ext cx="475107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Script de Monitoriza</a:t>
            </a:r>
            <a:r>
              <a:rPr lang="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ç</a:t>
            </a:r>
            <a:r>
              <a:rPr lang="en-US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ã</a:t>
            </a:r>
            <a:r>
              <a: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o do Sistema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pt-PT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46898" y="557064"/>
            <a:ext cx="5450205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Objetivo:</a:t>
            </a:r>
            <a:r>
              <a:rPr lang="pt-PT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 </a:t>
            </a: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Monitorizar o uso de CPU, RAM e disco, guardando os dados num ficheiro de log.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pt-PT" sz="9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pt-PT" sz="9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356300" y="845197"/>
            <a:ext cx="4314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 de Texto 17"/>
          <p:cNvSpPr txBox="1"/>
          <p:nvPr/>
        </p:nvSpPr>
        <p:spPr>
          <a:xfrm>
            <a:off x="262890" y="33458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PT" dirty="0" err="1">
                <a:solidFill>
                  <a:schemeClr val="bg1"/>
                </a:solidFill>
              </a:rPr>
              <a:t>Observa</a:t>
            </a:r>
            <a:r>
              <a:rPr lang="" altLang="en-US" dirty="0">
                <a:solidFill>
                  <a:schemeClr val="bg1"/>
                </a:solidFill>
              </a:rPr>
              <a:t>ç</a:t>
            </a:r>
            <a:r>
              <a:rPr lang="pt-PT" dirty="0" err="1">
                <a:solidFill>
                  <a:schemeClr val="bg1"/>
                </a:solidFill>
              </a:rPr>
              <a:t>ões</a:t>
            </a:r>
            <a:r>
              <a:rPr lang="en-US" altLang="pt-PT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9" name="Caixa de Texto 18"/>
          <p:cNvSpPr txBox="1"/>
          <p:nvPr/>
        </p:nvSpPr>
        <p:spPr>
          <a:xfrm>
            <a:off x="262890" y="3796030"/>
            <a:ext cx="2903220" cy="848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pt-PT" sz="1200" dirty="0">
                <a:solidFill>
                  <a:schemeClr val="bg1"/>
                </a:solidFill>
              </a:rPr>
              <a:t>Este script </a:t>
            </a:r>
            <a:r>
              <a:rPr lang="en-US" altLang="pt-PT" sz="1200" dirty="0" err="1">
                <a:solidFill>
                  <a:schemeClr val="bg1"/>
                </a:solidFill>
              </a:rPr>
              <a:t>funciona</a:t>
            </a:r>
            <a:r>
              <a:rPr lang="en-US" altLang="pt-PT" sz="1200" dirty="0">
                <a:solidFill>
                  <a:schemeClr val="bg1"/>
                </a:solidFill>
              </a:rPr>
              <a:t> </a:t>
            </a:r>
            <a:r>
              <a:rPr lang="en-US" altLang="pt-PT" sz="1200" dirty="0" err="1">
                <a:solidFill>
                  <a:schemeClr val="bg1"/>
                </a:solidFill>
              </a:rPr>
              <a:t>corretamente</a:t>
            </a:r>
            <a:r>
              <a:rPr lang="en-US" altLang="pt-PT" sz="1200" dirty="0">
                <a:solidFill>
                  <a:schemeClr val="bg1"/>
                </a:solidFill>
              </a:rPr>
              <a:t> com </a:t>
            </a:r>
            <a:r>
              <a:rPr lang="en-US" altLang="pt-PT" sz="1200" dirty="0" err="1">
                <a:solidFill>
                  <a:schemeClr val="bg1"/>
                </a:solidFill>
              </a:rPr>
              <a:t>ou</a:t>
            </a:r>
            <a:r>
              <a:rPr lang="en-US" altLang="pt-PT" sz="1200" dirty="0">
                <a:solidFill>
                  <a:schemeClr val="bg1"/>
                </a:solidFill>
              </a:rPr>
              <a:t> </a:t>
            </a:r>
            <a:r>
              <a:rPr lang="en-US" altLang="pt-PT" sz="1200" dirty="0" err="1">
                <a:solidFill>
                  <a:schemeClr val="bg1"/>
                </a:solidFill>
              </a:rPr>
              <a:t>sem</a:t>
            </a:r>
            <a:r>
              <a:rPr lang="en-US" altLang="pt-PT" sz="1200" dirty="0">
                <a:solidFill>
                  <a:schemeClr val="bg1"/>
                </a:solidFill>
              </a:rPr>
              <a:t> </a:t>
            </a:r>
            <a:r>
              <a:rPr lang="en-US" altLang="pt-PT" sz="1200" dirty="0" err="1">
                <a:solidFill>
                  <a:schemeClr val="bg1"/>
                </a:solidFill>
              </a:rPr>
              <a:t>sudo</a:t>
            </a:r>
            <a:r>
              <a:rPr lang="en-US" altLang="pt-PT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pt-PT" sz="1200" dirty="0" err="1">
                <a:solidFill>
                  <a:schemeClr val="bg1"/>
                </a:solidFill>
              </a:rPr>
              <a:t>Garante</a:t>
            </a:r>
            <a:r>
              <a:rPr lang="en-US" altLang="pt-PT" sz="1200" dirty="0">
                <a:solidFill>
                  <a:schemeClr val="bg1"/>
                </a:solidFill>
              </a:rPr>
              <a:t> que </a:t>
            </a:r>
            <a:r>
              <a:rPr lang="en-US" altLang="pt-PT" sz="1200" dirty="0" err="1">
                <a:solidFill>
                  <a:schemeClr val="bg1"/>
                </a:solidFill>
              </a:rPr>
              <a:t>os</a:t>
            </a:r>
            <a:r>
              <a:rPr lang="en-US" altLang="pt-PT" sz="1200" dirty="0">
                <a:solidFill>
                  <a:schemeClr val="bg1"/>
                </a:solidFill>
              </a:rPr>
              <a:t> logs </a:t>
            </a:r>
            <a:r>
              <a:rPr lang="en-US" altLang="pt-PT" sz="1200" dirty="0" err="1">
                <a:solidFill>
                  <a:schemeClr val="bg1"/>
                </a:solidFill>
              </a:rPr>
              <a:t>v</a:t>
            </a:r>
            <a:r>
              <a:rPr lang="en-US" altLang="en-US" sz="1200" dirty="0" err="1">
                <a:solidFill>
                  <a:schemeClr val="bg1"/>
                </a:solidFill>
              </a:rPr>
              <a:t>ã</a:t>
            </a:r>
            <a:r>
              <a:rPr lang="en-US" altLang="pt-PT" sz="1200" dirty="0" err="1">
                <a:solidFill>
                  <a:schemeClr val="bg1"/>
                </a:solidFill>
              </a:rPr>
              <a:t>o</a:t>
            </a:r>
            <a:r>
              <a:rPr lang="en-US" altLang="pt-PT" sz="1200" dirty="0">
                <a:solidFill>
                  <a:schemeClr val="bg1"/>
                </a:solidFill>
              </a:rPr>
              <a:t> para o Desktop do </a:t>
            </a:r>
            <a:r>
              <a:rPr lang="en-US" altLang="pt-PT" sz="1200" dirty="0" err="1">
                <a:solidFill>
                  <a:schemeClr val="bg1"/>
                </a:solidFill>
              </a:rPr>
              <a:t>utilizador</a:t>
            </a:r>
            <a:r>
              <a:rPr lang="en-US" altLang="pt-PT" sz="1200" dirty="0">
                <a:solidFill>
                  <a:schemeClr val="bg1"/>
                </a:solidFill>
              </a:rPr>
              <a:t> real.</a:t>
            </a:r>
          </a:p>
          <a:p>
            <a:endParaRPr lang="pt-PT" altLang="en-US" sz="1200" dirty="0"/>
          </a:p>
        </p:txBody>
      </p:sp>
      <p:pic>
        <p:nvPicPr>
          <p:cNvPr id="2" name="Picture 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06D1D5F-6176-F6CB-EA9F-3825EADF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72" y="824230"/>
            <a:ext cx="3429000" cy="2521585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3697A5-88D6-CCF9-F4A8-6A6148703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053" y="1743979"/>
            <a:ext cx="4930944" cy="19701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0641"/>
            <a:ext cx="9144000" cy="2273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866708" y="2706312"/>
            <a:ext cx="341058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altLang="zh-CN" sz="4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Programas c</a:t>
            </a:r>
            <a:endParaRPr lang="zh-CN" altLang="en-US" sz="4000" b="1" kern="100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32312" y="3375365"/>
            <a:ext cx="4879375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 b="1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Open Sans" panose="020B0606030504020204" charset="0"/>
              </a:rPr>
              <a:t>Briefly elaborate on what you want to discuss. 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349689" y="3871072"/>
            <a:ext cx="2444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893847" y="1276412"/>
            <a:ext cx="1356304" cy="1356304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en-US" sz="4800" b="1">
                <a:latin typeface="Open Sans" panose="020B0606030504020204" charset="0"/>
                <a:cs typeface="Open Sans" panose="020B0606030504020204" charset="0"/>
              </a:rPr>
              <a:t>4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3995999" y="4230563"/>
            <a:ext cx="1152000" cy="251847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>
                <a:latin typeface="+mj-lt"/>
                <a:cs typeface="Open Sans" panose="020B0606030504020204" charset="0"/>
              </a:rPr>
              <a:t>Overview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6431413" y="1163967"/>
            <a:ext cx="137668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altLang="zh-CN" sz="1600" b="1" kern="100">
                <a:solidFill>
                  <a:schemeClr val="accent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Explicação: </a:t>
            </a:r>
          </a:p>
        </p:txBody>
      </p:sp>
      <p:sp>
        <p:nvSpPr>
          <p:cNvPr id="34" name="矩形 33"/>
          <p:cNvSpPr/>
          <p:nvPr/>
        </p:nvSpPr>
        <p:spPr>
          <a:xfrm>
            <a:off x="6431030" y="1620911"/>
            <a:ext cx="222338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O pipe()</a:t>
            </a:r>
            <a:r>
              <a:rPr lang="pt-PT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 vai </a:t>
            </a: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cria</a:t>
            </a:r>
            <a:r>
              <a:rPr lang="pt-PT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r</a:t>
            </a: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 um canal de comunica</a:t>
            </a:r>
            <a:r>
              <a:rPr lang="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ç</a:t>
            </a:r>
            <a:r>
              <a:rPr lang="en-US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ã</a:t>
            </a: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o entre pai e filho.</a:t>
            </a:r>
          </a:p>
          <a:p>
            <a:pPr algn="ctr">
              <a:lnSpc>
                <a:spcPct val="150000"/>
              </a:lnSpc>
            </a:pP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O filho l</a:t>
            </a:r>
            <a:r>
              <a:rPr lang="en-US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ê</a:t>
            </a: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 do pipe e imprime a mensagem enviada pelo pai.</a:t>
            </a:r>
          </a:p>
          <a:p>
            <a:pPr algn="ctr">
              <a:lnSpc>
                <a:spcPct val="150000"/>
              </a:lnSpc>
            </a:pPr>
            <a:endParaRPr lang="en-US" altLang="pt-PT" sz="1200">
              <a:solidFill>
                <a:schemeClr val="tx1">
                  <a:lumMod val="85000"/>
                  <a:lumOff val="15000"/>
                </a:schemeClr>
              </a:solidFill>
              <a:cs typeface="Open Sans" panose="020B0606030504020204" charset="0"/>
            </a:endParaRPr>
          </a:p>
        </p:txBody>
      </p:sp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2198053" y="156954"/>
            <a:ext cx="474789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Comunica</a:t>
            </a:r>
            <a:r>
              <a:rPr lang="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ç</a:t>
            </a:r>
            <a:r>
              <a:rPr lang="en-US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ã</a:t>
            </a:r>
            <a:r>
              <a: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o entre Processos (Pipe)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pt-PT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73541" y="557064"/>
            <a:ext cx="57969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Objetivo:</a:t>
            </a:r>
            <a:r>
              <a:rPr lang="pt-PT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 </a:t>
            </a: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Criar um processo filho que recebe uma mensagem do processo pai atrav</a:t>
            </a:r>
            <a:r>
              <a:rPr lang="en-US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é</a:t>
            </a: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s de um pipe.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pt-PT" sz="9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356300" y="845197"/>
            <a:ext cx="4314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C419BAE-7E30-FC58-D240-70C52B1A5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4" y="1284139"/>
            <a:ext cx="2733011" cy="2847806"/>
          </a:xfrm>
          <a:prstGeom prst="rect">
            <a:avLst/>
          </a:prstGeom>
        </p:spPr>
      </p:pic>
      <p:pic>
        <p:nvPicPr>
          <p:cNvPr id="3" name="Picture 2" descr="A computer code with text&#10;&#10;AI-generated content may be incorrect.">
            <a:extLst>
              <a:ext uri="{FF2B5EF4-FFF2-40B4-BE49-F238E27FC236}">
                <a16:creationId xmlns:a16="http://schemas.microsoft.com/office/drawing/2014/main" id="{AD8298AF-6089-BFE7-0739-F8BC54CA5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05" y="1324364"/>
            <a:ext cx="3648421" cy="27673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2198053" y="156954"/>
            <a:ext cx="47478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Comunica</a:t>
            </a:r>
            <a:r>
              <a:rPr lang="en-US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çã</a:t>
            </a:r>
            <a:r>
              <a: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o entre Processos (Pipe)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85576" y="557064"/>
            <a:ext cx="1189355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Exemplo de saída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356300" y="845197"/>
            <a:ext cx="4314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997E0F50-5777-5EE7-238D-70F02FE62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5" y="2131816"/>
            <a:ext cx="8433332" cy="11037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787900" y="986790"/>
            <a:ext cx="3253105" cy="1441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Executa</a:t>
            </a:r>
            <a:r>
              <a:rPr lang="pt-PT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mos</a:t>
            </a: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 o programa, e usa</a:t>
            </a:r>
            <a:r>
              <a:rPr lang="pt-PT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mos</a:t>
            </a: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 Ctrl+C ou kill para enviar sinais.</a:t>
            </a:r>
          </a:p>
          <a:p>
            <a:pPr algn="ctr">
              <a:lnSpc>
                <a:spcPct val="150000"/>
              </a:lnSpc>
            </a:pP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Verifica</a:t>
            </a:r>
            <a:r>
              <a:rPr lang="pt-PT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mos</a:t>
            </a: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 </a:t>
            </a:r>
            <a:r>
              <a:rPr lang="pt-PT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o </a:t>
            </a: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conte</a:t>
            </a:r>
            <a:r>
              <a:rPr lang="en-US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ú</a:t>
            </a: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do de signals.log, por exemplo:</a:t>
            </a:r>
            <a:endParaRPr lang="en-US" altLang="pt-PT" sz="1050">
              <a:solidFill>
                <a:schemeClr val="tx1">
                  <a:lumMod val="85000"/>
                  <a:lumOff val="15000"/>
                </a:schemeClr>
              </a:solidFill>
              <a:cs typeface="Open Sans" panose="020B0606030504020204" charset="0"/>
            </a:endParaRPr>
          </a:p>
          <a:p>
            <a:pPr algn="ctr">
              <a:lnSpc>
                <a:spcPct val="150000"/>
              </a:lnSpc>
            </a:pPr>
            <a:endParaRPr lang="en-US" altLang="pt-PT" sz="1050">
              <a:solidFill>
                <a:schemeClr val="tx1">
                  <a:lumMod val="85000"/>
                  <a:lumOff val="15000"/>
                </a:schemeClr>
              </a:solidFill>
              <a:cs typeface="Open Sans" panose="020B0606030504020204" charset="0"/>
            </a:endParaRPr>
          </a:p>
        </p:txBody>
      </p:sp>
      <p:sp>
        <p:nvSpPr>
          <p:cNvPr id="19" name="文本框 6"/>
          <p:cNvSpPr txBox="1">
            <a:spLocks noChangeArrowheads="1"/>
          </p:cNvSpPr>
          <p:nvPr/>
        </p:nvSpPr>
        <p:spPr bwMode="auto">
          <a:xfrm>
            <a:off x="3126106" y="156954"/>
            <a:ext cx="289179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Tratamento de sinais</a:t>
            </a:r>
          </a:p>
        </p:txBody>
      </p:sp>
      <p:sp>
        <p:nvSpPr>
          <p:cNvPr id="20" name="矩形 19"/>
          <p:cNvSpPr/>
          <p:nvPr/>
        </p:nvSpPr>
        <p:spPr>
          <a:xfrm>
            <a:off x="2028823" y="557064"/>
            <a:ext cx="50863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Objetivo:</a:t>
            </a:r>
            <a:r>
              <a:rPr lang="pt-PT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 </a:t>
            </a: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Detetar sinais como SIGINT e SIGTERM, registando-os num ficheiro de log.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pt-PT" sz="9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4356300" y="845197"/>
            <a:ext cx="4314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F18F5B1-1B89-AB6C-52DF-1BCADBDA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7" y="986790"/>
            <a:ext cx="3659483" cy="3908767"/>
          </a:xfrm>
          <a:prstGeom prst="rect">
            <a:avLst/>
          </a:prstGeom>
        </p:spPr>
      </p:pic>
      <p:pic>
        <p:nvPicPr>
          <p:cNvPr id="5" name="Picture 4" descr="A close up of words&#10;&#10;AI-generated content may be incorrect.">
            <a:extLst>
              <a:ext uri="{FF2B5EF4-FFF2-40B4-BE49-F238E27FC236}">
                <a16:creationId xmlns:a16="http://schemas.microsoft.com/office/drawing/2014/main" id="{840D445C-4CE2-E14F-E1DA-4CB91B5A7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79" y="2715261"/>
            <a:ext cx="2748764" cy="12932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1786890" y="156954"/>
            <a:ext cx="557022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Simulador de Escalonamento de Processos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pt-PT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9191" y="557064"/>
            <a:ext cx="68421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Objetivo:</a:t>
            </a:r>
            <a:r>
              <a:rPr lang="pt-PT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 </a:t>
            </a: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Implementar dois algoritmos de escalonamento: FCFS e Round-Robin, com entrada manual de processos.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pt-PT" sz="9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356300" y="845197"/>
            <a:ext cx="4314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24953A1-B97B-278C-9B9B-7747C746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" y="1063471"/>
            <a:ext cx="4800600" cy="3708400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E307F8C-B6D8-5B0A-ACA0-7AC89E62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73" y="925364"/>
            <a:ext cx="3142078" cy="36998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1786890" y="156954"/>
            <a:ext cx="557022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Simulador de Escalonamento de Processos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pt-PT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9191" y="557064"/>
            <a:ext cx="68421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Objetivo:</a:t>
            </a:r>
            <a:r>
              <a:rPr lang="pt-PT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 </a:t>
            </a: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Implementar dois algoritmos de escalonamento: FCFS e Round-Robin, com entrada manual de processos.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pt-PT" sz="90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356300" y="845197"/>
            <a:ext cx="4314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02225" y="775335"/>
            <a:ext cx="3873500" cy="4226560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 bwMode="auto">
          <a:xfrm>
            <a:off x="306838" y="3135007"/>
            <a:ext cx="220091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sz="16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  <a:sym typeface="+mn-ea"/>
              </a:rPr>
              <a:t>Campos simulados</a:t>
            </a:r>
            <a:r>
              <a:rPr lang="pt-PT" altLang="zh-CN" sz="1600" b="1" kern="100">
                <a:solidFill>
                  <a:schemeClr val="accent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: </a:t>
            </a:r>
          </a:p>
        </p:txBody>
      </p:sp>
      <p:sp>
        <p:nvSpPr>
          <p:cNvPr id="34" name="矩形 33"/>
          <p:cNvSpPr/>
          <p:nvPr/>
        </p:nvSpPr>
        <p:spPr>
          <a:xfrm>
            <a:off x="176530" y="3528060"/>
            <a:ext cx="461137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Tempo de chegada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Dura</a:t>
            </a:r>
            <a:r>
              <a:rPr lang="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ç</a:t>
            </a:r>
            <a:r>
              <a:rPr lang="en-US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ã</a:t>
            </a: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o do processo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Tempo de espera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Tempo de conclus</a:t>
            </a:r>
            <a:r>
              <a:rPr lang="en-US" altLang="en-US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ã</a:t>
            </a: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o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pt-PT" sz="1200">
                <a:solidFill>
                  <a:schemeClr val="tx1">
                    <a:lumMod val="85000"/>
                    <a:lumOff val="15000"/>
                  </a:schemeClr>
                </a:solidFill>
                <a:cs typeface="Open Sans" panose="020B0606030504020204" charset="0"/>
              </a:rPr>
              <a:t>Turnaround</a:t>
            </a:r>
          </a:p>
        </p:txBody>
      </p:sp>
      <p:pic>
        <p:nvPicPr>
          <p:cNvPr id="2" name="Picture 1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6FF1FAD7-67E4-1204-A079-A1DC894C6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5" y="919577"/>
            <a:ext cx="4603552" cy="19082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0641"/>
            <a:ext cx="9144000" cy="2273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238500" y="2706312"/>
            <a:ext cx="266700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altLang="zh-CN" sz="4000" b="1" kern="100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Conclusão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349689" y="3871072"/>
            <a:ext cx="2444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893847" y="1276412"/>
            <a:ext cx="1356304" cy="1356304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en-US" sz="4800" b="1">
                <a:latin typeface="Open Sans" panose="020B0606030504020204" charset="0"/>
                <a:cs typeface="Open Sans" panose="020B0606030504020204" charset="0"/>
              </a:rPr>
              <a:t>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4" b="765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3360" y="263979"/>
            <a:ext cx="8717280" cy="461554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844" y="1494695"/>
            <a:ext cx="25349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PT" altLang="zh-CN" sz="2800" b="1" i="0" kern="100" cap="all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Conclusão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682025" y="1994263"/>
            <a:ext cx="1630045" cy="4578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829050" y="809625"/>
            <a:ext cx="488124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45720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Open Sans" panose="020B0606030504020204" charset="0"/>
              <a:buNone/>
              <a:defRPr/>
            </a:pPr>
            <a:r>
              <a:rPr kumimoji="0" lang="pt-PT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Com e</a:t>
            </a:r>
            <a:r>
              <a:rPr kumimoji="0" lang="en-US" alt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ste projeto </a:t>
            </a:r>
            <a:r>
              <a:rPr kumimoji="0" lang="pt-PT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conseguimos</a:t>
            </a:r>
            <a:r>
              <a:rPr kumimoji="0" lang="en-US" alt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 aplicar, na pr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á</a:t>
            </a:r>
            <a:r>
              <a:rPr kumimoji="0" lang="en-US" alt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tica, conceitos essenciais d</a:t>
            </a:r>
            <a:r>
              <a:rPr kumimoji="0" lang="pt-PT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a</a:t>
            </a:r>
            <a:r>
              <a:rPr kumimoji="0" lang="en-US" alt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 </a:t>
            </a:r>
            <a:r>
              <a:rPr kumimoji="0" lang="pt-PT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disciplina</a:t>
            </a:r>
            <a:r>
              <a:rPr kumimoji="0" lang="en-US" alt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, ali</a:t>
            </a:r>
            <a:r>
              <a:rPr kumimoji="0" lang="pt-PT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nh</a:t>
            </a:r>
            <a:r>
              <a:rPr kumimoji="0" lang="en-US" alt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ando a teoria à implementa</a:t>
            </a:r>
            <a:r>
              <a:rPr kumimoji="0" lang="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ç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ã</a:t>
            </a:r>
            <a:r>
              <a:rPr kumimoji="0" lang="en-US" alt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o real em ambiente Linux. A utiliza</a:t>
            </a:r>
            <a:r>
              <a:rPr kumimoji="0" lang="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ç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ã</a:t>
            </a:r>
            <a:r>
              <a:rPr kumimoji="0" lang="en-US" alt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o do Zorin OS 17.2 numa m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á</a:t>
            </a:r>
            <a:r>
              <a:rPr kumimoji="0" lang="en-US" alt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quina virtual proporcionou uma base segura e acess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í</a:t>
            </a:r>
            <a:r>
              <a:rPr kumimoji="0" lang="en-US" alt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vel para desenvolver scripts Bash e programas em C, focado</a:t>
            </a:r>
            <a:r>
              <a:rPr kumimoji="0" lang="pt-PT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ndo</a:t>
            </a:r>
            <a:r>
              <a:rPr kumimoji="0" lang="en-US" alt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 na gest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ã</a:t>
            </a:r>
            <a:r>
              <a:rPr kumimoji="0" lang="en-US" alt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o de tarefas, processos e escalonamento.</a:t>
            </a:r>
          </a:p>
          <a:p>
            <a:pPr marR="0" lvl="0" indent="45720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Open Sans" panose="020B0606030504020204" charset="0"/>
              <a:buNone/>
              <a:defRPr/>
            </a:pPr>
            <a:r>
              <a:rPr kumimoji="0" lang="en-US" alt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Como destaque, o simulador de escalonamento permitiu visualizar o funcionamento dos algoritmos FCFS e Round-Robin, consolidando a compreens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ã</a:t>
            </a:r>
            <a:r>
              <a:rPr kumimoji="0" lang="en-US" altLang="pt-PT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o do comportamento do sistema operativo.</a:t>
            </a:r>
          </a:p>
          <a:p>
            <a:pPr marR="0" lvl="0" indent="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Open Sans" panose="020B0606030504020204" charset="0"/>
              <a:buNone/>
              <a:defRPr/>
            </a:pPr>
            <a:endParaRPr kumimoji="0" lang="en-US" altLang="pt-PT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Arial" panose="020B0604020202020204" pitchFamily="34" charset="0"/>
              <a:sym typeface="Open Sans" panose="020B06060305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54"/>
            <a:ext cx="9144000" cy="1173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06581" y="253334"/>
            <a:ext cx="153035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sz="3600" b="1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rPr>
              <a:t>Indice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60680" y="1263015"/>
            <a:ext cx="7787640" cy="2910930"/>
            <a:chOff x="478301" y="1868835"/>
            <a:chExt cx="7787694" cy="1966485"/>
          </a:xfrm>
        </p:grpSpPr>
        <p:sp>
          <p:nvSpPr>
            <p:cNvPr id="17" name="文本框 6"/>
            <p:cNvSpPr txBox="1">
              <a:spLocks noChangeArrowheads="1"/>
            </p:cNvSpPr>
            <p:nvPr/>
          </p:nvSpPr>
          <p:spPr bwMode="auto">
            <a:xfrm>
              <a:off x="1070760" y="1868835"/>
              <a:ext cx="1919618" cy="477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zh-CN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Introdução e objetivo</a:t>
              </a:r>
            </a:p>
          </p:txBody>
        </p:sp>
        <p:sp>
          <p:nvSpPr>
            <p:cNvPr id="19" name="文本框 6"/>
            <p:cNvSpPr txBox="1">
              <a:spLocks noChangeArrowheads="1"/>
            </p:cNvSpPr>
            <p:nvPr/>
          </p:nvSpPr>
          <p:spPr bwMode="auto">
            <a:xfrm>
              <a:off x="6050465" y="1868835"/>
              <a:ext cx="2152030" cy="5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en-US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Configuração do linux</a:t>
              </a:r>
              <a:endPara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endParaRP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endParaRPr>
            </a:p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endParaRPr>
            </a:p>
          </p:txBody>
        </p:sp>
        <p:sp>
          <p:nvSpPr>
            <p:cNvPr id="36" name="文本框 6"/>
            <p:cNvSpPr txBox="1">
              <a:spLocks noChangeArrowheads="1"/>
            </p:cNvSpPr>
            <p:nvPr/>
          </p:nvSpPr>
          <p:spPr bwMode="auto">
            <a:xfrm>
              <a:off x="1070462" y="3565923"/>
              <a:ext cx="2152015" cy="269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zh-CN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Conclusão</a:t>
              </a:r>
            </a:p>
          </p:txBody>
        </p:sp>
        <p:sp>
          <p:nvSpPr>
            <p:cNvPr id="38" name="文本框 6"/>
            <p:cNvSpPr txBox="1">
              <a:spLocks noChangeArrowheads="1"/>
            </p:cNvSpPr>
            <p:nvPr/>
          </p:nvSpPr>
          <p:spPr bwMode="auto">
            <a:xfrm>
              <a:off x="6113980" y="2713978"/>
              <a:ext cx="2152015" cy="269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pt-PT" altLang="zh-CN" sz="2000" b="1">
                  <a:solidFill>
                    <a:schemeClr val="accent1"/>
                  </a:solidFill>
                  <a:latin typeface="+mj-ea"/>
                  <a:ea typeface="+mj-ea"/>
                  <a:cs typeface="Open Sans" panose="020B0606030504020204" charset="0"/>
                </a:rPr>
                <a:t>Programas c</a:t>
              </a:r>
            </a:p>
          </p:txBody>
        </p:sp>
        <p:sp>
          <p:nvSpPr>
            <p:cNvPr id="2" name="椭圆 1"/>
            <p:cNvSpPr/>
            <p:nvPr/>
          </p:nvSpPr>
          <p:spPr>
            <a:xfrm>
              <a:off x="478301" y="1868835"/>
              <a:ext cx="527054" cy="4002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8301" y="2660295"/>
              <a:ext cx="526419" cy="4036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02456" y="1868835"/>
              <a:ext cx="527054" cy="4002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502456" y="2663726"/>
              <a:ext cx="527054" cy="40023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Open Sans" panose="020B060603050402020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78005" y="1932314"/>
              <a:ext cx="327660" cy="269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1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01935" y="1932314"/>
              <a:ext cx="327660" cy="269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2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78005" y="2713787"/>
              <a:ext cx="327660" cy="269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3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01935" y="2729231"/>
              <a:ext cx="327660" cy="2693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kern="100">
                  <a:solidFill>
                    <a:schemeClr val="bg1"/>
                  </a:solidFill>
                  <a:latin typeface="+mj-lt"/>
                  <a:ea typeface="Open Sans" panose="020B0606030504020204" charset="0"/>
                  <a:cs typeface="Open Sans" panose="020B0606030504020204" charset="0"/>
                </a:rPr>
                <a:t>4</a:t>
              </a:r>
              <a:endParaRPr lang="zh-CN" altLang="en-US" sz="2000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  <p:sp>
        <p:nvSpPr>
          <p:cNvPr id="5" name="椭圆 20"/>
          <p:cNvSpPr/>
          <p:nvPr/>
        </p:nvSpPr>
        <p:spPr>
          <a:xfrm>
            <a:off x="359856" y="3711126"/>
            <a:ext cx="527069" cy="5270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6" name="椭圆 20"/>
          <p:cNvSpPr/>
          <p:nvPr/>
        </p:nvSpPr>
        <p:spPr>
          <a:xfrm>
            <a:off x="5384611" y="3716206"/>
            <a:ext cx="527069" cy="5270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9" name="文本框 6"/>
          <p:cNvSpPr txBox="1">
            <a:spLocks noChangeArrowheads="1"/>
          </p:cNvSpPr>
          <p:nvPr/>
        </p:nvSpPr>
        <p:spPr bwMode="auto">
          <a:xfrm>
            <a:off x="1021080" y="2433955"/>
            <a:ext cx="2152015" cy="754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Scripts bash</a:t>
            </a:r>
            <a:endParaRPr lang="en-US" altLang="pt-PT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pt-PT" sz="2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5996006" y="3775166"/>
            <a:ext cx="21520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zh-CN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Referencias</a:t>
            </a:r>
          </a:p>
        </p:txBody>
      </p:sp>
      <p:sp>
        <p:nvSpPr>
          <p:cNvPr id="11" name="矩形 24"/>
          <p:cNvSpPr/>
          <p:nvPr/>
        </p:nvSpPr>
        <p:spPr>
          <a:xfrm>
            <a:off x="460383" y="3774883"/>
            <a:ext cx="32765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altLang="en-US" sz="2000" b="1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rPr>
              <a:t>5</a:t>
            </a:r>
          </a:p>
        </p:txBody>
      </p:sp>
      <p:sp>
        <p:nvSpPr>
          <p:cNvPr id="12" name="矩形 24"/>
          <p:cNvSpPr/>
          <p:nvPr/>
        </p:nvSpPr>
        <p:spPr>
          <a:xfrm>
            <a:off x="5484503" y="3774883"/>
            <a:ext cx="32765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altLang="en-US" sz="2000" b="1" kern="100">
                <a:solidFill>
                  <a:schemeClr val="bg1"/>
                </a:solidFill>
                <a:latin typeface="+mj-lt"/>
                <a:ea typeface="Open Sans" panose="020B0606030504020204" charset="0"/>
                <a:cs typeface="Open Sans" panose="020B0606030504020204" charset="0"/>
              </a:rPr>
              <a:t>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0641"/>
            <a:ext cx="9144000" cy="2273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053398" y="2706312"/>
            <a:ext cx="303720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altLang="zh-CN" sz="4000" b="1" kern="100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Referências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349689" y="3871072"/>
            <a:ext cx="2444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893847" y="1276412"/>
            <a:ext cx="1356304" cy="1356304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en-US" sz="4800" b="1">
                <a:latin typeface="Open Sans" panose="020B0606030504020204" charset="0"/>
                <a:cs typeface="Open Sans" panose="020B0606030504020204" charset="0"/>
              </a:rPr>
              <a:t>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4" b="765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3360" y="263979"/>
            <a:ext cx="8717280" cy="461554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844" y="1494695"/>
            <a:ext cx="27857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PT" altLang="zh-CN" sz="2800" b="1" i="0" kern="100" cap="all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Referências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1682025" y="1994263"/>
            <a:ext cx="1630045" cy="4578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419600" y="1412311"/>
            <a:ext cx="3771785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Site oficial do Zorin OS: https://zorin.com</a:t>
            </a:r>
          </a:p>
          <a:p>
            <a:pPr marL="171450" marR="0" lvl="0" indent="-17145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Site oficial da VirtualBox: https://www.virtualbox.org</a:t>
            </a:r>
          </a:p>
          <a:p>
            <a:pPr marL="171450" marR="0" lvl="0" indent="-171450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Documenta</a:t>
            </a:r>
            <a:r>
              <a:rPr kumimoji="0" lang="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ç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ã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Arial" panose="020B0604020202020204" pitchFamily="34" charset="0"/>
                <a:sym typeface="Open Sans" panose="020B0606030504020204" charset="0"/>
              </a:rPr>
              <a:t>o Debian: https://www.debian.org/doc/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10800000">
            <a:off x="0" y="0"/>
            <a:ext cx="9144000" cy="3992136"/>
          </a:xfrm>
          <a:custGeom>
            <a:avLst/>
            <a:gdLst>
              <a:gd name="connsiteX0" fmla="*/ 9144000 w 9144000"/>
              <a:gd name="connsiteY0" fmla="*/ 3992136 h 3992136"/>
              <a:gd name="connsiteX1" fmla="*/ 0 w 9144000"/>
              <a:gd name="connsiteY1" fmla="*/ 3992136 h 3992136"/>
              <a:gd name="connsiteX2" fmla="*/ 0 w 9144000"/>
              <a:gd name="connsiteY2" fmla="*/ 379141 h 3992136"/>
              <a:gd name="connsiteX3" fmla="*/ 4301185 w 9144000"/>
              <a:gd name="connsiteY3" fmla="*/ 379141 h 3992136"/>
              <a:gd name="connsiteX4" fmla="*/ 4572001 w 9144000"/>
              <a:gd name="connsiteY4" fmla="*/ 0 h 3992136"/>
              <a:gd name="connsiteX5" fmla="*/ 4842816 w 9144000"/>
              <a:gd name="connsiteY5" fmla="*/ 379141 h 3992136"/>
              <a:gd name="connsiteX6" fmla="*/ 9144000 w 9144000"/>
              <a:gd name="connsiteY6" fmla="*/ 379141 h 39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992136">
                <a:moveTo>
                  <a:pt x="9144000" y="3992136"/>
                </a:moveTo>
                <a:lnTo>
                  <a:pt x="0" y="3992136"/>
                </a:lnTo>
                <a:lnTo>
                  <a:pt x="0" y="379141"/>
                </a:lnTo>
                <a:lnTo>
                  <a:pt x="4301185" y="379141"/>
                </a:lnTo>
                <a:lnTo>
                  <a:pt x="4572001" y="0"/>
                </a:lnTo>
                <a:lnTo>
                  <a:pt x="4842816" y="379141"/>
                </a:lnTo>
                <a:lnTo>
                  <a:pt x="9144000" y="3791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970212" y="2162234"/>
            <a:ext cx="320357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THANK YOU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465776" y="3213149"/>
            <a:ext cx="24446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93848" y="651943"/>
            <a:ext cx="1356304" cy="1356304"/>
            <a:chOff x="3893848" y="1276412"/>
            <a:chExt cx="1356304" cy="1356304"/>
          </a:xfrm>
        </p:grpSpPr>
        <p:sp>
          <p:nvSpPr>
            <p:cNvPr id="3" name="椭圆 2"/>
            <p:cNvSpPr/>
            <p:nvPr/>
          </p:nvSpPr>
          <p:spPr>
            <a:xfrm>
              <a:off x="3893848" y="1276412"/>
              <a:ext cx="1356304" cy="135630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008813" y="1508646"/>
              <a:ext cx="1126374" cy="827336"/>
            </a:xfrm>
            <a:custGeom>
              <a:avLst/>
              <a:gdLst>
                <a:gd name="T0" fmla="*/ 690 w 702"/>
                <a:gd name="T1" fmla="*/ 144 h 517"/>
                <a:gd name="T2" fmla="*/ 358 w 702"/>
                <a:gd name="T3" fmla="*/ 1 h 517"/>
                <a:gd name="T4" fmla="*/ 351 w 702"/>
                <a:gd name="T5" fmla="*/ 0 h 517"/>
                <a:gd name="T6" fmla="*/ 345 w 702"/>
                <a:gd name="T7" fmla="*/ 1 h 517"/>
                <a:gd name="T8" fmla="*/ 12 w 702"/>
                <a:gd name="T9" fmla="*/ 144 h 517"/>
                <a:gd name="T10" fmla="*/ 0 w 702"/>
                <a:gd name="T11" fmla="*/ 164 h 517"/>
                <a:gd name="T12" fmla="*/ 12 w 702"/>
                <a:gd name="T13" fmla="*/ 183 h 517"/>
                <a:gd name="T14" fmla="*/ 345 w 702"/>
                <a:gd name="T15" fmla="*/ 326 h 517"/>
                <a:gd name="T16" fmla="*/ 358 w 702"/>
                <a:gd name="T17" fmla="*/ 326 h 517"/>
                <a:gd name="T18" fmla="*/ 616 w 702"/>
                <a:gd name="T19" fmla="*/ 215 h 517"/>
                <a:gd name="T20" fmla="*/ 616 w 702"/>
                <a:gd name="T21" fmla="*/ 329 h 517"/>
                <a:gd name="T22" fmla="*/ 593 w 702"/>
                <a:gd name="T23" fmla="*/ 370 h 517"/>
                <a:gd name="T24" fmla="*/ 616 w 702"/>
                <a:gd name="T25" fmla="*/ 412 h 517"/>
                <a:gd name="T26" fmla="*/ 616 w 702"/>
                <a:gd name="T27" fmla="*/ 452 h 517"/>
                <a:gd name="T28" fmla="*/ 650 w 702"/>
                <a:gd name="T29" fmla="*/ 452 h 517"/>
                <a:gd name="T30" fmla="*/ 650 w 702"/>
                <a:gd name="T31" fmla="*/ 412 h 517"/>
                <a:gd name="T32" fmla="*/ 674 w 702"/>
                <a:gd name="T33" fmla="*/ 370 h 517"/>
                <a:gd name="T34" fmla="*/ 650 w 702"/>
                <a:gd name="T35" fmla="*/ 329 h 517"/>
                <a:gd name="T36" fmla="*/ 650 w 702"/>
                <a:gd name="T37" fmla="*/ 200 h 517"/>
                <a:gd name="T38" fmla="*/ 690 w 702"/>
                <a:gd name="T39" fmla="*/ 183 h 517"/>
                <a:gd name="T40" fmla="*/ 702 w 702"/>
                <a:gd name="T41" fmla="*/ 164 h 517"/>
                <a:gd name="T42" fmla="*/ 690 w 702"/>
                <a:gd name="T43" fmla="*/ 144 h 517"/>
                <a:gd name="T44" fmla="*/ 351 w 702"/>
                <a:gd name="T45" fmla="*/ 355 h 517"/>
                <a:gd name="T46" fmla="*/ 336 w 702"/>
                <a:gd name="T47" fmla="*/ 352 h 517"/>
                <a:gd name="T48" fmla="*/ 129 w 702"/>
                <a:gd name="T49" fmla="*/ 262 h 517"/>
                <a:gd name="T50" fmla="*/ 129 w 702"/>
                <a:gd name="T51" fmla="*/ 386 h 517"/>
                <a:gd name="T52" fmla="*/ 327 w 702"/>
                <a:gd name="T53" fmla="*/ 517 h 517"/>
                <a:gd name="T54" fmla="*/ 375 w 702"/>
                <a:gd name="T55" fmla="*/ 517 h 517"/>
                <a:gd name="T56" fmla="*/ 574 w 702"/>
                <a:gd name="T57" fmla="*/ 386 h 517"/>
                <a:gd name="T58" fmla="*/ 574 w 702"/>
                <a:gd name="T59" fmla="*/ 262 h 517"/>
                <a:gd name="T60" fmla="*/ 366 w 702"/>
                <a:gd name="T61" fmla="*/ 352 h 517"/>
                <a:gd name="T62" fmla="*/ 351 w 702"/>
                <a:gd name="T6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2" h="517">
                  <a:moveTo>
                    <a:pt x="690" y="144"/>
                  </a:moveTo>
                  <a:cubicBezTo>
                    <a:pt x="358" y="1"/>
                    <a:pt x="358" y="1"/>
                    <a:pt x="358" y="1"/>
                  </a:cubicBezTo>
                  <a:cubicBezTo>
                    <a:pt x="356" y="0"/>
                    <a:pt x="353" y="0"/>
                    <a:pt x="351" y="0"/>
                  </a:cubicBezTo>
                  <a:cubicBezTo>
                    <a:pt x="349" y="0"/>
                    <a:pt x="347" y="0"/>
                    <a:pt x="345" y="1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5"/>
                    <a:pt x="0" y="164"/>
                  </a:cubicBezTo>
                  <a:cubicBezTo>
                    <a:pt x="0" y="172"/>
                    <a:pt x="5" y="180"/>
                    <a:pt x="12" y="183"/>
                  </a:cubicBezTo>
                  <a:cubicBezTo>
                    <a:pt x="345" y="326"/>
                    <a:pt x="345" y="326"/>
                    <a:pt x="345" y="326"/>
                  </a:cubicBezTo>
                  <a:cubicBezTo>
                    <a:pt x="349" y="328"/>
                    <a:pt x="354" y="328"/>
                    <a:pt x="358" y="326"/>
                  </a:cubicBezTo>
                  <a:cubicBezTo>
                    <a:pt x="616" y="215"/>
                    <a:pt x="616" y="215"/>
                    <a:pt x="616" y="215"/>
                  </a:cubicBezTo>
                  <a:cubicBezTo>
                    <a:pt x="616" y="329"/>
                    <a:pt x="616" y="329"/>
                    <a:pt x="616" y="329"/>
                  </a:cubicBezTo>
                  <a:cubicBezTo>
                    <a:pt x="602" y="336"/>
                    <a:pt x="593" y="352"/>
                    <a:pt x="593" y="370"/>
                  </a:cubicBezTo>
                  <a:cubicBezTo>
                    <a:pt x="593" y="389"/>
                    <a:pt x="602" y="405"/>
                    <a:pt x="616" y="412"/>
                  </a:cubicBezTo>
                  <a:cubicBezTo>
                    <a:pt x="616" y="452"/>
                    <a:pt x="616" y="452"/>
                    <a:pt x="616" y="452"/>
                  </a:cubicBezTo>
                  <a:cubicBezTo>
                    <a:pt x="650" y="452"/>
                    <a:pt x="650" y="452"/>
                    <a:pt x="650" y="452"/>
                  </a:cubicBezTo>
                  <a:cubicBezTo>
                    <a:pt x="650" y="412"/>
                    <a:pt x="650" y="412"/>
                    <a:pt x="650" y="412"/>
                  </a:cubicBezTo>
                  <a:cubicBezTo>
                    <a:pt x="664" y="405"/>
                    <a:pt x="674" y="389"/>
                    <a:pt x="674" y="370"/>
                  </a:cubicBezTo>
                  <a:cubicBezTo>
                    <a:pt x="674" y="352"/>
                    <a:pt x="664" y="336"/>
                    <a:pt x="650" y="329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690" y="183"/>
                    <a:pt x="690" y="183"/>
                    <a:pt x="690" y="183"/>
                  </a:cubicBezTo>
                  <a:cubicBezTo>
                    <a:pt x="697" y="180"/>
                    <a:pt x="702" y="172"/>
                    <a:pt x="702" y="164"/>
                  </a:cubicBezTo>
                  <a:cubicBezTo>
                    <a:pt x="702" y="155"/>
                    <a:pt x="697" y="147"/>
                    <a:pt x="690" y="144"/>
                  </a:cubicBezTo>
                  <a:close/>
                  <a:moveTo>
                    <a:pt x="351" y="355"/>
                  </a:moveTo>
                  <a:cubicBezTo>
                    <a:pt x="346" y="355"/>
                    <a:pt x="341" y="354"/>
                    <a:pt x="336" y="35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129" y="386"/>
                    <a:pt x="129" y="386"/>
                    <a:pt x="129" y="386"/>
                  </a:cubicBezTo>
                  <a:cubicBezTo>
                    <a:pt x="129" y="487"/>
                    <a:pt x="280" y="517"/>
                    <a:pt x="327" y="517"/>
                  </a:cubicBezTo>
                  <a:cubicBezTo>
                    <a:pt x="375" y="517"/>
                    <a:pt x="375" y="517"/>
                    <a:pt x="375" y="517"/>
                  </a:cubicBezTo>
                  <a:cubicBezTo>
                    <a:pt x="410" y="517"/>
                    <a:pt x="574" y="487"/>
                    <a:pt x="574" y="386"/>
                  </a:cubicBezTo>
                  <a:cubicBezTo>
                    <a:pt x="574" y="262"/>
                    <a:pt x="574" y="262"/>
                    <a:pt x="574" y="262"/>
                  </a:cubicBezTo>
                  <a:cubicBezTo>
                    <a:pt x="366" y="352"/>
                    <a:pt x="366" y="352"/>
                    <a:pt x="366" y="352"/>
                  </a:cubicBezTo>
                  <a:cubicBezTo>
                    <a:pt x="361" y="354"/>
                    <a:pt x="356" y="355"/>
                    <a:pt x="351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0641"/>
            <a:ext cx="9144000" cy="2273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752918" y="2706312"/>
            <a:ext cx="563816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altLang="zh-CN" sz="4000" b="1" kern="100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INtrodução e objetivo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349689" y="3871072"/>
            <a:ext cx="2444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893847" y="1276412"/>
            <a:ext cx="1356304" cy="1356304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latin typeface="Open Sans" panose="020B0606030504020204" charset="0"/>
                <a:cs typeface="Open Sans" panose="020B0606030504020204" charset="0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4" b="765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3360" y="263979"/>
            <a:ext cx="8717280" cy="461554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47541" y="1936383"/>
            <a:ext cx="21151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PT" altLang="zh-CN" sz="28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Introdução</a:t>
            </a:r>
          </a:p>
        </p:txBody>
      </p:sp>
      <p:sp>
        <p:nvSpPr>
          <p:cNvPr id="5" name="矩形 4"/>
          <p:cNvSpPr/>
          <p:nvPr/>
        </p:nvSpPr>
        <p:spPr>
          <a:xfrm>
            <a:off x="2956523" y="371173"/>
            <a:ext cx="5666645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Este </a:t>
            </a:r>
            <a:r>
              <a:rPr kumimoji="0" lang="pt-PT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trabalho pretendia que realiza-se-mos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 a instala</a:t>
            </a:r>
            <a:r>
              <a:rPr kumimoji="0" lang="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ç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ã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o e configura</a:t>
            </a:r>
            <a:r>
              <a:rPr kumimoji="0" lang="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ç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ã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o do </a:t>
            </a:r>
            <a:r>
              <a:rPr kumimoji="0" lang="pt-PT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Linux 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Zorin OS 17.2 </a:t>
            </a:r>
            <a:r>
              <a:rPr kumimoji="0" lang="pt-PT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numa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 m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á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quina virtual </a:t>
            </a:r>
            <a:r>
              <a:rPr kumimoji="0" lang="pt-PT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(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VirtualBox</a:t>
            </a:r>
            <a:r>
              <a:rPr kumimoji="0" lang="pt-PT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)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, permitindo um ambiente seguro para testes e aprendizagem. No 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â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mbito do projeto de Sistemas Operativos, foram desenvolvidas ferramentas que exploram: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PT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- 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Gest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ã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o de utilizadores e permiss</a:t>
            </a:r>
            <a:r>
              <a:rPr kumimoji="0" lang="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õ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es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PT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- 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Automa</a:t>
            </a:r>
            <a:r>
              <a:rPr kumimoji="0" lang="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ç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ã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o com scripts Bash</a:t>
            </a:r>
          </a:p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PT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- 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Programa</a:t>
            </a:r>
            <a:r>
              <a:rPr kumimoji="0" lang="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ç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ã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o em C, com foco em:</a:t>
            </a:r>
          </a:p>
          <a:p>
            <a:pPr marL="0" marR="0" lvl="0" indent="4572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PT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- 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Comunica</a:t>
            </a:r>
            <a:r>
              <a:rPr kumimoji="0" lang="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ç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ã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o entre processos (pipes)</a:t>
            </a:r>
          </a:p>
          <a:p>
            <a:pPr marL="0" marR="0" lvl="0" indent="4572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PT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- 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Tratamento de sinais</a:t>
            </a:r>
          </a:p>
          <a:p>
            <a:pPr marL="0" marR="0" lvl="0" indent="4572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PT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- 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Simula</a:t>
            </a:r>
            <a:r>
              <a:rPr kumimoji="0" lang="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ç</a:t>
            </a: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ã</a:t>
            </a:r>
            <a:r>
              <a:rPr kumimoji="0" lang="en-US" altLang="pt-P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 panose="020B0306030504020204" charset="0"/>
                <a:ea typeface="Open Sans" panose="020B0606030504020204" charset="0"/>
                <a:cs typeface="Open Sans Light" panose="020B0306030504020204" charset="0"/>
              </a:rPr>
              <a:t>o de escalonamento de processos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546497" y="2249261"/>
            <a:ext cx="1276985" cy="65151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0641"/>
            <a:ext cx="9144000" cy="2273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710690" y="2706312"/>
            <a:ext cx="572262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altLang="en-US" sz="4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Configuração do linux</a:t>
            </a:r>
            <a:endParaRPr lang="zh-CN" altLang="en-US" sz="4000" b="1" kern="100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49689" y="3871072"/>
            <a:ext cx="2444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893847" y="1276412"/>
            <a:ext cx="1356304" cy="1356304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en-US" sz="4800" b="1">
                <a:latin typeface="Open Sans" panose="020B0606030504020204" charset="0"/>
                <a:cs typeface="Open Sans" panose="020B0606030504020204" charset="0"/>
              </a:rP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2880360" y="156954"/>
            <a:ext cx="33832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PT" altLang="zh-CN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Instalação e configuração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356300" y="845197"/>
            <a:ext cx="4314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61340" y="1558925"/>
            <a:ext cx="3795395" cy="2472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01260" y="1558925"/>
            <a:ext cx="3712210" cy="2472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05537" y="3665422"/>
            <a:ext cx="869747" cy="869747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22140" y="3610177"/>
            <a:ext cx="869747" cy="869747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5950" y="2186305"/>
            <a:ext cx="3649980" cy="13201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pt-PT" sz="1200">
                <a:solidFill>
                  <a:schemeClr val="bg1"/>
                </a:solidFill>
                <a:cs typeface="Open Sans" panose="020B0606030504020204" charset="0"/>
              </a:rPr>
              <a:t>Mem</a:t>
            </a:r>
            <a:r>
              <a:rPr lang="en-US" altLang="en-US" sz="1200">
                <a:solidFill>
                  <a:schemeClr val="bg1"/>
                </a:solidFill>
                <a:cs typeface="Open Sans" panose="020B0606030504020204" charset="0"/>
              </a:rPr>
              <a:t>ó</a:t>
            </a:r>
            <a:r>
              <a:rPr lang="en-US" altLang="pt-PT" sz="1200">
                <a:solidFill>
                  <a:schemeClr val="bg1"/>
                </a:solidFill>
                <a:cs typeface="Open Sans" panose="020B0606030504020204" charset="0"/>
              </a:rPr>
              <a:t>ria RAM: 2GB (Recomendado 4GB)</a:t>
            </a:r>
          </a:p>
          <a:p>
            <a:pPr algn="ctr">
              <a:lnSpc>
                <a:spcPct val="150000"/>
              </a:lnSpc>
            </a:pPr>
            <a:r>
              <a:rPr lang="en-US" altLang="pt-PT" sz="1200">
                <a:solidFill>
                  <a:schemeClr val="bg1"/>
                </a:solidFill>
                <a:cs typeface="Open Sans" panose="020B0606030504020204" charset="0"/>
              </a:rPr>
              <a:t>Espa</a:t>
            </a:r>
            <a:r>
              <a:rPr lang="" altLang="en-US" sz="1200">
                <a:solidFill>
                  <a:schemeClr val="bg1"/>
                </a:solidFill>
                <a:cs typeface="Open Sans" panose="020B0606030504020204" charset="0"/>
              </a:rPr>
              <a:t>ç</a:t>
            </a:r>
            <a:r>
              <a:rPr lang="en-US" altLang="pt-PT" sz="1200">
                <a:solidFill>
                  <a:schemeClr val="bg1"/>
                </a:solidFill>
                <a:cs typeface="Open Sans" panose="020B0606030504020204" charset="0"/>
              </a:rPr>
              <a:t>o em disco: 15GB</a:t>
            </a:r>
          </a:p>
          <a:p>
            <a:pPr algn="ctr">
              <a:lnSpc>
                <a:spcPct val="150000"/>
              </a:lnSpc>
            </a:pPr>
            <a:r>
              <a:rPr lang="en-US" altLang="pt-PT" sz="1200">
                <a:solidFill>
                  <a:schemeClr val="bg1"/>
                </a:solidFill>
                <a:cs typeface="Open Sans" panose="020B0606030504020204" charset="0"/>
              </a:rPr>
              <a:t>Tipo de sistema: Linux (Baseado em Debian)</a:t>
            </a:r>
          </a:p>
        </p:txBody>
      </p:sp>
      <p:sp>
        <p:nvSpPr>
          <p:cNvPr id="23" name="矩形 22"/>
          <p:cNvSpPr/>
          <p:nvPr/>
        </p:nvSpPr>
        <p:spPr>
          <a:xfrm>
            <a:off x="5102225" y="2084705"/>
            <a:ext cx="3510915" cy="178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pt-PT" sz="1050">
                <a:solidFill>
                  <a:schemeClr val="bg1"/>
                </a:solidFill>
                <a:cs typeface="Open Sans" panose="020B0606030504020204" charset="0"/>
              </a:rPr>
              <a:t>Aceda ao site oficial da VirtualBox: https://www.virtualbox.org</a:t>
            </a:r>
          </a:p>
          <a:p>
            <a:pPr algn="ctr">
              <a:lnSpc>
                <a:spcPct val="150000"/>
              </a:lnSpc>
            </a:pPr>
            <a:r>
              <a:rPr lang="en-US" altLang="pt-PT" sz="1050">
                <a:solidFill>
                  <a:schemeClr val="bg1"/>
                </a:solidFill>
                <a:cs typeface="Open Sans" panose="020B0606030504020204" charset="0"/>
              </a:rPr>
              <a:t>Fa</a:t>
            </a:r>
            <a:r>
              <a:rPr lang="" altLang="en-US" sz="1050">
                <a:solidFill>
                  <a:schemeClr val="bg1"/>
                </a:solidFill>
                <a:cs typeface="Open Sans" panose="020B0606030504020204" charset="0"/>
              </a:rPr>
              <a:t>ç</a:t>
            </a:r>
            <a:r>
              <a:rPr lang="en-US" altLang="pt-PT" sz="1050">
                <a:solidFill>
                  <a:schemeClr val="bg1"/>
                </a:solidFill>
                <a:cs typeface="Open Sans" panose="020B0606030504020204" charset="0"/>
              </a:rPr>
              <a:t>a o download da vers</a:t>
            </a:r>
            <a:r>
              <a:rPr lang="en-US" altLang="en-US" sz="1050">
                <a:solidFill>
                  <a:schemeClr val="bg1"/>
                </a:solidFill>
                <a:cs typeface="Open Sans" panose="020B0606030504020204" charset="0"/>
              </a:rPr>
              <a:t>ã</a:t>
            </a:r>
            <a:r>
              <a:rPr lang="en-US" altLang="pt-PT" sz="1050">
                <a:solidFill>
                  <a:schemeClr val="bg1"/>
                </a:solidFill>
                <a:cs typeface="Open Sans" panose="020B0606030504020204" charset="0"/>
              </a:rPr>
              <a:t>o correspondente ao seu sistema operativo.</a:t>
            </a:r>
          </a:p>
          <a:p>
            <a:pPr algn="ctr">
              <a:lnSpc>
                <a:spcPct val="150000"/>
              </a:lnSpc>
            </a:pPr>
            <a:r>
              <a:rPr lang="en-US" altLang="pt-PT" sz="1050">
                <a:solidFill>
                  <a:schemeClr val="bg1"/>
                </a:solidFill>
                <a:cs typeface="Open Sans" panose="020B0606030504020204" charset="0"/>
              </a:rPr>
              <a:t>Execute o instalador e siga as instru</a:t>
            </a:r>
            <a:r>
              <a:rPr lang="" altLang="en-US" sz="1050">
                <a:solidFill>
                  <a:schemeClr val="bg1"/>
                </a:solidFill>
                <a:cs typeface="Open Sans" panose="020B0606030504020204" charset="0"/>
              </a:rPr>
              <a:t>çõ</a:t>
            </a:r>
            <a:r>
              <a:rPr lang="en-US" altLang="pt-PT" sz="1050">
                <a:solidFill>
                  <a:schemeClr val="bg1"/>
                </a:solidFill>
                <a:cs typeface="Open Sans" panose="020B0606030504020204" charset="0"/>
              </a:rPr>
              <a:t>es na tela.</a:t>
            </a:r>
          </a:p>
          <a:p>
            <a:pPr algn="ctr">
              <a:lnSpc>
                <a:spcPct val="150000"/>
              </a:lnSpc>
            </a:pPr>
            <a:r>
              <a:rPr lang="en-US" altLang="pt-PT" sz="1050">
                <a:solidFill>
                  <a:schemeClr val="bg1"/>
                </a:solidFill>
                <a:cs typeface="Open Sans" panose="020B0606030504020204" charset="0"/>
              </a:rPr>
              <a:t>Ap</a:t>
            </a:r>
            <a:r>
              <a:rPr lang="en-US" altLang="en-US" sz="1050">
                <a:solidFill>
                  <a:schemeClr val="bg1"/>
                </a:solidFill>
                <a:cs typeface="Open Sans" panose="020B0606030504020204" charset="0"/>
              </a:rPr>
              <a:t>ó</a:t>
            </a:r>
            <a:r>
              <a:rPr lang="en-US" altLang="pt-PT" sz="1050">
                <a:solidFill>
                  <a:schemeClr val="bg1"/>
                </a:solidFill>
                <a:cs typeface="Open Sans" panose="020B0606030504020204" charset="0"/>
              </a:rPr>
              <a:t>s a instala</a:t>
            </a:r>
            <a:r>
              <a:rPr lang="" altLang="en-US" sz="1050">
                <a:solidFill>
                  <a:schemeClr val="bg1"/>
                </a:solidFill>
                <a:cs typeface="Open Sans" panose="020B0606030504020204" charset="0"/>
              </a:rPr>
              <a:t>ç</a:t>
            </a:r>
            <a:r>
              <a:rPr lang="en-US" altLang="en-US" sz="1050">
                <a:solidFill>
                  <a:schemeClr val="bg1"/>
                </a:solidFill>
                <a:cs typeface="Open Sans" panose="020B0606030504020204" charset="0"/>
              </a:rPr>
              <a:t>ã</a:t>
            </a:r>
            <a:r>
              <a:rPr lang="en-US" altLang="pt-PT" sz="1050">
                <a:solidFill>
                  <a:schemeClr val="bg1"/>
                </a:solidFill>
                <a:cs typeface="Open Sans" panose="020B0606030504020204" charset="0"/>
              </a:rPr>
              <a:t>o, abra o VirtualBox.</a:t>
            </a:r>
          </a:p>
          <a:p>
            <a:pPr algn="ctr">
              <a:lnSpc>
                <a:spcPct val="150000"/>
              </a:lnSpc>
            </a:pPr>
            <a:r>
              <a:rPr lang="zh-CN" altLang="en-US" sz="1050">
                <a:solidFill>
                  <a:schemeClr val="bg1"/>
                </a:solidFill>
                <a:cs typeface="Open Sans" panose="020B0606030504020204" charset="0"/>
              </a:rPr>
              <a:t>.</a:t>
            </a:r>
            <a:endParaRPr lang="en-US" altLang="zh-CN" sz="1050">
              <a:solidFill>
                <a:schemeClr val="bg1"/>
              </a:solidFill>
              <a:cs typeface="Open Sans" panose="020B06060305040202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65087" y="1716516"/>
            <a:ext cx="135064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altLang="zh-CN" b="1">
                <a:solidFill>
                  <a:schemeClr val="bg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Requesitos</a:t>
            </a:r>
          </a:p>
        </p:txBody>
      </p:sp>
      <p:sp>
        <p:nvSpPr>
          <p:cNvPr id="20" name="矩形 19"/>
          <p:cNvSpPr/>
          <p:nvPr/>
        </p:nvSpPr>
        <p:spPr>
          <a:xfrm>
            <a:off x="6191533" y="1716516"/>
            <a:ext cx="133096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PT" altLang="zh-CN" b="1">
                <a:solidFill>
                  <a:schemeClr val="bg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instalador</a:t>
            </a:r>
          </a:p>
        </p:txBody>
      </p:sp>
      <p:grpSp>
        <p:nvGrpSpPr>
          <p:cNvPr id="26" name="Group 112"/>
          <p:cNvGrpSpPr/>
          <p:nvPr/>
        </p:nvGrpSpPr>
        <p:grpSpPr>
          <a:xfrm>
            <a:off x="6677122" y="3872349"/>
            <a:ext cx="359779" cy="337063"/>
            <a:chOff x="5368132" y="3540125"/>
            <a:chExt cx="465138" cy="435769"/>
          </a:xfrm>
          <a:solidFill>
            <a:schemeClr val="bg1"/>
          </a:solidFill>
        </p:grpSpPr>
        <p:sp>
          <p:nvSpPr>
            <p:cNvPr id="27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Open Sans" panose="020B0606030504020204" charset="0"/>
                <a:cs typeface="Open Sans" panose="020B0606030504020204" charset="0"/>
                <a:sym typeface="Open Sans" panose="020B0606030504020204" charset="0"/>
              </a:endParaRPr>
            </a:p>
          </p:txBody>
        </p:sp>
        <p:sp>
          <p:nvSpPr>
            <p:cNvPr id="28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Open Sans" panose="020B0606030504020204" charset="0"/>
                <a:cs typeface="Open Sans" panose="020B0606030504020204" charset="0"/>
                <a:sym typeface="Open Sans" panose="020B060603050402020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283983" y="3901631"/>
            <a:ext cx="246811" cy="359779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1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Open Sans" panose="020B0606030504020204" charset="0"/>
                <a:cs typeface="Open Sans" panose="020B0606030504020204" charset="0"/>
                <a:sym typeface="Open Sans" panose="020B0606030504020204" charset="0"/>
              </a:endParaRPr>
            </a:p>
          </p:txBody>
        </p:sp>
        <p:sp>
          <p:nvSpPr>
            <p:cNvPr id="32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Open Sans" panose="020B0606030504020204" charset="0"/>
                <a:cs typeface="Open Sans" panose="020B0606030504020204" charset="0"/>
                <a:sym typeface="Open Sans" panose="020B060603050402020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0641"/>
            <a:ext cx="9144000" cy="2273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935923" y="2706312"/>
            <a:ext cx="3272155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altLang="en-US" sz="4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  <a:sym typeface="+mn-ea"/>
              </a:rPr>
              <a:t>Scripts bash</a:t>
            </a:r>
            <a:endParaRPr lang="en-US" altLang="pt-PT" sz="4000" b="1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  <a:p>
            <a:pPr algn="ctr">
              <a:defRPr/>
            </a:pPr>
            <a:endParaRPr lang="zh-CN" altLang="en-US" sz="4000" b="1" kern="100">
              <a:solidFill>
                <a:schemeClr val="accent1"/>
              </a:solidFill>
              <a:latin typeface="+mj-ea"/>
              <a:ea typeface="+mj-ea"/>
              <a:cs typeface="Open Sans" panose="020B06060305040202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349689" y="3871072"/>
            <a:ext cx="2444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3893847" y="1276412"/>
            <a:ext cx="1356304" cy="1356304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altLang="en-US" sz="4800" b="1">
                <a:latin typeface="Open Sans" panose="020B0606030504020204" charset="0"/>
                <a:cs typeface="Open Sans" panose="020B0606030504020204" charset="0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2373630" y="156954"/>
            <a:ext cx="43967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Script de Cria</a:t>
            </a:r>
            <a:r>
              <a:rPr lang="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ç</a:t>
            </a:r>
            <a:r>
              <a:rPr lang="en-US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ã</a:t>
            </a:r>
            <a:r>
              <a: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o de Utilizadores</a:t>
            </a:r>
          </a:p>
        </p:txBody>
      </p:sp>
      <p:sp>
        <p:nvSpPr>
          <p:cNvPr id="11" name="矩形 10"/>
          <p:cNvSpPr/>
          <p:nvPr/>
        </p:nvSpPr>
        <p:spPr>
          <a:xfrm>
            <a:off x="2370773" y="557064"/>
            <a:ext cx="4402455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Objetivo:</a:t>
            </a:r>
            <a:r>
              <a:rPr lang="pt-PT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 </a:t>
            </a: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Criar utilizadores automaticamente e atribu</a:t>
            </a:r>
            <a:r>
              <a:rPr lang="en-US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í</a:t>
            </a: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-los ao grupo sudo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356300" y="845197"/>
            <a:ext cx="4314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close-up of a computer&#10;&#10;AI-generated content may be incorrect.">
            <a:extLst>
              <a:ext uri="{FF2B5EF4-FFF2-40B4-BE49-F238E27FC236}">
                <a16:creationId xmlns:a16="http://schemas.microsoft.com/office/drawing/2014/main" id="{42C5A889-2104-CE28-F4E0-C67992D63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059"/>
            <a:ext cx="9004607" cy="17516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2373630" y="156954"/>
            <a:ext cx="439674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Script de Cria</a:t>
            </a:r>
            <a:r>
              <a:rPr lang="en-US" altLang="en-US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çã</a:t>
            </a:r>
            <a:r>
              <a:rPr lang="en-US" altLang="pt-PT" sz="2000" b="1">
                <a:solidFill>
                  <a:schemeClr val="accent1"/>
                </a:solidFill>
                <a:latin typeface="+mj-ea"/>
                <a:ea typeface="+mj-ea"/>
                <a:cs typeface="Open Sans" panose="020B0606030504020204" charset="0"/>
              </a:rPr>
              <a:t>o de Utilizadores</a:t>
            </a:r>
          </a:p>
        </p:txBody>
      </p:sp>
      <p:sp>
        <p:nvSpPr>
          <p:cNvPr id="11" name="矩形 10"/>
          <p:cNvSpPr/>
          <p:nvPr/>
        </p:nvSpPr>
        <p:spPr>
          <a:xfrm>
            <a:off x="2370773" y="557064"/>
            <a:ext cx="4402455" cy="229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Objetivo:</a:t>
            </a:r>
            <a:r>
              <a:rPr lang="pt-PT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 </a:t>
            </a: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Criar utilizadores automaticamente e atribu</a:t>
            </a:r>
            <a:r>
              <a:rPr lang="en-US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í</a:t>
            </a:r>
            <a:r>
              <a:rPr lang="en-US" altLang="pt-PT" sz="90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-los ao grupo sudo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356300" y="845197"/>
            <a:ext cx="43140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 de Texto 2"/>
          <p:cNvSpPr txBox="1"/>
          <p:nvPr/>
        </p:nvSpPr>
        <p:spPr>
          <a:xfrm>
            <a:off x="303530" y="3844290"/>
            <a:ext cx="6002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altLang="en-US" sz="1200"/>
              <a:t>Resultados da execução</a:t>
            </a:r>
            <a:endParaRPr lang="en-US" altLang="pt-PT" sz="1200"/>
          </a:p>
          <a:p>
            <a:r>
              <a:rPr lang="en-US" altLang="pt-PT" sz="1200"/>
              <a:t>Um novo utilizador </a:t>
            </a:r>
            <a:r>
              <a:rPr lang="en-US" altLang="en-US" sz="1200"/>
              <a:t>é</a:t>
            </a:r>
            <a:r>
              <a:rPr lang="en-US" altLang="pt-PT" sz="1200"/>
              <a:t> criado.</a:t>
            </a:r>
          </a:p>
          <a:p>
            <a:r>
              <a:rPr lang="en-US" altLang="pt-PT" sz="1200"/>
              <a:t>O utilizador tem </a:t>
            </a:r>
            <a:r>
              <a:rPr lang="pt-PT" altLang="en-US" sz="1200"/>
              <a:t>um </a:t>
            </a:r>
            <a:r>
              <a:rPr lang="en-US" altLang="pt-PT" sz="1200"/>
              <a:t>diret</a:t>
            </a:r>
            <a:r>
              <a:rPr lang="en-US" altLang="en-US" sz="1200"/>
              <a:t>ó</a:t>
            </a:r>
            <a:r>
              <a:rPr lang="en-US" altLang="pt-PT" sz="1200"/>
              <a:t>rio pr</a:t>
            </a:r>
            <a:r>
              <a:rPr lang="en-US" altLang="en-US" sz="1200"/>
              <a:t>ó</a:t>
            </a:r>
            <a:r>
              <a:rPr lang="en-US" altLang="pt-PT" sz="1200"/>
              <a:t>prio e permiss</a:t>
            </a:r>
            <a:r>
              <a:rPr lang="" altLang="en-US" sz="1200"/>
              <a:t>õ</a:t>
            </a:r>
            <a:r>
              <a:rPr lang="en-US" altLang="pt-PT" sz="1200"/>
              <a:t>es administrativas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818B8B-AC42-A076-9E1F-4AD111893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2" y="1299210"/>
            <a:ext cx="6783367" cy="18027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c733616-6340-4497-9593-42f2bdf4ffc4"/>
  <p:tag name="COMMONDATA" val="eyJoZGlkIjoiMmNmYmEwOWQ4Y2Q0M2IxMGZkNjI4ZjhkZDQyNzg1OTYifQ=="/>
</p:tagLst>
</file>

<file path=ppt/theme/theme1.xml><?xml version="1.0" encoding="utf-8"?>
<a:theme xmlns:a="http://schemas.openxmlformats.org/drawingml/2006/main" name="Office 主题​​">
  <a:themeElements>
    <a:clrScheme name="2经典蓝配色方案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0F4C82"/>
      </a:accent1>
      <a:accent2>
        <a:srgbClr val="B3C6D5"/>
      </a:accent2>
      <a:accent3>
        <a:srgbClr val="F7B793"/>
      </a:accent3>
      <a:accent4>
        <a:srgbClr val="F4DBB2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5-3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721</Words>
  <Application>Microsoft Office PowerPoint</Application>
  <PresentationFormat>On-screen Show (16:9)</PresentationFormat>
  <Paragraphs>98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Open Sans</vt:lpstr>
      <vt:lpstr>Open Sans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Filipe Fontes Jerónimo</cp:lastModifiedBy>
  <cp:revision>201</cp:revision>
  <dcterms:created xsi:type="dcterms:W3CDTF">2020-01-28T04:26:00Z</dcterms:created>
  <dcterms:modified xsi:type="dcterms:W3CDTF">2025-06-18T12:25:41Z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2070-12.2.0.21546</vt:lpwstr>
  </property>
  <property fmtid="{D5CDD505-2E9C-101B-9397-08002B2CF9AE}" pid="3" name="ICV">
    <vt:lpwstr>6B795BBD4842485B86630234D91FE6AD_11</vt:lpwstr>
  </property>
</Properties>
</file>