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65" r:id="rId4"/>
    <p:sldId id="283" r:id="rId5"/>
    <p:sldId id="285" r:id="rId6"/>
    <p:sldId id="284" r:id="rId7"/>
    <p:sldId id="282" r:id="rId8"/>
    <p:sldId id="273" r:id="rId9"/>
    <p:sldId id="281" r:id="rId10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7FC1C2-B1B3-4025-A4AE-CE48DBE856DC}" v="137" dt="2018-09-17T16:46:52.417"/>
    <p1510:client id="{20BCEE13-4422-5FF3-2876-A6B7566DA122}" v="458" dt="2018-09-17T14:02:49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103D425-647C-4379-A03D-C81E1588C2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BE37C3-6C6D-419E-A752-6F6359EF5B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794B400A-BF18-4867-AAC6-8C6AFBC22F94}" type="datetimeFigureOut">
              <a:rPr lang="pt-BR"/>
              <a:pPr>
                <a:defRPr/>
              </a:pPr>
              <a:t>15/10/2018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FC575E-E34D-4FD5-8CB2-864C4CD1B9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05C3D1-17D2-46D4-800B-0C1048B3A6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5278935B-273E-4147-A443-40BF4804A1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265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DE1D4D0-5D8A-42E4-A44C-2E35823550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3FC9361-4F3E-4A5F-98A1-C3354550B15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A7F84BF8-F1AD-4A0C-9E70-E13E64BB46DB}" type="datetimeFigureOut">
              <a:rPr lang="pt-BR"/>
              <a:pPr>
                <a:defRPr/>
              </a:pPr>
              <a:t>15/10/2018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2762C9D9-BFD5-4368-B1CB-CAC54A74F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7039A95F-ED9F-42BD-BEB4-549B8E030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B94CA7-3AC8-4165-A94C-34FBA1D2E9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3A0093-D0D9-4064-A7EE-144BBDB989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A3AFF953-A7A3-4F8C-B54F-76010B96AB1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822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Imagem de Slide 1">
            <a:extLst>
              <a:ext uri="{FF2B5EF4-FFF2-40B4-BE49-F238E27FC236}">
                <a16:creationId xmlns:a16="http://schemas.microsoft.com/office/drawing/2014/main" id="{D3E94D92-5288-4705-B3A8-191A85A294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Espaço Reservado para Anotações 2">
            <a:extLst>
              <a:ext uri="{FF2B5EF4-FFF2-40B4-BE49-F238E27FC236}">
                <a16:creationId xmlns:a16="http://schemas.microsoft.com/office/drawing/2014/main" id="{93EC9428-2A5F-49C7-BBF8-1C0233E6E1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5124" name="Espaço Reservado para Número de Slide 3">
            <a:extLst>
              <a:ext uri="{FF2B5EF4-FFF2-40B4-BE49-F238E27FC236}">
                <a16:creationId xmlns:a16="http://schemas.microsoft.com/office/drawing/2014/main" id="{A0AE8D3E-7250-4FF8-B65D-6846CD110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B44096-DAAB-4C37-B862-690A68C9E676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4934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id="{4458B98E-0DCC-48E8-910C-226E0F842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id="{D8D8DA02-9479-416E-822A-05C1FDDD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3B3C2A5D-6292-409B-B7EA-2248BFE3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D6836-C0E3-45DF-8520-2B267A29528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18055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id="{4458B98E-0DCC-48E8-910C-226E0F842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id="{D8D8DA02-9479-416E-822A-05C1FDDD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3B3C2A5D-6292-409B-B7EA-2248BFE3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D6836-C0E3-45DF-8520-2B267A29528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43950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id="{4458B98E-0DCC-48E8-910C-226E0F842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id="{D8D8DA02-9479-416E-822A-05C1FDDD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3B3C2A5D-6292-409B-B7EA-2248BFE3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D6836-C0E3-45DF-8520-2B267A29528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3062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id="{4458B98E-0DCC-48E8-910C-226E0F842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id="{D8D8DA02-9479-416E-822A-05C1FDDD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3B3C2A5D-6292-409B-B7EA-2248BFE3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D6836-C0E3-45DF-8520-2B267A29528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59101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id="{4458B98E-0DCC-48E8-910C-226E0F842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id="{D8D8DA02-9479-416E-822A-05C1FDDD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3B3C2A5D-6292-409B-B7EA-2248BFE3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D6836-C0E3-45DF-8520-2B267A29528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29073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id="{4458B98E-0DCC-48E8-910C-226E0F842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id="{D8D8DA02-9479-416E-822A-05C1FDDD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3B3C2A5D-6292-409B-B7EA-2248BFE3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D6836-C0E3-45DF-8520-2B267A29528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40762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id="{4458B98E-0DCC-48E8-910C-226E0F842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id="{D8D8DA02-9479-416E-822A-05C1FDDD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3B3C2A5D-6292-409B-B7EA-2248BFE3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D6836-C0E3-45DF-8520-2B267A29528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93839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id="{4458B98E-0DCC-48E8-910C-226E0F842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id="{D8D8DA02-9479-416E-822A-05C1FDDD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3B3C2A5D-6292-409B-B7EA-2248BFE3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D6836-C0E3-45DF-8520-2B267A29528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577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83A573-2210-4393-8944-3CDC6994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B21C1-4291-47C2-B71D-6F930B9AF03B}" type="datetimeFigureOut">
              <a:rPr lang="pt-BR"/>
              <a:pPr>
                <a:defRPr/>
              </a:pPr>
              <a:t>15/10/2018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68EAED-DAAE-42B0-8992-1105AF9D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24F5A0-B15C-439E-B63C-AEED0D09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1DA28-8F10-492F-881B-179634279C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54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D5AB67-4632-4273-AF61-D0C2EFC3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F1E39-30EF-4CCB-B16A-8484F2DF2148}" type="datetimeFigureOut">
              <a:rPr lang="pt-BR"/>
              <a:pPr>
                <a:defRPr/>
              </a:pPr>
              <a:t>15/10/2018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6A78F7-4A8E-466A-A898-AC8FBD00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44AA6D-960B-4FF0-A782-2D576A9D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9B7DD-A368-4574-A1CC-D447AC8CA2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31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62157C-8C1C-4742-9AD2-4E27CF98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78E55-1210-4592-B8FF-23A6E0596C52}" type="datetimeFigureOut">
              <a:rPr lang="pt-BR"/>
              <a:pPr>
                <a:defRPr/>
              </a:pPr>
              <a:t>15/10/2018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FAFA61-1E24-488C-B1F0-06A2F930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50D5A1-7E49-45D7-A78D-FBF208F8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CF147-A222-433F-8AF1-F13E17B309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00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4E5100-135B-48E5-9230-107B47DD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7BF53-F61A-4D3B-9D97-8686A0D8F7FC}" type="datetimeFigureOut">
              <a:rPr lang="pt-BR"/>
              <a:pPr>
                <a:defRPr/>
              </a:pPr>
              <a:t>15/10/2018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66B1B-1477-4CF9-AEFB-A0E8FAA5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043AEC-E00B-471E-B024-2B52FAE3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A7A5F-020B-47B5-85A8-4B6664D87E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73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483294-C6FD-42ED-BFE3-EC684285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EBC70-608F-4F4B-947B-7811C95AF62D}" type="datetimeFigureOut">
              <a:rPr lang="pt-BR"/>
              <a:pPr>
                <a:defRPr/>
              </a:pPr>
              <a:t>15/10/2018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17604E-5391-4FDA-822C-2F7E498C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1CD363-0627-4A70-B469-0586CF94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7D4F1-529D-4E86-A703-0714024E1A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68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6A080E36-29A3-4D14-A4F9-D32E3EF3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30C40-C96F-4765-8E65-521227FB097C}" type="datetimeFigureOut">
              <a:rPr lang="pt-BR"/>
              <a:pPr>
                <a:defRPr/>
              </a:pPr>
              <a:t>15/10/2018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10FE2BA7-1C65-4D14-A904-0E6EBD46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73C0DE8A-8B9A-4A6C-831F-3B6E522C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5DBE1-4F7B-4BDB-AD6C-58F84E0C95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86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1CDEEF64-23D8-4847-877B-FE965994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82FA-2C81-4040-9D71-28F65B88E3C3}" type="datetimeFigureOut">
              <a:rPr lang="pt-BR"/>
              <a:pPr>
                <a:defRPr/>
              </a:pPr>
              <a:t>15/10/2018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6DA09846-1AA1-4384-B7D5-3CB33D6C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11639CC8-0E95-4DA3-A708-C7B860B2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1EEF-B0D5-4B93-A90C-94895DBA9E2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32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5AD4B59E-6CE0-415D-B6B4-76F517E0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1B23C-1AEA-4A92-8DA5-1CEF15CA2E0F}" type="datetimeFigureOut">
              <a:rPr lang="pt-BR"/>
              <a:pPr>
                <a:defRPr/>
              </a:pPr>
              <a:t>15/10/2018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4FB72FD0-A6FC-485C-89C0-3CA5E802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BA14BAF2-7661-49FE-B8BC-5C428ACD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D4548-A640-4691-BB73-E7E49B3CFB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00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BC123069-29ED-4319-9AAF-948AB41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E74CE-87FF-44CC-91DF-2C7247FFF889}" type="datetimeFigureOut">
              <a:rPr lang="pt-BR"/>
              <a:pPr>
                <a:defRPr/>
              </a:pPr>
              <a:t>15/10/2018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0564B652-2C2B-4332-AEAE-A1FC4418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BF74C3C2-8596-48A9-B9C9-28E2DD5C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85435-989C-4B9A-89AC-915B2707F4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15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24F4379C-CFA7-4AFB-9A46-EF6B8A7C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D18B7-8527-42A6-8E60-164AF92C9088}" type="datetimeFigureOut">
              <a:rPr lang="pt-BR"/>
              <a:pPr>
                <a:defRPr/>
              </a:pPr>
              <a:t>15/10/2018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E0B01E8D-928F-4878-A48C-7CF9F19E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9FEA1D52-5F21-4061-891E-8CF549C2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CCABD-4FB9-4D3A-A073-2CD84876A2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51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2F7FAC6E-4F51-4312-A37E-0E4769BC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DE420-BAFD-4575-AA7E-3F76EA691E4B}" type="datetimeFigureOut">
              <a:rPr lang="pt-BR"/>
              <a:pPr>
                <a:defRPr/>
              </a:pPr>
              <a:t>15/10/2018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ECCA6E65-8B1F-424D-861B-DA4FE3E7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4A009E5B-66F3-4E87-AB3A-125655CC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B44D3-7AE9-4634-A2F1-02F1006874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08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6C051453-D72A-4EB6-BFE2-145390D1C8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34E0B23F-F365-4652-8AF4-6FEE4E0FE7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08EC5E-CB3A-4120-A543-9D83DC70D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9CFF16-C00B-4A7E-90FE-3D743243C35F}" type="datetimeFigureOut">
              <a:rPr lang="pt-BR"/>
              <a:pPr>
                <a:defRPr/>
              </a:pPr>
              <a:t>15/10/2018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76D68B-679E-493B-BA29-367493086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624BEC-78A0-47B8-8D0C-872C4F229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8FAFAB2-F434-459F-9064-141E04679C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arketplace.atlassian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>
            <a:extLst>
              <a:ext uri="{FF2B5EF4-FFF2-40B4-BE49-F238E27FC236}">
                <a16:creationId xmlns:a16="http://schemas.microsoft.com/office/drawing/2014/main" id="{107A4776-5109-48FC-89DE-B525F6A5B405}"/>
              </a:ext>
            </a:extLst>
          </p:cNvPr>
          <p:cNvSpPr/>
          <p:nvPr/>
        </p:nvSpPr>
        <p:spPr>
          <a:xfrm>
            <a:off x="909638" y="1571625"/>
            <a:ext cx="7429500" cy="3225800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Engenharia de Software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Confluence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>
            <a:extLst>
              <a:ext uri="{FF2B5EF4-FFF2-40B4-BE49-F238E27FC236}">
                <a16:creationId xmlns:a16="http://schemas.microsoft.com/office/drawing/2014/main" id="{E3705912-64B6-42FF-8B64-09B0476D3B90}"/>
              </a:ext>
            </a:extLst>
          </p:cNvPr>
          <p:cNvSpPr/>
          <p:nvPr/>
        </p:nvSpPr>
        <p:spPr>
          <a:xfrm>
            <a:off x="142875" y="192088"/>
            <a:ext cx="8821613" cy="500062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D3C2D6-8AA6-4ECC-B203-81C3AF64B5DD}"/>
              </a:ext>
            </a:extLst>
          </p:cNvPr>
          <p:cNvSpPr txBox="1"/>
          <p:nvPr/>
        </p:nvSpPr>
        <p:spPr>
          <a:xfrm>
            <a:off x="540974" y="1278075"/>
            <a:ext cx="8025414" cy="434336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r>
              <a:rPr lang="pt-BR" b="1" dirty="0"/>
              <a:t>O que é?</a:t>
            </a:r>
            <a:endParaRPr lang="pt-BR" dirty="0"/>
          </a:p>
          <a:p>
            <a:br>
              <a:rPr lang="pt-BR" dirty="0"/>
            </a:br>
            <a:endParaRPr lang="pt-BR" dirty="0"/>
          </a:p>
          <a:p>
            <a:r>
              <a:rPr lang="pt-BR" sz="1400" b="1" dirty="0"/>
              <a:t>Confluence</a:t>
            </a:r>
            <a:r>
              <a:rPr lang="pt-BR" sz="1400" dirty="0"/>
              <a:t> é uma simples e poderosa ferramenta para construção de wikis corporativas, que permite criar e compartilhar páginas, documentos e conteúdos entre os colaboradores de uma organização.</a:t>
            </a:r>
          </a:p>
          <a:p>
            <a:endParaRPr lang="pt-BR" sz="1400" dirty="0"/>
          </a:p>
          <a:p>
            <a:r>
              <a:rPr lang="pt-BR" sz="1400" dirty="0"/>
              <a:t>O </a:t>
            </a:r>
            <a:r>
              <a:rPr lang="pt-BR" sz="1400" b="1" dirty="0"/>
              <a:t>Confluence</a:t>
            </a:r>
            <a:r>
              <a:rPr lang="pt-BR" sz="1400" dirty="0"/>
              <a:t> foi concebido para uso corporativo. Seu sistema de segurança permite que você controle quem viu, criou, editou, comentou ou fez uploads de anexos nas páginas e áreas de trabalho, mantendo a segurança e privacidade das informações da empresa. </a:t>
            </a:r>
          </a:p>
          <a:p>
            <a:endParaRPr lang="pt-BR" sz="1400" dirty="0"/>
          </a:p>
          <a:p>
            <a:r>
              <a:rPr lang="pt-BR" sz="1400" dirty="0"/>
              <a:t>O Confluence é intuitivo, possibilitando que qualquer pessoa da companhia possa operá-lo com a mesma facilidade que usa o editor de textos de seu computador</a:t>
            </a:r>
          </a:p>
          <a:p>
            <a:endParaRPr lang="pt-BR" sz="1400" dirty="0"/>
          </a:p>
          <a:p>
            <a:r>
              <a:rPr lang="pt-BR" sz="1400" dirty="0"/>
              <a:t>Baseado em plataforma Web, o Confluence foi desenvolvido em Java® e  roda em qualquer servidor de aplicação. É extremamente flexível, podendo ter layout, estrutura e permissões personalizados de acordo com as necessidades da sua empresa.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pt-BR" sz="1400" dirty="0">
              <a:solidFill>
                <a:srgbClr val="000000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>
            <a:extLst>
              <a:ext uri="{FF2B5EF4-FFF2-40B4-BE49-F238E27FC236}">
                <a16:creationId xmlns:a16="http://schemas.microsoft.com/office/drawing/2014/main" id="{E3705912-64B6-42FF-8B64-09B0476D3B90}"/>
              </a:ext>
            </a:extLst>
          </p:cNvPr>
          <p:cNvSpPr/>
          <p:nvPr/>
        </p:nvSpPr>
        <p:spPr>
          <a:xfrm>
            <a:off x="142875" y="192088"/>
            <a:ext cx="8821613" cy="500062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Visão Geral e operação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73CEFD2-AFC0-456B-8199-23ACEE928161}"/>
              </a:ext>
            </a:extLst>
          </p:cNvPr>
          <p:cNvSpPr txBox="1"/>
          <p:nvPr/>
        </p:nvSpPr>
        <p:spPr>
          <a:xfrm>
            <a:off x="945136" y="920734"/>
            <a:ext cx="7358063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>
            <a:spAutoFit/>
          </a:bodyPr>
          <a:lstStyle/>
          <a:p>
            <a:r>
              <a:rPr lang="pt-BR" sz="1400" b="1" dirty="0"/>
              <a:t>Diretório de espaços</a:t>
            </a:r>
            <a:endParaRPr lang="pt-BR" sz="1400" dirty="0"/>
          </a:p>
          <a:p>
            <a:r>
              <a:rPr lang="pt-BR" sz="1400" dirty="0"/>
              <a:t>O Confluence permite que cada equipe dentro da organização possua seu espaço para alocação de projetos ou documentos, assim todas as partes interessadas podem editar e visualizar os documentos relacionados dentro da página.</a:t>
            </a:r>
          </a:p>
        </p:txBody>
      </p:sp>
      <p:sp>
        <p:nvSpPr>
          <p:cNvPr id="4" name="AutoShape 2" descr="https://saraiva.atlassian.net/wiki/download/thumbnails/197179/screencapture-confluence-pontoslivelo-br-spacedirectory-view-action-2018-10-03-09_24_25.png?version=1&amp;modificationDate=1539014512755&amp;cacheVersion=1&amp;api=v2&amp;width=1500&amp;height=876"/>
          <p:cNvSpPr>
            <a:spLocks noChangeAspect="1" noChangeArrowheads="1"/>
          </p:cNvSpPr>
          <p:nvPr/>
        </p:nvSpPr>
        <p:spPr bwMode="auto">
          <a:xfrm>
            <a:off x="155575" y="-13335000"/>
            <a:ext cx="14287500" cy="142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https://saraiva.atlassian.net/wiki/download/thumbnails/197179/screencapture-confluence-pontoslivelo-br-spacedirectory-view-action-2018-10-03-09_24_25.png?version=1&amp;modificationDate=1539014512755&amp;cacheVersion=1&amp;api=v2&amp;width=1500"/>
          <p:cNvSpPr>
            <a:spLocks noChangeAspect="1" noChangeArrowheads="1"/>
          </p:cNvSpPr>
          <p:nvPr/>
        </p:nvSpPr>
        <p:spPr bwMode="auto">
          <a:xfrm>
            <a:off x="155575" y="-6629400"/>
            <a:ext cx="14287500" cy="142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0" descr="https://saraiva.atlassian.net/wiki/download/thumbnails/197179/screencapture-confluence-pontoslivelo-br-spacedirectory-view-action-2018-10-03-09_24_25.png?version=1&amp;modificationDate=1539014512755&amp;cacheVersion=1&amp;api=v2&amp;width=15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79" y="2103425"/>
            <a:ext cx="7445375" cy="435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>
            <a:extLst>
              <a:ext uri="{FF2B5EF4-FFF2-40B4-BE49-F238E27FC236}">
                <a16:creationId xmlns:a16="http://schemas.microsoft.com/office/drawing/2014/main" id="{E3705912-64B6-42FF-8B64-09B0476D3B90}"/>
              </a:ext>
            </a:extLst>
          </p:cNvPr>
          <p:cNvSpPr/>
          <p:nvPr/>
        </p:nvSpPr>
        <p:spPr>
          <a:xfrm>
            <a:off x="142875" y="192088"/>
            <a:ext cx="8821613" cy="500062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Visão Geral e operação</a:t>
            </a:r>
          </a:p>
        </p:txBody>
      </p:sp>
      <p:sp>
        <p:nvSpPr>
          <p:cNvPr id="4" name="AutoShape 2" descr="https://saraiva.atlassian.net/wiki/download/thumbnails/197179/screencapture-confluence-pontoslivelo-br-spacedirectory-view-action-2018-10-03-09_24_25.png?version=1&amp;modificationDate=1539014512755&amp;cacheVersion=1&amp;api=v2&amp;width=1500&amp;height=876"/>
          <p:cNvSpPr>
            <a:spLocks noChangeAspect="1" noChangeArrowheads="1"/>
          </p:cNvSpPr>
          <p:nvPr/>
        </p:nvSpPr>
        <p:spPr bwMode="auto">
          <a:xfrm>
            <a:off x="155575" y="-13335000"/>
            <a:ext cx="14287500" cy="142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https://saraiva.atlassian.net/wiki/download/thumbnails/197179/screencapture-confluence-pontoslivelo-br-spacedirectory-view-action-2018-10-03-09_24_25.png?version=1&amp;modificationDate=1539014512755&amp;cacheVersion=1&amp;api=v2&amp;width=1500"/>
          <p:cNvSpPr>
            <a:spLocks noChangeAspect="1" noChangeArrowheads="1"/>
          </p:cNvSpPr>
          <p:nvPr/>
        </p:nvSpPr>
        <p:spPr bwMode="auto">
          <a:xfrm>
            <a:off x="155575" y="-6629400"/>
            <a:ext cx="14287500" cy="142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0" descr="https://saraiva.atlassian.net/wiki/download/thumbnails/197179/screencapture-confluence-pontoslivelo-br-spacedirectory-view-action-2018-10-03-09_24_25.png?version=1&amp;modificationDate=1539014512755&amp;cacheVersion=1&amp;api=v2&amp;width=15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b="65830"/>
          <a:stretch/>
        </p:blipFill>
        <p:spPr>
          <a:xfrm>
            <a:off x="307975" y="1582183"/>
            <a:ext cx="6276874" cy="298981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60375" y="952500"/>
            <a:ext cx="2463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Espaços de documentos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588" y="3904488"/>
            <a:ext cx="5676900" cy="27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0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>
            <a:extLst>
              <a:ext uri="{FF2B5EF4-FFF2-40B4-BE49-F238E27FC236}">
                <a16:creationId xmlns:a16="http://schemas.microsoft.com/office/drawing/2014/main" id="{E3705912-64B6-42FF-8B64-09B0476D3B90}"/>
              </a:ext>
            </a:extLst>
          </p:cNvPr>
          <p:cNvSpPr/>
          <p:nvPr/>
        </p:nvSpPr>
        <p:spPr>
          <a:xfrm>
            <a:off x="142875" y="192088"/>
            <a:ext cx="8821613" cy="500062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Visão Geral e operação</a:t>
            </a:r>
          </a:p>
        </p:txBody>
      </p:sp>
      <p:sp>
        <p:nvSpPr>
          <p:cNvPr id="4" name="AutoShape 2" descr="https://saraiva.atlassian.net/wiki/download/thumbnails/197179/screencapture-confluence-pontoslivelo-br-spacedirectory-view-action-2018-10-03-09_24_25.png?version=1&amp;modificationDate=1539014512755&amp;cacheVersion=1&amp;api=v2&amp;width=1500&amp;height=876"/>
          <p:cNvSpPr>
            <a:spLocks noChangeAspect="1" noChangeArrowheads="1"/>
          </p:cNvSpPr>
          <p:nvPr/>
        </p:nvSpPr>
        <p:spPr bwMode="auto">
          <a:xfrm>
            <a:off x="155575" y="-13335000"/>
            <a:ext cx="14287500" cy="142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https://saraiva.atlassian.net/wiki/download/thumbnails/197179/screencapture-confluence-pontoslivelo-br-spacedirectory-view-action-2018-10-03-09_24_25.png?version=1&amp;modificationDate=1539014512755&amp;cacheVersion=1&amp;api=v2&amp;width=1500"/>
          <p:cNvSpPr>
            <a:spLocks noChangeAspect="1" noChangeArrowheads="1"/>
          </p:cNvSpPr>
          <p:nvPr/>
        </p:nvSpPr>
        <p:spPr bwMode="auto">
          <a:xfrm>
            <a:off x="155575" y="-6629400"/>
            <a:ext cx="14287500" cy="142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0" descr="https://saraiva.atlassian.net/wiki/download/thumbnails/197179/screencapture-confluence-pontoslivelo-br-spacedirectory-view-action-2018-10-03-09_24_25.png?version=1&amp;modificationDate=1539014512755&amp;cacheVersion=1&amp;api=v2&amp;width=15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b="65830"/>
          <a:stretch/>
        </p:blipFill>
        <p:spPr>
          <a:xfrm>
            <a:off x="307975" y="1582183"/>
            <a:ext cx="6276874" cy="298981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60375" y="952500"/>
            <a:ext cx="2463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Espaços de documentos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588" y="3904488"/>
            <a:ext cx="5676900" cy="27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9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>
            <a:extLst>
              <a:ext uri="{FF2B5EF4-FFF2-40B4-BE49-F238E27FC236}">
                <a16:creationId xmlns:a16="http://schemas.microsoft.com/office/drawing/2014/main" id="{E3705912-64B6-42FF-8B64-09B0476D3B90}"/>
              </a:ext>
            </a:extLst>
          </p:cNvPr>
          <p:cNvSpPr/>
          <p:nvPr/>
        </p:nvSpPr>
        <p:spPr>
          <a:xfrm>
            <a:off x="142875" y="192088"/>
            <a:ext cx="8821613" cy="500062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Visão Geral e operação</a:t>
            </a:r>
          </a:p>
        </p:txBody>
      </p:sp>
      <p:sp>
        <p:nvSpPr>
          <p:cNvPr id="4" name="AutoShape 2" descr="https://saraiva.atlassian.net/wiki/download/thumbnails/197179/screencapture-confluence-pontoslivelo-br-spacedirectory-view-action-2018-10-03-09_24_25.png?version=1&amp;modificationDate=1539014512755&amp;cacheVersion=1&amp;api=v2&amp;width=1500&amp;height=876"/>
          <p:cNvSpPr>
            <a:spLocks noChangeAspect="1" noChangeArrowheads="1"/>
          </p:cNvSpPr>
          <p:nvPr/>
        </p:nvSpPr>
        <p:spPr bwMode="auto">
          <a:xfrm>
            <a:off x="155575" y="-13335000"/>
            <a:ext cx="14287500" cy="142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https://saraiva.atlassian.net/wiki/download/thumbnails/197179/screencapture-confluence-pontoslivelo-br-spacedirectory-view-action-2018-10-03-09_24_25.png?version=1&amp;modificationDate=1539014512755&amp;cacheVersion=1&amp;api=v2&amp;width=1500"/>
          <p:cNvSpPr>
            <a:spLocks noChangeAspect="1" noChangeArrowheads="1"/>
          </p:cNvSpPr>
          <p:nvPr/>
        </p:nvSpPr>
        <p:spPr bwMode="auto">
          <a:xfrm>
            <a:off x="155575" y="-6629400"/>
            <a:ext cx="14287500" cy="142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0" descr="https://saraiva.atlassian.net/wiki/download/thumbnails/197179/screencapture-confluence-pontoslivelo-br-spacedirectory-view-action-2018-10-03-09_24_25.png?version=1&amp;modificationDate=1539014512755&amp;cacheVersion=1&amp;api=v2&amp;width=15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656" y="2504073"/>
            <a:ext cx="5734050" cy="397178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60374" y="851124"/>
            <a:ext cx="7864475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/>
              <a:t>Versionamento</a:t>
            </a:r>
          </a:p>
          <a:p>
            <a:endParaRPr lang="pt-BR" sz="1400" dirty="0"/>
          </a:p>
          <a:p>
            <a:r>
              <a:rPr lang="pt-BR" sz="1400" dirty="0"/>
              <a:t>Rastreie cada versão e alteração que você e seus colegas de equipe fizeram em uma página.</a:t>
            </a:r>
          </a:p>
          <a:p>
            <a:r>
              <a:rPr lang="pt-BR" sz="1400" dirty="0"/>
              <a:t>Os arquivos são versionados automaticamente</a:t>
            </a:r>
          </a:p>
          <a:p>
            <a:endParaRPr lang="pt-BR" sz="1400" dirty="0"/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717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>
            <a:extLst>
              <a:ext uri="{FF2B5EF4-FFF2-40B4-BE49-F238E27FC236}">
                <a16:creationId xmlns:a16="http://schemas.microsoft.com/office/drawing/2014/main" id="{E3705912-64B6-42FF-8B64-09B0476D3B90}"/>
              </a:ext>
            </a:extLst>
          </p:cNvPr>
          <p:cNvSpPr/>
          <p:nvPr/>
        </p:nvSpPr>
        <p:spPr>
          <a:xfrm>
            <a:off x="142875" y="192088"/>
            <a:ext cx="8821613" cy="500062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Pontos positivos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EA9BF6B-8848-4468-AF5F-084F4C88A65C}"/>
              </a:ext>
            </a:extLst>
          </p:cNvPr>
          <p:cNvSpPr txBox="1"/>
          <p:nvPr/>
        </p:nvSpPr>
        <p:spPr>
          <a:xfrm>
            <a:off x="428625" y="1088610"/>
            <a:ext cx="7358063" cy="264732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cs typeface="Arial" panose="020B0604020202020204" pitchFamily="34" charset="0"/>
              </a:rPr>
              <a:t>Centralizar documentos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/>
              <a:t>Organize suas informações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cs typeface="Arial" panose="020B0604020202020204" pitchFamily="34" charset="0"/>
              </a:rPr>
              <a:t>Indexar conteúdo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cs typeface="Arial" panose="020B0604020202020204" pitchFamily="34" charset="0"/>
              </a:rPr>
              <a:t>Evitar duplicidade de documentos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cs typeface="Arial" panose="020B0604020202020204" pitchFamily="34" charset="0"/>
              </a:rPr>
              <a:t>Versionamento de páginas e artigos</a:t>
            </a:r>
          </a:p>
          <a:p>
            <a:endParaRPr lang="pt-B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572000" y="1088610"/>
            <a:ext cx="4572000" cy="21511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Exporte tudo para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Integração com o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Comentários e opiniões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Citações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Alta disponibilidade dos arquivos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Melhores práticas em modelos</a:t>
            </a:r>
            <a:endParaRPr lang="pt-BR" sz="16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Permissões de conteúdo e usuários</a:t>
            </a:r>
          </a:p>
          <a:p>
            <a:endParaRPr lang="pt-BR" sz="1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C9B1219-9CE8-471D-AE43-A034E8837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652" y="3900182"/>
            <a:ext cx="5133484" cy="275422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28624" y="3287477"/>
            <a:ext cx="8715375" cy="581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Arial" panose="020B0604020202020204" pitchFamily="34" charset="0"/>
              </a:rPr>
              <a:t>Integrar aplicativos para expandir suas funções, </a:t>
            </a:r>
            <a:r>
              <a:rPr lang="pt-BR" sz="1200" dirty="0" err="1">
                <a:solidFill>
                  <a:srgbClr val="000000"/>
                </a:solidFill>
                <a:cs typeface="Arial" panose="020B0604020202020204" pitchFamily="34" charset="0"/>
              </a:rPr>
              <a:t>Trello</a:t>
            </a:r>
            <a:r>
              <a:rPr lang="pt-BR" sz="1200" dirty="0">
                <a:solidFill>
                  <a:srgbClr val="000000"/>
                </a:solidFill>
                <a:cs typeface="Arial" panose="020B0604020202020204" pitchFamily="34" charset="0"/>
              </a:rPr>
              <a:t>, ferramentas de criação de fluxogramas, integração com JIRA etc.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Arial" panose="020B0604020202020204" pitchFamily="34" charset="0"/>
                <a:hlinkClick r:id="rId4"/>
              </a:rPr>
              <a:t>https://marketplace.atlassian.com/</a:t>
            </a:r>
            <a:endParaRPr lang="pt-BR" sz="1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49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>
            <a:extLst>
              <a:ext uri="{FF2B5EF4-FFF2-40B4-BE49-F238E27FC236}">
                <a16:creationId xmlns:a16="http://schemas.microsoft.com/office/drawing/2014/main" id="{E3705912-64B6-42FF-8B64-09B0476D3B90}"/>
              </a:ext>
            </a:extLst>
          </p:cNvPr>
          <p:cNvSpPr/>
          <p:nvPr/>
        </p:nvSpPr>
        <p:spPr>
          <a:xfrm>
            <a:off x="142875" y="192088"/>
            <a:ext cx="8821613" cy="500062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Pontos Negativos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374C281-2BD3-480F-BA1F-695B7117F6C4}"/>
              </a:ext>
            </a:extLst>
          </p:cNvPr>
          <p:cNvSpPr/>
          <p:nvPr/>
        </p:nvSpPr>
        <p:spPr>
          <a:xfrm>
            <a:off x="2708031" y="191008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b="0" i="0" dirty="0">
              <a:solidFill>
                <a:srgbClr val="091E42"/>
              </a:solidFill>
              <a:effectLst/>
              <a:latin typeface="Charlie Tex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688A953-40F3-4DF2-B193-4199E5F0FF93}"/>
              </a:ext>
            </a:extLst>
          </p:cNvPr>
          <p:cNvSpPr/>
          <p:nvPr/>
        </p:nvSpPr>
        <p:spPr>
          <a:xfrm>
            <a:off x="1561147" y="986751"/>
            <a:ext cx="6865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Não é um software livre, o Confluence é uma ferramenta paga</a:t>
            </a:r>
          </a:p>
          <a:p>
            <a:endParaRPr lang="pt-BR" dirty="0"/>
          </a:p>
          <a:p>
            <a:r>
              <a:rPr lang="pt-BR" dirty="0"/>
              <a:t>Se o usuário A baixar o arquivo e o usuário B também baixar, quando fizer o upload será gerado 2 versões distintas.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735682-2BEA-4EE3-AD12-7EB064590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215" y="2481681"/>
            <a:ext cx="2171700" cy="37814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64A0CB7-6F93-444A-B498-4BE9ED49E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68" y="2923083"/>
            <a:ext cx="49339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7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>
            <a:extLst>
              <a:ext uri="{FF2B5EF4-FFF2-40B4-BE49-F238E27FC236}">
                <a16:creationId xmlns:a16="http://schemas.microsoft.com/office/drawing/2014/main" id="{E3705912-64B6-42FF-8B64-09B0476D3B90}"/>
              </a:ext>
            </a:extLst>
          </p:cNvPr>
          <p:cNvSpPr/>
          <p:nvPr/>
        </p:nvSpPr>
        <p:spPr>
          <a:xfrm>
            <a:off x="142875" y="192088"/>
            <a:ext cx="8821613" cy="500062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23A7AFE-45EA-408A-A23D-38D654F64C62}"/>
              </a:ext>
            </a:extLst>
          </p:cNvPr>
          <p:cNvSpPr/>
          <p:nvPr/>
        </p:nvSpPr>
        <p:spPr>
          <a:xfrm>
            <a:off x="1191009" y="1645682"/>
            <a:ext cx="71825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Vale a pena, aumenta produtividade do desenvolvimentos? Porque?</a:t>
            </a:r>
          </a:p>
          <a:p>
            <a:pPr algn="ctr"/>
            <a:endParaRPr lang="pt-BR" sz="1400" dirty="0"/>
          </a:p>
          <a:p>
            <a:pPr algn="ctr"/>
            <a:r>
              <a:rPr lang="pt-BR" sz="1400" dirty="0"/>
              <a:t>Para empresas que desenvolvem diversos projetos simultaneamente e necessita de alta disponibilidade no momento de realizar a documentação dos projetos o Confluence pode ser uma boa aposta, alinhando o fácil manuseio a ferramenta com ambiente agradável usuários menos familiarizados com tecnologia conseguem utilizar de forma satisfatória a plataforma, o formato de visualização de documentos e a fácil visualização de por diversas áreas de forma quase que instantânea.</a:t>
            </a:r>
          </a:p>
          <a:p>
            <a:pPr algn="ctr"/>
            <a:endParaRPr lang="pt-BR" sz="1400" dirty="0"/>
          </a:p>
          <a:p>
            <a:pPr algn="ctr"/>
            <a:r>
              <a:rPr lang="pt-BR" sz="1400" dirty="0"/>
              <a:t>A comunicação entre as áreas sofre uma melhora considerável.   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64" y="4620900"/>
            <a:ext cx="6490034" cy="81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96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41275" cmpd="sng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303</Words>
  <Application>Microsoft Office PowerPoint</Application>
  <PresentationFormat>Apresentação na tela (4:3)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Charlie Text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Jonas</dc:creator>
  <cp:lastModifiedBy>Alessandro Saraiva</cp:lastModifiedBy>
  <cp:revision>31</cp:revision>
  <dcterms:created xsi:type="dcterms:W3CDTF">1601-01-01T00:00:00Z</dcterms:created>
  <dcterms:modified xsi:type="dcterms:W3CDTF">2018-10-15T22:22:56Z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