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68" r:id="rId16"/>
    <p:sldId id="269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24" autoAdjust="0"/>
  </p:normalViewPr>
  <p:slideViewPr>
    <p:cSldViewPr>
      <p:cViewPr varScale="1">
        <p:scale>
          <a:sx n="56" d="100"/>
          <a:sy n="5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DB074-5CDD-44BD-9B45-6E18FACCFD0D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EA3C9-689A-463D-8864-DB936400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Organização</a:t>
            </a:r>
            <a:r>
              <a:rPr lang="pt-PT" baseline="0" dirty="0" smtClean="0"/>
              <a:t> da Apresentação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Contextualização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Desafio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Pesquisa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Análise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Conclusões e</a:t>
            </a:r>
            <a:r>
              <a:rPr lang="pt-PT" baseline="0" dirty="0" smtClean="0"/>
              <a:t> Trabalho Futuro</a:t>
            </a:r>
            <a:endParaRPr lang="pt-PT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EA3C9-689A-463D-8864-DB9364005B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QAM 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família de métodos de modulação digital muito usada nas telecomunicações modernas para transmitir info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de 4QAM a +4096QAM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transporta dados alternando aspetos da onda portadora (soma de 2 sinusoides, desfazeadas em quadratura (90 graus))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PT" dirty="0" smtClean="0"/>
              <a:t> -</a:t>
            </a:r>
            <a:r>
              <a:rPr lang="pt-PT" baseline="0" dirty="0" smtClean="0"/>
              <a:t> símbolos mapeados n1 diagrama, cada um a uma dist específica da origem (infos inseridas nos param de amplitude e quadratura da onda portadora)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EA3C9-689A-463D-8864-DB9364005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CD - display</a:t>
            </a:r>
            <a:r>
              <a:rPr lang="pt-PT" baseline="0" dirty="0" smtClean="0"/>
              <a:t> 2D num plano complexo </a:t>
            </a:r>
          </a:p>
          <a:p>
            <a:r>
              <a:rPr lang="pt-PT" baseline="0" dirty="0" smtClean="0"/>
              <a:t>     - num de pts = tamanho do alfabeto de símbolos transmissíveis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EA3C9-689A-463D-8864-DB9364005B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ISI</a:t>
            </a:r>
            <a:r>
              <a:rPr lang="pt-PT" baseline="0" dirty="0" smtClean="0"/>
              <a:t> - descodificação consiste na classificação de cada sample como 1 símbolo</a:t>
            </a:r>
          </a:p>
          <a:p>
            <a:r>
              <a:rPr lang="pt-PT" baseline="0" dirty="0" smtClean="0"/>
              <a:t>     - o fenómeno de dispersão ocorre no transporte dos dados, causando o alargamento dos pulsos ópticos</a:t>
            </a:r>
          </a:p>
          <a:p>
            <a:r>
              <a:rPr lang="pt-PT" baseline="0" dirty="0" smtClean="0"/>
              <a:t>     - procura de 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EA3C9-689A-463D-8864-DB9364005B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Objetivo - aplicar ML para compensar o ISI e descodificar</a:t>
            </a:r>
            <a:r>
              <a:rPr lang="pt-PT" baseline="0" dirty="0" smtClean="0"/>
              <a:t> os símbolos corretamente</a:t>
            </a:r>
          </a:p>
          <a:p>
            <a:r>
              <a:rPr lang="pt-PT" baseline="0" dirty="0" smtClean="0"/>
              <a:t>             - classification problem com 64 classes</a:t>
            </a:r>
          </a:p>
          <a:p>
            <a:r>
              <a:rPr lang="pt-PT" baseline="0" dirty="0" smtClean="0"/>
              <a:t>             - Rede Neuronal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EA3C9-689A-463D-8864-DB9364005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EA3C9-689A-463D-8864-DB9364005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+ Performance</a:t>
            </a:r>
          </a:p>
          <a:p>
            <a:r>
              <a:rPr lang="pt-PT" dirty="0" smtClean="0"/>
              <a:t>ANN + focadas</a:t>
            </a:r>
          </a:p>
          <a:p>
            <a:r>
              <a:rPr lang="pt-PT" dirty="0" smtClean="0"/>
              <a:t>Apropriado para</a:t>
            </a:r>
            <a:r>
              <a:rPr lang="pt-PT" baseline="0" dirty="0" smtClean="0"/>
              <a:t> o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EA3C9-689A-463D-8864-DB9364005B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87E1-7EBF-4D52-A4D7-D0F5F309F158}" type="datetime1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27C-4FAE-4C29-80B7-971B3B39B095}" type="datetime1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BB63-15EB-49A8-99F1-DAE2AA643AAD}" type="datetime1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E30F-5BEF-49CD-A851-792A0CAF7C57}" type="datetime1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425C-1C76-4E09-B8ED-F7674FD77711}" type="datetime1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5BA-3678-43E6-8438-0479E46EEEDE}" type="datetime1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15DC-6C30-4512-B79D-E61E44DD9A49}" type="datetime1">
              <a:rPr lang="en-US" smtClean="0"/>
              <a:t>15-Nov-18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924-F129-4F1B-8C31-4DAF1FA0A49E}" type="datetime1">
              <a:rPr lang="en-US" smtClean="0"/>
              <a:t>15-Nov-18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1169-0AF0-4240-8580-547CFA771244}" type="datetime1">
              <a:rPr lang="en-US" smtClean="0"/>
              <a:t>15-Nov-18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4F6E-329B-42C6-B82B-E950833E5A56}" type="datetime1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A1B6-D5E7-48C7-A83D-12B68AD46724}" type="datetime1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9CDB-C269-4C9F-8FA2-336B2DECA696}" type="datetime1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Optical Communications: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64-QAM Classification with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0"/>
            <a:ext cx="3429000" cy="990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sz="2000" dirty="0" smtClean="0">
                <a:latin typeface="Times New Roman" pitchFamily="18" charset="0"/>
                <a:cs typeface="Times New Roman" pitchFamily="18" charset="0"/>
              </a:rPr>
              <a:t>Authors:</a:t>
            </a:r>
          </a:p>
          <a:p>
            <a:pPr algn="l"/>
            <a:r>
              <a:rPr lang="pt-PT" sz="2000" dirty="0" smtClean="0">
                <a:latin typeface="Times New Roman" pitchFamily="18" charset="0"/>
                <a:cs typeface="Times New Roman" pitchFamily="18" charset="0"/>
              </a:rPr>
              <a:t>Filipe Pires  (85122)</a:t>
            </a:r>
          </a:p>
          <a:p>
            <a:pPr algn="l"/>
            <a:r>
              <a:rPr lang="pt-PT" sz="2000" dirty="0" smtClean="0">
                <a:latin typeface="Times New Roman" pitchFamily="18" charset="0"/>
                <a:cs typeface="Times New Roman" pitchFamily="18" charset="0"/>
              </a:rPr>
              <a:t>João Alegria (85048)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1954213" cy="73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008418" y="771195"/>
            <a:ext cx="3429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 smtClean="0">
                <a:latin typeface="Times New Roman" pitchFamily="18" charset="0"/>
                <a:cs typeface="Times New Roman" pitchFamily="18" charset="0"/>
              </a:rPr>
              <a:t>TAA, LEI, 2018/19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 descr="C:\Users\filip\Google Drive\UA\3A1S\TAA\P\Project\64-QAM_Classification\Report\lambd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119812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46364" y="628996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Lambda = 0.0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364" y="628996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Lambda = 0.0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filip\Google Drive\UA\3A1S\TAA\P\Project\64-QAM_Classification\Report\errorlambd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93" y="1348005"/>
            <a:ext cx="6169025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364" y="628996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Lambda = 0.3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filip\Google Drive\UA\3A1S\TAA\P\Project\64-QAM_Classification\Report\lambda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56" y="1398155"/>
            <a:ext cx="60833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364" y="628996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Lambda = 0.3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filip\Google Drive\UA\3A1S\TAA\P\Project\64-QAM_Classification\Report\errorlambda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95400"/>
            <a:ext cx="6145212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4508" y="6105298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Mismatch Visualization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filip\Google Drive\UA\3A1S\TAA\P\Project\64-QAM_Classification\Report\misma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1600200"/>
            <a:ext cx="8186737" cy="42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Best Solution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Improving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capabilities of the system using the best found values for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ANNs</a:t>
            </a:r>
          </a:p>
          <a:p>
            <a:r>
              <a:rPr lang="pt-PT" sz="2200" dirty="0" smtClean="0">
                <a:latin typeface="Times New Roman" pitchFamily="18" charset="0"/>
                <a:cs typeface="Times New Roman" pitchFamily="18" charset="0"/>
              </a:rPr>
              <a:t>Validating the final stage of the system using the testin data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calculating the predictions based on the new and improved theta values</a:t>
            </a: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3"/>
          <p:cNvGraphicFramePr/>
          <p:nvPr/>
        </p:nvGraphicFramePr>
        <p:xfrm>
          <a:off x="193680" y="3961440"/>
          <a:ext cx="8784000" cy="839880"/>
        </p:xfrm>
        <a:graphic>
          <a:graphicData uri="http://schemas.openxmlformats.org/drawingml/2006/table">
            <a:tbl>
              <a:tblPr/>
              <a:tblGrid>
                <a:gridCol w="1755720"/>
                <a:gridCol w="1755720"/>
                <a:gridCol w="1755720"/>
                <a:gridCol w="1755720"/>
                <a:gridCol w="1761120"/>
              </a:tblGrid>
              <a:tr h="37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pt-PT" sz="1800" b="0" strike="noStrike" spc="-1" dirty="0">
                          <a:latin typeface="Arial"/>
                        </a:rPr>
                        <a:t>Real Error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pt-PT" sz="1800" b="0" strike="noStrike" spc="-1" dirty="0">
                          <a:latin typeface="Arial"/>
                        </a:rPr>
                        <a:t>Imag. Error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pt-PT" sz="1800" b="0" strike="noStrike" spc="-1">
                          <a:latin typeface="Arial"/>
                        </a:rPr>
                        <a:t>Real Accuracy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pt-PT" sz="1800" b="0" strike="noStrike" spc="-1">
                          <a:latin typeface="Arial"/>
                        </a:rPr>
                        <a:t>Imag. Accuracy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pt-PT" sz="1800" b="0" strike="noStrike" spc="-1">
                          <a:latin typeface="Arial"/>
                        </a:rPr>
                        <a:t>Total Accuracy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latin typeface="Arial"/>
                        </a:rPr>
                        <a:t>158.0394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latin typeface="Arial"/>
                        </a:rPr>
                        <a:t>172.6481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latin typeface="Arial"/>
                        </a:rPr>
                        <a:t>89.1958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>
                          <a:latin typeface="Arial"/>
                        </a:rPr>
                        <a:t>88.2049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800" b="0" strike="noStrike" spc="-1" dirty="0">
                          <a:latin typeface="Arial"/>
                        </a:rPr>
                        <a:t>78.7817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Conclusions &amp; Future Work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overall results of our research were bellow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expectations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assumption that other symbols on the signal stream could influence the class of the symbol being classified might be partially incorrect, or at least their weights may be of little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effect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next step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 to adopt a new strategy for the ANNs'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endParaRPr lang="pt-PT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Considering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class as isolated and calculating the distances between the received signal (with ISI) and all the real classes</a:t>
            </a: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collected knowledge made it clear that Neural Networks can be one future solution for this big challenge and are today one step closer to finding it.</a:t>
            </a: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Contextualization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Quadrature Amplitude Modulation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modulation scheme conveys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 by changing some aspect of a carrier signal, or carrier wave, (usually a sinusoid) in response to a data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signal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case of QAM, the carrier wave is the sum of two sinusoidal waves of the same frequency, 90 degrees out of phase with each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other (“I” and “Q” components)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Each component wave is amplitude modulated</a:t>
            </a: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Contextualization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Constellation Diagram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64 points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separately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encode all 64 combinations of 6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transmit 6 bits per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sample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filip\Google Drive\UA\3A1S\TAA\P\Project\64-QAM_Classification\Report\figur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8" y="2116667"/>
            <a:ext cx="5012292" cy="43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filip\Desktop\logo_U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filip\Google Drive\UA\3A1S\TAA\P\Project\64-QAM_Classification\Report\figure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20" y="4038244"/>
            <a:ext cx="2209825" cy="200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Contextualization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Inter-Symbol Interference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transmitted signal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decoded by a demodulator.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His function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classify each sample as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symbol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performance of the fiber optic communication channels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limited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a phenomenon known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dispersion,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giving rise to inter-symbol interference (ISI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demodulator may misidentify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sample as other symbol, resulting in a symbol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error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Dispersion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compensation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increasingly important issue</a:t>
            </a: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Challenge Addressed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teams are now looking for a viable answer to the demands of proper symbol identification by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demodulator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Our goal for this project was to apply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ML methods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compensate the inter-symbol interference and correctly decode the symbols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transmitted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focused on the approach of considering the channel equalization as a classification problem with 64 classes and building a reliable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classifier – Artificial Neural Network Classifier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ANN consider 64 classes in a feasible and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manner?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best input parameters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the best values for the ANN's hyperparameters be found in the minimum amount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Neural Networks Architecture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dividing the problem in two Neural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filip\Google Drive\UA\3A1S\TAA\P\Project\64-QAM_Classification\Report\figur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305800" cy="300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filip\Desktop\logo_U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Data Nature</a:t>
            </a:r>
          </a:p>
          <a:p>
            <a:pPr marL="0" indent="0">
              <a:buNone/>
            </a:pPr>
            <a:endParaRPr lang="pt-PT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Taking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consideration that the data consisted in a stream of symbols where the current symbol is somehow related with the previous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ones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2200" dirty="0" smtClean="0">
                <a:latin typeface="Times New Roman" pitchFamily="18" charset="0"/>
                <a:cs typeface="Times New Roman" pitchFamily="18" charset="0"/>
              </a:rPr>
              <a:t>Purposes: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good way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predict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symbols'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classes;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find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out if the symbols of the stream close to the current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one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had any effect on its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class;</a:t>
            </a:r>
          </a:p>
        </p:txBody>
      </p:sp>
      <p:pic>
        <p:nvPicPr>
          <p:cNvPr id="4" name="Picture 2" descr="C:\Users\filip\Desktop\logo_U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Hyperparameter Weights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Hyperparameters involved: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features of each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learning rate (Lambda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hidden layer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neurons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Epochs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Compromise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variations of values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(due to shortage of time)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51424"/>
            <a:ext cx="4581525" cy="192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filip\Desktop\logo_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6019800"/>
            <a:ext cx="1344613" cy="5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766</Words>
  <Application>Microsoft Office PowerPoint</Application>
  <PresentationFormat>On-screen Show (4:3)</PresentationFormat>
  <Paragraphs>129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Optical Communications:  64-QAM Classification with Neural Networks</vt:lpstr>
      <vt:lpstr>Contextualization</vt:lpstr>
      <vt:lpstr>Contextualization</vt:lpstr>
      <vt:lpstr>Contextualization</vt:lpstr>
      <vt:lpstr>Challenge Addressed</vt:lpstr>
      <vt:lpstr>Research</vt:lpstr>
      <vt:lpstr>Research</vt:lpstr>
      <vt:lpstr>Research</vt:lpstr>
      <vt:lpstr>Research</vt:lpstr>
      <vt:lpstr>Analysis</vt:lpstr>
      <vt:lpstr>Analysis</vt:lpstr>
      <vt:lpstr>Analysis</vt:lpstr>
      <vt:lpstr>Analysis</vt:lpstr>
      <vt:lpstr>Analysis</vt:lpstr>
      <vt:lpstr>Best Solution</vt:lpstr>
      <vt:lpstr>Conclusions &amp; 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Communications:  64-QAM Classification with Neural Networks</dc:title>
  <dc:creator>Filipe Pires</dc:creator>
  <cp:lastModifiedBy>Filipe Pires</cp:lastModifiedBy>
  <cp:revision>16</cp:revision>
  <dcterms:created xsi:type="dcterms:W3CDTF">2006-08-16T00:00:00Z</dcterms:created>
  <dcterms:modified xsi:type="dcterms:W3CDTF">2018-11-15T16:07:53Z</dcterms:modified>
</cp:coreProperties>
</file>