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79" r:id="rId8"/>
    <p:sldId id="280" r:id="rId9"/>
    <p:sldId id="281" r:id="rId10"/>
    <p:sldId id="285" r:id="rId11"/>
    <p:sldId id="258" r:id="rId12"/>
    <p:sldId id="286" r:id="rId13"/>
    <p:sldId id="264" r:id="rId14"/>
    <p:sldId id="287" r:id="rId15"/>
    <p:sldId id="288" r:id="rId16"/>
    <p:sldId id="29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Unity</a:t>
          </a:r>
          <a:br>
            <a:rPr lang="en-US" dirty="0"/>
          </a:br>
          <a:r>
            <a:rPr lang="en-US" dirty="0"/>
            <a:t>Engine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Oculus Quest</a:t>
          </a:r>
          <a:br>
            <a:rPr lang="en-US" dirty="0"/>
          </a:br>
          <a:r>
            <a:rPr lang="en-US" dirty="0"/>
            <a:t>Integration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Android Debug Bridge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Mixed Reality</a:t>
          </a:r>
          <a:br>
            <a:rPr lang="en-US" dirty="0"/>
          </a:br>
          <a:r>
            <a:rPr lang="en-US" dirty="0"/>
            <a:t>Tool Kit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 custLinFactNeighborX="-6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 custScaleY="99756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ScaleX="140417" custScaleY="140417" custLinFactNeighborX="491" custLinFactNeighborY="-969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 Cinema</a:t>
          </a:r>
          <a:br>
            <a:rPr lang="en-US" dirty="0"/>
          </a:br>
          <a:r>
            <a:rPr lang="en-US" dirty="0"/>
            <a:t>Package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TextMesh</a:t>
          </a:r>
          <a:r>
            <a:rPr lang="en-US" dirty="0"/>
            <a:t> Pro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 custScaleX="125346" custScaleY="125346" custLinFactNeighborX="-6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 custScaleX="146670" custScaleY="170100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 custScaleY="99756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ScaleX="140417" custScaleY="140417" custLinFactNeighborX="491" custLinFactNeighborY="-969"/>
      <dgm:spPr>
        <a:ln>
          <a:noFill/>
        </a:ln>
      </dgm:spPr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62440" y="245555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Unity</a:t>
          </a:r>
          <a:br>
            <a:rPr lang="en-US" sz="2400" kern="1200" dirty="0"/>
          </a:br>
          <a:r>
            <a:rPr lang="en-US" sz="2400" kern="1200" dirty="0"/>
            <a:t>Engine</a:t>
          </a:r>
        </a:p>
      </dsp:txBody>
      <dsp:txXfrm>
        <a:off x="1075332" y="81949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245555"/>
          <a:ext cx="451863" cy="45186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Oculus Quest</a:t>
          </a:r>
          <a:br>
            <a:rPr lang="en-US" sz="2400" kern="1200" dirty="0"/>
          </a:br>
          <a:r>
            <a:rPr lang="en-US" sz="2400" kern="1200" dirty="0"/>
            <a:t>Integration</a:t>
          </a:r>
        </a:p>
      </dsp:txBody>
      <dsp:txXfrm>
        <a:off x="4177719" y="81949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1377338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1214683"/>
          <a:ext cx="1836390" cy="777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Android Debug Bridge</a:t>
          </a:r>
        </a:p>
      </dsp:txBody>
      <dsp:txXfrm>
        <a:off x="1075332" y="1214683"/>
        <a:ext cx="1836390" cy="777173"/>
      </dsp:txXfrm>
    </dsp:sp>
    <dsp:sp modelId="{7089FE6B-57E5-4306-8097-E758E000C828}">
      <dsp:nvSpPr>
        <dsp:cNvPr id="0" name=""/>
        <dsp:cNvSpPr/>
      </dsp:nvSpPr>
      <dsp:spPr>
        <a:xfrm>
          <a:off x="3231700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06209" y="1281645"/>
          <a:ext cx="634492" cy="634492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121373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Mixed Reality</a:t>
          </a:r>
          <a:br>
            <a:rPr lang="en-US" sz="2400" kern="1200" dirty="0"/>
          </a:br>
          <a:r>
            <a:rPr lang="en-US" sz="2400" kern="1200" dirty="0"/>
            <a:t>Tool Kit</a:t>
          </a:r>
        </a:p>
      </dsp:txBody>
      <dsp:txXfrm>
        <a:off x="4177719" y="121373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32884" y="188290"/>
          <a:ext cx="566392" cy="56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 Cinema</a:t>
          </a:r>
          <a:br>
            <a:rPr lang="en-US" sz="2400" kern="1200" dirty="0"/>
          </a:br>
          <a:r>
            <a:rPr lang="en-US" sz="2400" kern="1200" dirty="0"/>
            <a:t>Package</a:t>
          </a:r>
        </a:p>
      </dsp:txBody>
      <dsp:txXfrm>
        <a:off x="1075332" y="81949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81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89863" y="87176"/>
          <a:ext cx="662747" cy="7686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81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TextMesh</a:t>
          </a:r>
          <a:r>
            <a:rPr lang="en-US" sz="2400" kern="1200" dirty="0"/>
            <a:t> Pro</a:t>
          </a:r>
        </a:p>
      </dsp:txBody>
      <dsp:txXfrm>
        <a:off x="4177719" y="81949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1377338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1214683"/>
          <a:ext cx="1836390" cy="777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1075332" y="1214683"/>
        <a:ext cx="1836390" cy="777173"/>
      </dsp:txXfrm>
    </dsp:sp>
    <dsp:sp modelId="{7089FE6B-57E5-4306-8097-E758E000C828}">
      <dsp:nvSpPr>
        <dsp:cNvPr id="0" name=""/>
        <dsp:cNvSpPr/>
      </dsp:nvSpPr>
      <dsp:spPr>
        <a:xfrm>
          <a:off x="3231700" y="121373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06209" y="1281645"/>
          <a:ext cx="634492" cy="6344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121373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177719" y="121373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0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5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9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7DA33F-0232-4372-B272-02D92AE3F03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AC07-CEAC-4163-9B18-FFB8E82868D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CC43-ABB5-4CEC-A96E-8EE301C2389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3EB7-CC31-4F1B-84FD-69DAE881059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0877-FCCD-4021-B2AD-E6AC7E1EAACB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11E-A852-49E2-8215-59B79F93DC2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3FFB-CFA9-4EBC-8269-A9501CB069E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7552-EADC-4555-96C5-2EC2103BA09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705-7F92-4815-BAC7-5FEEE84349CF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9433-187D-4816-9322-D0C3E2ACF286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FBA-4684-4A96-9C8B-03111E2AA72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4F52-BC62-4C7D-9E13-7DB1FB52AB0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9F1A-5452-4633-8217-26090787268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15B4-A53F-4F93-A0C3-505375E939E5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199B-96EC-4081-A8A8-D05E341E91E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C74-9A80-4F7F-81F5-F279B5761E6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C28C-2C9E-487D-8F81-EE5BD93C222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0B479-6BF4-4D1E-944C-C78D59D154F7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12" Type="http://schemas.microsoft.com/office/2007/relationships/hdphoto" Target="../media/hdphoto1.wdp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12.jpg"/><Relationship Id="rId15" Type="http://schemas.openxmlformats.org/officeDocument/2006/relationships/diagramQuickStyle" Target="../diagrams/quickStyle2.xml"/><Relationship Id="rId10" Type="http://schemas.microsoft.com/office/2007/relationships/diagramDrawing" Target="../diagrams/drawing1.xml"/><Relationship Id="rId4" Type="http://schemas.openxmlformats.org/officeDocument/2006/relationships/image" Target="../media/image11.jpg"/><Relationship Id="rId9" Type="http://schemas.openxmlformats.org/officeDocument/2006/relationships/diagramColors" Target="../diagrams/colors1.xml"/><Relationship Id="rId1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35" y="2554817"/>
            <a:ext cx="5258089" cy="2285039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Ccvrpt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055" y="4682836"/>
            <a:ext cx="8149070" cy="1698914"/>
          </a:xfrm>
        </p:spPr>
        <p:txBody>
          <a:bodyPr>
            <a:normAutofit/>
          </a:bodyPr>
          <a:lstStyle/>
          <a:p>
            <a:r>
              <a:rPr lang="en-US" sz="2000" dirty="0"/>
              <a:t>A collaborative cinematic Virtual reality production tool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Filipe Pires &amp; Isaac dos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anjos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Msc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Informatics engineering | Virtual &amp; augmented reality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6D6B0-9DE1-4E30-A13C-A41783147CD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8" y="1451261"/>
            <a:ext cx="1809386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600" y="2042"/>
            <a:ext cx="12193200" cy="685391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8C36611-5AE9-4A70-A893-39ADAB2E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E7D7028-85BF-45A5-8604-8DF5852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4CBE5-7622-4FB6-9B16-17F27CFD2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6D51D0-4612-447C-B51E-A1C197DE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207" y="969669"/>
            <a:ext cx="11037455" cy="49053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B0AE8C-8DE2-4309-903F-B19F1DAA4526}"/>
              </a:ext>
            </a:extLst>
          </p:cNvPr>
          <p:cNvSpPr txBox="1">
            <a:spLocks/>
          </p:cNvSpPr>
          <p:nvPr/>
        </p:nvSpPr>
        <p:spPr>
          <a:xfrm>
            <a:off x="1760618" y="129160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Demo video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Expectations vs reality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Main difficulties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2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6645634-D74F-4B1B-86F1-883CB19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715753-E4FF-4485-8300-9FA0FEF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13</a:t>
            </a:fld>
            <a:endParaRPr lang="en-US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10FB36-1BEB-4F8A-B421-0048CC2D15B5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Future work</a:t>
            </a:r>
            <a:endParaRPr lang="ru-R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BBCBB-7B6C-418B-9A63-00392C435076}"/>
              </a:ext>
            </a:extLst>
          </p:cNvPr>
          <p:cNvSpPr txBox="1"/>
          <p:nvPr/>
        </p:nvSpPr>
        <p:spPr>
          <a:xfrm>
            <a:off x="602674" y="1976582"/>
            <a:ext cx="107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46ABF3-7933-405F-A27A-BD17A386BBB4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833D08-E738-48EE-A87F-F3B60F590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4B258-7C10-4658-97E1-F85AF6DB07F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276" y="1451261"/>
            <a:ext cx="1809386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24B36866-EF40-4ABB-B713-1397714D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rgbClr val="002060"/>
                </a:solidFill>
              </a:rPr>
              <a:t>2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6143423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</a:rPr>
              <a:t>Introduction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Idea</a:t>
            </a:r>
            <a:r>
              <a:rPr lang="en-US" sz="2400" dirty="0">
                <a:solidFill>
                  <a:srgbClr val="002060"/>
                </a:solidFill>
              </a:rPr>
              <a:t>: to develop a tool that can be used by VR artists for the creation of scenarios and capture of virtual 360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Purpose</a:t>
            </a:r>
            <a:r>
              <a:rPr lang="en-US" sz="2400" dirty="0">
                <a:solidFill>
                  <a:srgbClr val="002060"/>
                </a:solidFill>
              </a:rPr>
              <a:t>: provide means to study whether artists should create in traditional 2D environments or benefit from creating inside 3D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Goal (for this Project)</a:t>
            </a:r>
            <a:r>
              <a:rPr lang="en-US" sz="2400" dirty="0">
                <a:solidFill>
                  <a:srgbClr val="002060"/>
                </a:solidFill>
              </a:rPr>
              <a:t>: to implement fundamental features that prove the 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>
                <a:solidFill>
                  <a:srgbClr val="002060"/>
                </a:solidFill>
              </a:rPr>
              <a:t>A Tool for Collaborative CVR Production</a:t>
            </a:r>
            <a:endParaRPr lang="ru-RU" sz="3600" cap="none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77F01-490C-4163-964B-D4333C2C11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24B36866-EF40-4ABB-B713-1397714D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rgbClr val="002060"/>
                </a:solidFill>
              </a:rPr>
              <a:t>3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6143423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</a:rPr>
              <a:t>ASSIGNMENT 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>
                <a:solidFill>
                  <a:srgbClr val="002060"/>
                </a:solidFill>
              </a:rPr>
              <a:t>Initially Defined Project Goals</a:t>
            </a:r>
            <a:endParaRPr lang="ru-RU" sz="3600" cap="none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77F01-490C-4163-964B-D4333C2C11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AE0144-5DBB-436D-B38D-75D9F01D0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170" y="1647793"/>
            <a:ext cx="7827660" cy="45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790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7035799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Implemented Features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Locomotion</a:t>
            </a:r>
            <a:r>
              <a:rPr lang="en-US" sz="2400" dirty="0"/>
              <a:t>: walking + teleportation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Interaction</a:t>
            </a:r>
            <a:r>
              <a:rPr lang="en-US" sz="2400" dirty="0"/>
              <a:t>: point, select/grab (near + far), translate, rotate,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UI</a:t>
            </a:r>
            <a:r>
              <a:rPr lang="en-US" sz="2400" dirty="0"/>
              <a:t>: “hand-palette” style, follows hand, only appears when desired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Inventory</a:t>
            </a:r>
            <a:r>
              <a:rPr lang="en-US" sz="2400" dirty="0"/>
              <a:t>: static objects, virtual </a:t>
            </a:r>
            <a:r>
              <a:rPr lang="en-US" sz="2400" dirty="0" err="1"/>
              <a:t>virtual</a:t>
            </a:r>
            <a:r>
              <a:rPr lang="en-US" sz="2400" dirty="0"/>
              <a:t> cameras, viewpoints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Recording</a:t>
            </a:r>
            <a:r>
              <a:rPr lang="en-US" sz="2400" dirty="0"/>
              <a:t>: 360 panorama image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: save + load scene files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0FAE3-B850-4FFE-AE24-19E877E8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Non-Implemented Features</a:t>
            </a:r>
            <a:endParaRPr lang="ru-RU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61FA1E-5ECB-4EA6-B1D0-9DB8FD6870CA}"/>
              </a:ext>
            </a:extLst>
          </p:cNvPr>
          <p:cNvSpPr txBox="1"/>
          <p:nvPr/>
        </p:nvSpPr>
        <p:spPr>
          <a:xfrm>
            <a:off x="602674" y="1976582"/>
            <a:ext cx="10785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Inventory</a:t>
            </a:r>
            <a:r>
              <a:rPr lang="en-US" sz="2400" dirty="0"/>
              <a:t>: animated objects, sounds, import feature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Recording</a:t>
            </a:r>
            <a:r>
              <a:rPr lang="en-US" sz="2400" dirty="0"/>
              <a:t>: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: connect online and create simultaneously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Settings</a:t>
            </a:r>
            <a:r>
              <a:rPr lang="en-US" sz="2400" dirty="0"/>
              <a:t>: image quality, etc.</a:t>
            </a: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F34FF-DBAD-4F42-B643-4F84367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F10541-BBA3-43FD-9447-23E2C6B7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>
                <a:solidFill>
                  <a:srgbClr val="002060"/>
                </a:solidFill>
              </a:rPr>
              <a:pPr/>
              <a:t>6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5" y="476251"/>
            <a:ext cx="3430846" cy="15659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Project structure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977580"/>
            <a:ext cx="3298767" cy="145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solidFill>
                  <a:schemeClr val="bg2"/>
                </a:solidFill>
              </a:rPr>
              <a:t>A Tool for Collaborative CVR Production</a:t>
            </a:r>
            <a:endParaRPr lang="ru-RU" sz="2800" cap="none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DC565-4712-4215-BFD7-3C760319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94" y="195425"/>
            <a:ext cx="7978093" cy="6044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25CCBB-67D1-4438-90FF-1F232861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F10541-BBA3-43FD-9447-23E2C6B7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C0E1-788C-40E1-AF9D-E27049A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Filipe Pires &amp; Isaac dos Anjos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FAFD-D990-499B-A592-77E7898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>
                <a:solidFill>
                  <a:srgbClr val="002060"/>
                </a:solidFill>
              </a:rPr>
              <a:pPr/>
              <a:t>7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0838D173-FF9F-4117-AEA1-1C0CCD447FCD}"/>
              </a:ext>
            </a:extLst>
          </p:cNvPr>
          <p:cNvSpPr txBox="1">
            <a:spLocks/>
          </p:cNvSpPr>
          <p:nvPr/>
        </p:nvSpPr>
        <p:spPr>
          <a:xfrm>
            <a:off x="602675" y="476251"/>
            <a:ext cx="3430846" cy="15659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Project structure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6E469C23-E20E-41FB-B59F-30560121E79B}"/>
              </a:ext>
            </a:extLst>
          </p:cNvPr>
          <p:cNvSpPr txBox="1">
            <a:spLocks/>
          </p:cNvSpPr>
          <p:nvPr/>
        </p:nvSpPr>
        <p:spPr>
          <a:xfrm>
            <a:off x="602673" y="1977580"/>
            <a:ext cx="3298767" cy="145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solidFill>
                  <a:schemeClr val="bg2"/>
                </a:solidFill>
              </a:rPr>
              <a:t>A Tool for Collaborative CVR Production</a:t>
            </a:r>
            <a:endParaRPr lang="ru-RU" sz="2800" cap="none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DC565-4712-4215-BFD7-3C760319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25" y="195425"/>
            <a:ext cx="7893031" cy="6044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25CCBB-67D1-4438-90FF-1F232861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43" y="6073340"/>
            <a:ext cx="590551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33" y="4145736"/>
            <a:ext cx="3302966" cy="2714318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88" y="-3863"/>
            <a:ext cx="4128753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9885"/>
              </p:ext>
            </p:extLst>
          </p:nvPr>
        </p:nvGraphicFramePr>
        <p:xfrm>
          <a:off x="602673" y="1587155"/>
          <a:ext cx="6143423" cy="207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0" name="Footer Placeholder 2">
            <a:extLst>
              <a:ext uri="{FF2B5EF4-FFF2-40B4-BE49-F238E27FC236}">
                <a16:creationId xmlns:a16="http://schemas.microsoft.com/office/drawing/2014/main" id="{41C6EE52-F087-4C97-9ADE-F7BB38D1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71" name="Slide Number Placeholder 5">
            <a:extLst>
              <a:ext uri="{FF2B5EF4-FFF2-40B4-BE49-F238E27FC236}">
                <a16:creationId xmlns:a16="http://schemas.microsoft.com/office/drawing/2014/main" id="{504CF157-B576-4448-8FD8-E46BCAE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chemeClr val="bg2"/>
                </a:solidFill>
              </a:rPr>
              <a:t>8</a:t>
            </a:fld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9E5D457-A178-43FB-9280-B6B00CCE2F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75" name="Title 1">
            <a:extLst>
              <a:ext uri="{FF2B5EF4-FFF2-40B4-BE49-F238E27FC236}">
                <a16:creationId xmlns:a16="http://schemas.microsoft.com/office/drawing/2014/main" id="{4608C214-ACCA-47FE-B0AB-4339D3306529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TOOLS USED</a:t>
            </a:r>
            <a:endParaRPr lang="ru-RU" b="1" dirty="0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6640E150-A0A4-401D-B68A-E18ABF362192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graphicFrame>
        <p:nvGraphicFramePr>
          <p:cNvPr id="174" name="Content Placeholder 4" descr="SmartArt graphic">
            <a:extLst>
              <a:ext uri="{FF2B5EF4-FFF2-40B4-BE49-F238E27FC236}">
                <a16:creationId xmlns:a16="http://schemas.microsoft.com/office/drawing/2014/main" id="{4FEC8AC7-26D7-4D20-8229-822F7A474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60859"/>
              </p:ext>
            </p:extLst>
          </p:nvPr>
        </p:nvGraphicFramePr>
        <p:xfrm>
          <a:off x="608193" y="3828054"/>
          <a:ext cx="6143423" cy="207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33" y="4145736"/>
            <a:ext cx="3302966" cy="2714318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88" y="-3863"/>
            <a:ext cx="4128753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70" name="Footer Placeholder 2">
            <a:extLst>
              <a:ext uri="{FF2B5EF4-FFF2-40B4-BE49-F238E27FC236}">
                <a16:creationId xmlns:a16="http://schemas.microsoft.com/office/drawing/2014/main" id="{41C6EE52-F087-4C97-9ADE-F7BB38D1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594" y="6239593"/>
            <a:ext cx="7827659" cy="377825"/>
          </a:xfrm>
        </p:spPr>
        <p:txBody>
          <a:bodyPr/>
          <a:lstStyle/>
          <a:p>
            <a:r>
              <a:rPr lang="en-US" sz="1400" dirty="0"/>
              <a:t>Filipe Pires &amp; Isaac dos Anjos</a:t>
            </a:r>
          </a:p>
        </p:txBody>
      </p:sp>
      <p:sp>
        <p:nvSpPr>
          <p:cNvPr id="171" name="Slide Number Placeholder 5">
            <a:extLst>
              <a:ext uri="{FF2B5EF4-FFF2-40B4-BE49-F238E27FC236}">
                <a16:creationId xmlns:a16="http://schemas.microsoft.com/office/drawing/2014/main" id="{504CF157-B576-4448-8FD8-E46BCAE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406" y="6239592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z="1400" smtClean="0">
                <a:solidFill>
                  <a:schemeClr val="bg2"/>
                </a:solidFill>
              </a:rPr>
              <a:t>9</a:t>
            </a:fld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9E5D457-A178-43FB-9280-B6B00CCE2F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64979"/>
          <a:stretch/>
        </p:blipFill>
        <p:spPr>
          <a:xfrm>
            <a:off x="269300" y="6090357"/>
            <a:ext cx="513656" cy="550297"/>
          </a:xfrm>
          <a:prstGeom prst="rect">
            <a:avLst/>
          </a:prstGeom>
        </p:spPr>
      </p:pic>
      <p:sp>
        <p:nvSpPr>
          <p:cNvPr id="175" name="Title 1">
            <a:extLst>
              <a:ext uri="{FF2B5EF4-FFF2-40B4-BE49-F238E27FC236}">
                <a16:creationId xmlns:a16="http://schemas.microsoft.com/office/drawing/2014/main" id="{4608C214-ACCA-47FE-B0AB-4339D3306529}"/>
              </a:ext>
            </a:extLst>
          </p:cNvPr>
          <p:cNvSpPr txBox="1">
            <a:spLocks/>
          </p:cNvSpPr>
          <p:nvPr/>
        </p:nvSpPr>
        <p:spPr>
          <a:xfrm>
            <a:off x="602674" y="476251"/>
            <a:ext cx="8670635" cy="8405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User evaluation</a:t>
            </a:r>
            <a:endParaRPr lang="ru-RU" b="1" dirty="0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6640E150-A0A4-401D-B68A-E18ABF362192}"/>
              </a:ext>
            </a:extLst>
          </p:cNvPr>
          <p:cNvSpPr txBox="1">
            <a:spLocks/>
          </p:cNvSpPr>
          <p:nvPr/>
        </p:nvSpPr>
        <p:spPr>
          <a:xfrm>
            <a:off x="602673" y="1159894"/>
            <a:ext cx="6143423" cy="4616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cap="none" dirty="0"/>
              <a:t>A Tool for Collaborative CVR Production</a:t>
            </a:r>
            <a:endParaRPr lang="ru-RU" sz="3600" cap="non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00D225-5D9A-4BCF-88AD-4212FE5C2FCD}"/>
              </a:ext>
            </a:extLst>
          </p:cNvPr>
          <p:cNvSpPr txBox="1"/>
          <p:nvPr/>
        </p:nvSpPr>
        <p:spPr>
          <a:xfrm>
            <a:off x="602674" y="1976582"/>
            <a:ext cx="10785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Method</a:t>
            </a:r>
            <a:r>
              <a:rPr lang="en-US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goal … what was evaluated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persona(s) addressed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tasks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participants (number,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 questionnaires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Results</a:t>
            </a:r>
            <a:r>
              <a:rPr lang="en-US" sz="2400"/>
              <a:t>: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Quantitative Analysis: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Qualitative Analysis: … </a:t>
            </a:r>
          </a:p>
        </p:txBody>
      </p:sp>
    </p:spTree>
    <p:extLst>
      <p:ext uri="{BB962C8B-B14F-4D97-AF65-F5344CB8AC3E}">
        <p14:creationId xmlns:p14="http://schemas.microsoft.com/office/powerpoint/2010/main" val="313246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4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F2F2F2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71af3243-3dd4-4a8d-8c0d-dd76da1f02a5"/>
    <ds:schemaRef ds:uri="http://purl.org/dc/dcmitype/"/>
    <ds:schemaRef ds:uri="http://schemas.microsoft.com/office/2006/metadata/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425</Words>
  <Application>Microsoft Office PowerPoint</Application>
  <PresentationFormat>Widescreen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Ccvrpt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2021-01-21T19:31:42Z</dcterms:created>
  <dcterms:modified xsi:type="dcterms:W3CDTF">2021-01-29T19:14:54Z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