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8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1762200"/>
            <a:ext cx="784800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762200"/>
            <a:ext cx="784800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85800" y="1762200"/>
            <a:ext cx="784800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P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P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P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P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556532" TargetMode="External"/><Relationship Id="rId2" Type="http://schemas.openxmlformats.org/officeDocument/2006/relationships/hyperlink" Target="https://ieeexplore.ieee.org/document/5753876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ieeexplore.ieee.org/document/602678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800" b="0" strike="noStrike" cap="all" spc="-100">
                <a:solidFill>
                  <a:srgbClr val="D2533C"/>
                </a:solidFill>
                <a:latin typeface="Arial"/>
              </a:rPr>
              <a:t>Personal Monitoring System of clinical &amp; Environmental Conditions</a:t>
            </a:r>
            <a:endParaRPr lang="pt-PT" sz="28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85800" y="4876920"/>
            <a:ext cx="655236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11"/>
              </a:spcBef>
            </a:pPr>
            <a:r>
              <a:rPr lang="pt-PT" sz="2050" b="0" strike="noStrike" spc="-1">
                <a:solidFill>
                  <a:srgbClr val="57576E"/>
                </a:solidFill>
                <a:latin typeface="Arial"/>
              </a:rPr>
              <a:t>Supervisor Teacher:	Carlos Costa </a:t>
            </a:r>
            <a:endParaRPr lang="pt-PT" sz="2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11"/>
              </a:spcBef>
            </a:pPr>
            <a:r>
              <a:rPr lang="pt-PT" sz="2050" b="0" strike="noStrike" spc="-1">
                <a:solidFill>
                  <a:srgbClr val="57576E"/>
                </a:solidFill>
                <a:latin typeface="Arial"/>
              </a:rPr>
              <a:t>Developers Team: 	André Pedrosa (85098)</a:t>
            </a:r>
            <a:endParaRPr lang="pt-PT" sz="2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11"/>
              </a:spcBef>
            </a:pPr>
            <a:r>
              <a:rPr lang="pt-PT" sz="2050" b="0" strike="noStrike" spc="-1">
                <a:solidFill>
                  <a:srgbClr val="57576E"/>
                </a:solidFill>
                <a:latin typeface="Arial"/>
              </a:rPr>
              <a:t>			Filipe Pires (85122)</a:t>
            </a:r>
            <a:endParaRPr lang="pt-PT" sz="205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11"/>
              </a:spcBef>
            </a:pPr>
            <a:r>
              <a:rPr lang="pt-PT" sz="2050" b="0" strike="noStrike" spc="-1">
                <a:solidFill>
                  <a:srgbClr val="57576E"/>
                </a:solidFill>
                <a:latin typeface="Arial"/>
              </a:rPr>
              <a:t>			João Alegria (85048)</a:t>
            </a:r>
            <a:endParaRPr lang="pt-PT" sz="2050" b="0" strike="noStrike" spc="-1">
              <a:latin typeface="Arial"/>
            </a:endParaRPr>
          </a:p>
        </p:txBody>
      </p:sp>
      <p:pic>
        <p:nvPicPr>
          <p:cNvPr id="83" name="Picture 3"/>
          <p:cNvPicPr/>
          <p:nvPr/>
        </p:nvPicPr>
        <p:blipFill>
          <a:blip r:embed="rId2"/>
          <a:stretch/>
        </p:blipFill>
        <p:spPr>
          <a:xfrm>
            <a:off x="3200400" y="678960"/>
            <a:ext cx="5400720" cy="60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spc="-100">
                <a:solidFill>
                  <a:srgbClr val="D2533C"/>
                </a:solidFill>
                <a:latin typeface="Arial"/>
              </a:rPr>
              <a:t>Contextualization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96336" y="1752600"/>
            <a:ext cx="8189744" cy="350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b="0" strike="noStrike" spc="-1" dirty="0" smtClean="0">
                <a:solidFill>
                  <a:srgbClr val="292934"/>
                </a:solidFill>
                <a:latin typeface="Arial"/>
              </a:rPr>
              <a:t>Increased </a:t>
            </a:r>
            <a:r>
              <a:rPr lang="pt-PT" sz="2400" b="0" strike="noStrike" spc="-1" dirty="0">
                <a:solidFill>
                  <a:srgbClr val="292934"/>
                </a:solidFill>
                <a:latin typeface="Arial"/>
              </a:rPr>
              <a:t>proliferation of </a:t>
            </a:r>
            <a:r>
              <a:rPr lang="pt-PT" sz="2400" b="1" strike="noStrike" spc="-1" dirty="0">
                <a:solidFill>
                  <a:srgbClr val="292934"/>
                </a:solidFill>
                <a:latin typeface="Arial"/>
              </a:rPr>
              <a:t>mobile devices for monitoring</a:t>
            </a:r>
            <a:r>
              <a:rPr lang="pt-PT" sz="2400" b="0" strike="noStrike" spc="-1" dirty="0">
                <a:solidFill>
                  <a:srgbClr val="292934"/>
                </a:solidFill>
                <a:latin typeface="Arial"/>
              </a:rPr>
              <a:t> vital signals and physical </a:t>
            </a:r>
            <a:r>
              <a:rPr lang="pt-PT" sz="2400" b="0" strike="noStrike" spc="-1" dirty="0" smtClean="0">
                <a:solidFill>
                  <a:srgbClr val="292934"/>
                </a:solidFill>
                <a:latin typeface="Arial"/>
              </a:rPr>
              <a:t>activity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 smtClean="0">
                <a:solidFill>
                  <a:srgbClr val="292934"/>
                </a:solidFill>
                <a:latin typeface="Arial"/>
              </a:rPr>
              <a:t>Use of </a:t>
            </a:r>
            <a:r>
              <a:rPr lang="pt-PT" sz="2400" b="1" spc="-1" dirty="0" smtClean="0">
                <a:solidFill>
                  <a:srgbClr val="292934"/>
                </a:solidFill>
                <a:latin typeface="Arial"/>
              </a:rPr>
              <a:t>geolocation</a:t>
            </a:r>
            <a:r>
              <a:rPr lang="pt-PT" sz="2400" spc="-1" dirty="0" smtClean="0">
                <a:solidFill>
                  <a:srgbClr val="292934"/>
                </a:solidFill>
                <a:latin typeface="Arial"/>
              </a:rPr>
              <a:t> to keep track of the environment the patient was exposed to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smtClean="0">
                <a:solidFill>
                  <a:srgbClr val="292934"/>
                </a:solidFill>
                <a:latin typeface="Arial"/>
              </a:rPr>
              <a:t>Need for quality labelled quotidian data in the medical field 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400" spc="-1" dirty="0" smtClean="0">
              <a:solidFill>
                <a:srgbClr val="292934"/>
              </a:solidFill>
              <a:latin typeface="Arial"/>
            </a:endParaRPr>
          </a:p>
          <a:p>
            <a:pPr marL="720" algn="just">
              <a:spcBef>
                <a:spcPts val="479"/>
              </a:spcBef>
              <a:buClr>
                <a:srgbClr val="93A299"/>
              </a:buClr>
              <a:buSzPct val="85000"/>
            </a:pPr>
            <a:r>
              <a:rPr lang="pt-PT" sz="2400" b="1" spc="-1" dirty="0" smtClean="0">
                <a:solidFill>
                  <a:srgbClr val="292934"/>
                </a:solidFill>
              </a:rPr>
              <a:t>→ A new </a:t>
            </a:r>
            <a:r>
              <a:rPr lang="pt-PT" sz="2400" b="1" spc="-1" dirty="0">
                <a:solidFill>
                  <a:srgbClr val="292934"/>
                </a:solidFill>
              </a:rPr>
              <a:t>paradigm of medical monitorization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400" spc="-1" dirty="0">
              <a:solidFill>
                <a:srgbClr val="292934"/>
              </a:solidFill>
              <a:latin typeface="Arial"/>
            </a:endParaRP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400" spc="-1" dirty="0" smtClean="0">
              <a:solidFill>
                <a:srgbClr val="292934"/>
              </a:solidFill>
              <a:latin typeface="Arial"/>
            </a:endParaRPr>
          </a:p>
        </p:txBody>
      </p:sp>
      <p:pic>
        <p:nvPicPr>
          <p:cNvPr id="86" name="Picture 3"/>
          <p:cNvPicPr/>
          <p:nvPr/>
        </p:nvPicPr>
        <p:blipFill>
          <a:blip r:embed="rId2"/>
          <a:stretch/>
        </p:blipFill>
        <p:spPr>
          <a:xfrm>
            <a:off x="3352680" y="5943600"/>
            <a:ext cx="5400720" cy="60876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spc="-100">
                <a:solidFill>
                  <a:srgbClr val="D2533C"/>
                </a:solidFill>
                <a:latin typeface="Arial"/>
              </a:rPr>
              <a:t>Problem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24520" y="1600200"/>
            <a:ext cx="8085240" cy="41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000" b="0" strike="noStrike" spc="-1" dirty="0">
                <a:solidFill>
                  <a:srgbClr val="292934"/>
                </a:solidFill>
                <a:latin typeface="Arial"/>
              </a:rPr>
              <a:t>The </a:t>
            </a:r>
            <a:r>
              <a:rPr lang="pt-PT" sz="2000" b="1" strike="noStrike" spc="-1" dirty="0">
                <a:solidFill>
                  <a:srgbClr val="292934"/>
                </a:solidFill>
                <a:latin typeface="Arial"/>
              </a:rPr>
              <a:t>inconvenience</a:t>
            </a:r>
            <a:r>
              <a:rPr lang="pt-PT" sz="2000" b="0" strike="noStrike" spc="-1" dirty="0">
                <a:solidFill>
                  <a:srgbClr val="292934"/>
                </a:solidFill>
                <a:latin typeface="Arial"/>
              </a:rPr>
              <a:t> of having to be inside a medical environment (e.g. a </a:t>
            </a:r>
            <a:r>
              <a:rPr lang="pt-PT" sz="2000" b="1" strike="noStrike" spc="-1" dirty="0">
                <a:solidFill>
                  <a:srgbClr val="292934"/>
                </a:solidFill>
                <a:latin typeface="Arial"/>
              </a:rPr>
              <a:t>hospital</a:t>
            </a:r>
            <a:r>
              <a:rPr lang="pt-PT" sz="2000" b="0" strike="noStrike" spc="-1" dirty="0">
                <a:solidFill>
                  <a:srgbClr val="292934"/>
                </a:solidFill>
                <a:latin typeface="Arial"/>
              </a:rPr>
              <a:t>) for </a:t>
            </a:r>
            <a:r>
              <a:rPr lang="pt-PT" sz="2000" b="1" strike="noStrike" spc="-1" dirty="0">
                <a:solidFill>
                  <a:srgbClr val="292934"/>
                </a:solidFill>
                <a:latin typeface="Arial"/>
              </a:rPr>
              <a:t>collecting </a:t>
            </a:r>
            <a:r>
              <a:rPr lang="pt-PT" sz="2000" b="1" strike="noStrike" spc="-1" dirty="0" smtClean="0">
                <a:solidFill>
                  <a:srgbClr val="292934"/>
                </a:solidFill>
                <a:latin typeface="Arial"/>
              </a:rPr>
              <a:t>information</a:t>
            </a:r>
            <a:r>
              <a:rPr lang="pt-PT" sz="2000" b="0" strike="noStrike" spc="-1" dirty="0" smtClean="0">
                <a:solidFill>
                  <a:srgbClr val="292934"/>
                </a:solidFill>
                <a:latin typeface="Arial"/>
              </a:rPr>
              <a:t> difficults the access and gather of relevant data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000" b="0" strike="noStrike" spc="-1" dirty="0" smtClean="0">
              <a:solidFill>
                <a:srgbClr val="292934"/>
              </a:solidFill>
              <a:latin typeface="Arial"/>
            </a:endParaRP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000" spc="-1" dirty="0" smtClean="0">
                <a:solidFill>
                  <a:srgbClr val="292934"/>
                </a:solidFill>
                <a:latin typeface="Arial"/>
              </a:rPr>
              <a:t>The </a:t>
            </a:r>
            <a:r>
              <a:rPr lang="pt-PT" sz="2000" b="1" spc="-1" dirty="0" smtClean="0">
                <a:solidFill>
                  <a:srgbClr val="292934"/>
                </a:solidFill>
                <a:latin typeface="Arial"/>
              </a:rPr>
              <a:t>imperfect</a:t>
            </a:r>
            <a:r>
              <a:rPr lang="pt-PT" sz="2000" spc="-1" dirty="0" smtClean="0">
                <a:solidFill>
                  <a:srgbClr val="292934"/>
                </a:solidFill>
                <a:latin typeface="Arial"/>
              </a:rPr>
              <a:t> form of passing information (e.g. </a:t>
            </a:r>
            <a:r>
              <a:rPr lang="pt-PT" sz="2000" spc="-1" dirty="0">
                <a:solidFill>
                  <a:srgbClr val="292934"/>
                </a:solidFill>
                <a:latin typeface="Arial"/>
              </a:rPr>
              <a:t>s</a:t>
            </a:r>
            <a:r>
              <a:rPr lang="pt-PT" sz="2000" spc="-1" dirty="0" smtClean="0">
                <a:solidFill>
                  <a:srgbClr val="292934"/>
                </a:solidFill>
                <a:latin typeface="Arial"/>
              </a:rPr>
              <a:t>ymptoms, etc.) to medical personnel reduces </a:t>
            </a:r>
            <a:r>
              <a:rPr lang="pt-PT" sz="2000" b="0" strike="noStrike" spc="-1" dirty="0" smtClean="0">
                <a:solidFill>
                  <a:srgbClr val="292934"/>
                </a:solidFill>
                <a:latin typeface="Arial"/>
              </a:rPr>
              <a:t>the </a:t>
            </a:r>
            <a:r>
              <a:rPr lang="pt-PT" sz="2000" b="0" strike="noStrike" spc="-1" dirty="0">
                <a:solidFill>
                  <a:srgbClr val="292934"/>
                </a:solidFill>
                <a:latin typeface="Arial"/>
              </a:rPr>
              <a:t>chances of </a:t>
            </a:r>
            <a:r>
              <a:rPr lang="pt-PT" sz="2000" b="0" strike="noStrike" spc="-1" dirty="0" smtClean="0">
                <a:solidFill>
                  <a:srgbClr val="292934"/>
                </a:solidFill>
                <a:latin typeface="Arial"/>
              </a:rPr>
              <a:t>diagnosing and understanding </a:t>
            </a:r>
            <a:r>
              <a:rPr lang="pt-PT" sz="2000" b="0" strike="noStrike" spc="-1" dirty="0">
                <a:solidFill>
                  <a:srgbClr val="292934"/>
                </a:solidFill>
                <a:latin typeface="Arial"/>
              </a:rPr>
              <a:t>diseases in early </a:t>
            </a:r>
            <a:r>
              <a:rPr lang="pt-PT" sz="2000" b="0" strike="noStrike" spc="-1" dirty="0" smtClean="0">
                <a:solidFill>
                  <a:srgbClr val="292934"/>
                </a:solidFill>
                <a:latin typeface="Arial"/>
              </a:rPr>
              <a:t>stages</a:t>
            </a: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000" b="0" strike="noStrike" spc="-1" dirty="0">
              <a:latin typeface="Arial"/>
            </a:endParaRPr>
          </a:p>
          <a:p>
            <a:pPr marL="182880" indent="-182160" algn="just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000" b="0" strike="noStrike" spc="-1" dirty="0">
                <a:solidFill>
                  <a:srgbClr val="292934"/>
                </a:solidFill>
                <a:latin typeface="Arial"/>
              </a:rPr>
              <a:t>The </a:t>
            </a:r>
            <a:r>
              <a:rPr lang="pt-PT" sz="2000" b="1" strike="noStrike" spc="-1" dirty="0">
                <a:solidFill>
                  <a:srgbClr val="292934"/>
                </a:solidFill>
                <a:latin typeface="Arial"/>
              </a:rPr>
              <a:t>lack of medical datasets</a:t>
            </a:r>
            <a:r>
              <a:rPr lang="pt-PT" sz="2000" b="0" strike="noStrike" spc="-1" dirty="0">
                <a:solidFill>
                  <a:srgbClr val="292934"/>
                </a:solidFill>
                <a:latin typeface="Arial"/>
              </a:rPr>
              <a:t> lead us to visualize an information system capable of passively collecting data and partially process it for further usage by applications, machine learning models and other technologies</a:t>
            </a:r>
            <a:endParaRPr lang="pt-PT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pt-PT" sz="2400" b="0" strike="noStrike" spc="-1" dirty="0">
              <a:latin typeface="Arial"/>
            </a:endParaRPr>
          </a:p>
        </p:txBody>
      </p:sp>
      <p:pic>
        <p:nvPicPr>
          <p:cNvPr id="89" name="Picture 3"/>
          <p:cNvPicPr/>
          <p:nvPr/>
        </p:nvPicPr>
        <p:blipFill>
          <a:blip r:embed="rId2"/>
          <a:stretch/>
        </p:blipFill>
        <p:spPr>
          <a:xfrm>
            <a:off x="3352680" y="5943600"/>
            <a:ext cx="5400720" cy="60876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spc="-100">
                <a:solidFill>
                  <a:srgbClr val="D2533C"/>
                </a:solidFill>
                <a:latin typeface="Arial"/>
              </a:rPr>
              <a:t>Goals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04920" y="2666880"/>
            <a:ext cx="8448480" cy="39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Transparent &amp; continuous collecting </a:t>
            </a:r>
            <a:endParaRPr lang="pt-PT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Simplified visualization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Limited processing</a:t>
            </a:r>
            <a:endParaRPr lang="pt-PT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Labelling and storage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API development for daily clinical 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2000" b="0" strike="noStrike" spc="-1">
                <a:solidFill>
                  <a:srgbClr val="292934"/>
                </a:solidFill>
                <a:latin typeface="Arial"/>
              </a:rPr>
              <a:t>information about a subject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pt-PT" sz="2000" b="0" strike="noStrike" spc="-1">
              <a:latin typeface="Arial"/>
            </a:endParaRPr>
          </a:p>
        </p:txBody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352680" y="5943600"/>
            <a:ext cx="5400720" cy="60876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4114800" y="1586520"/>
            <a:ext cx="106596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pt-PT" sz="2400" b="0" strike="noStrike" spc="-1">
                <a:solidFill>
                  <a:srgbClr val="292934"/>
                </a:solidFill>
                <a:latin typeface="Arial"/>
                <a:ea typeface="DejaVu Sans"/>
              </a:rPr>
              <a:t>DATA</a:t>
            </a:r>
            <a:endParaRPr lang="pt-PT" sz="2400" b="0" strike="noStrike" spc="-1">
              <a:latin typeface="Arial"/>
            </a:endParaRPr>
          </a:p>
        </p:txBody>
      </p:sp>
      <p:sp>
        <p:nvSpPr>
          <p:cNvPr id="94" name="Line 4"/>
          <p:cNvSpPr/>
          <p:nvPr/>
        </p:nvSpPr>
        <p:spPr>
          <a:xfrm>
            <a:off x="4647960" y="2119680"/>
            <a:ext cx="360" cy="2680920"/>
          </a:xfrm>
          <a:prstGeom prst="line">
            <a:avLst/>
          </a:prstGeom>
          <a:ln w="5724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5"/>
          <p:cNvSpPr/>
          <p:nvPr/>
        </p:nvSpPr>
        <p:spPr>
          <a:xfrm flipH="1">
            <a:off x="4495680" y="2895480"/>
            <a:ext cx="15228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6"/>
          <p:cNvSpPr/>
          <p:nvPr/>
        </p:nvSpPr>
        <p:spPr>
          <a:xfrm flipH="1">
            <a:off x="4647960" y="3200400"/>
            <a:ext cx="140544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7"/>
          <p:cNvSpPr/>
          <p:nvPr/>
        </p:nvSpPr>
        <p:spPr>
          <a:xfrm flipH="1">
            <a:off x="2590560" y="3657600"/>
            <a:ext cx="205740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8"/>
          <p:cNvSpPr/>
          <p:nvPr/>
        </p:nvSpPr>
        <p:spPr>
          <a:xfrm flipH="1">
            <a:off x="4647960" y="3962160"/>
            <a:ext cx="152424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9"/>
          <p:cNvSpPr/>
          <p:nvPr/>
        </p:nvSpPr>
        <p:spPr>
          <a:xfrm flipH="1">
            <a:off x="4190760" y="4343400"/>
            <a:ext cx="457200" cy="360"/>
          </a:xfrm>
          <a:prstGeom prst="line">
            <a:avLst/>
          </a:prstGeom>
          <a:ln w="3816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spc="-100">
                <a:solidFill>
                  <a:srgbClr val="D2533C"/>
                </a:solidFill>
                <a:latin typeface="Arial"/>
              </a:rPr>
              <a:t>Tasks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17680" y="2362320"/>
            <a:ext cx="8228880" cy="25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82880" indent="-182160">
              <a:lnSpc>
                <a:spcPct val="100000"/>
              </a:lnSpc>
              <a:spcBef>
                <a:spcPts val="43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200" b="0" strike="noStrike" spc="-1">
                <a:solidFill>
                  <a:srgbClr val="292934"/>
                </a:solidFill>
                <a:latin typeface="Arial"/>
              </a:rPr>
              <a:t>Selection of medical and environmental devices suited for our needs (entire team)</a:t>
            </a:r>
            <a:endParaRPr lang="pt-PT" sz="2200" b="0" strike="noStrike" spc="-1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3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200" b="0" strike="noStrike" spc="-1">
                <a:solidFill>
                  <a:srgbClr val="292934"/>
                </a:solidFill>
                <a:latin typeface="Arial"/>
              </a:rPr>
              <a:t>Formal planning of entire system (entire team)</a:t>
            </a:r>
            <a:endParaRPr lang="pt-PT" sz="2200" b="0" strike="noStrike" spc="-1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3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200" b="0" strike="noStrike" spc="-1">
                <a:solidFill>
                  <a:srgbClr val="292934"/>
                </a:solidFill>
                <a:latin typeface="Arial"/>
              </a:rPr>
              <a:t>Creation of an online server (André Pedrosa &amp; João Alegria)</a:t>
            </a:r>
            <a:endParaRPr lang="pt-PT" sz="2200" b="0" strike="noStrike" spc="-1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3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200" b="0" strike="noStrike" spc="-1">
                <a:solidFill>
                  <a:srgbClr val="292934"/>
                </a:solidFill>
                <a:latin typeface="Arial"/>
              </a:rPr>
              <a:t>Creation of a user interface (Filipe Pires)</a:t>
            </a:r>
            <a:endParaRPr lang="pt-PT" sz="2200" b="0" strike="noStrike" spc="-1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3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200" b="0" strike="noStrike" spc="-1">
                <a:solidFill>
                  <a:srgbClr val="292934"/>
                </a:solidFill>
                <a:latin typeface="Arial"/>
              </a:rPr>
              <a:t>Writing of documentation (entire team)</a:t>
            </a:r>
            <a:endParaRPr lang="pt-PT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pt-PT" sz="2200" b="0" strike="noStrike" spc="-1">
              <a:latin typeface="Arial"/>
            </a:endParaRPr>
          </a:p>
        </p:txBody>
      </p:sp>
      <p:pic>
        <p:nvPicPr>
          <p:cNvPr id="102" name="Picture 3"/>
          <p:cNvPicPr/>
          <p:nvPr/>
        </p:nvPicPr>
        <p:blipFill>
          <a:blip r:embed="rId2"/>
          <a:stretch/>
        </p:blipFill>
        <p:spPr>
          <a:xfrm>
            <a:off x="3352680" y="5943600"/>
            <a:ext cx="5400720" cy="60876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PT" sz="4000" b="0" strike="noStrike" spc="-100">
                <a:solidFill>
                  <a:srgbClr val="D2533C"/>
                </a:solidFill>
                <a:latin typeface="Arial"/>
              </a:rPr>
              <a:t>Related Work</a:t>
            </a:r>
            <a:endParaRPr lang="pt-PT" sz="40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0200"/>
            <a:ext cx="8228880" cy="41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pt-PT" sz="18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Beyond Health Tracking: A Personal Health and Lifestyle </a:t>
            </a:r>
            <a:r>
              <a:rPr lang="pt-PT" sz="2400" b="0" strike="noStrike" spc="-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Platform</a:t>
            </a:r>
          </a:p>
          <a:p>
            <a:pPr marL="640080" lvl="1" indent="-182160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>
                <a:solidFill>
                  <a:srgbClr val="292934"/>
                </a:solidFill>
                <a:hlinkClick r:id="rId2"/>
              </a:rPr>
              <a:t>https://</a:t>
            </a:r>
            <a:r>
              <a:rPr lang="pt-PT" sz="2400" spc="-1" dirty="0" smtClean="0">
                <a:solidFill>
                  <a:srgbClr val="292934"/>
                </a:solidFill>
                <a:hlinkClick r:id="rId2"/>
              </a:rPr>
              <a:t>ieeexplore.ieee.org/document/5753876</a:t>
            </a:r>
            <a:endParaRPr lang="pt-PT" sz="24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PT" sz="24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Pervasive health service system: insights on the development of a grid-based personal health service </a:t>
            </a:r>
            <a:r>
              <a:rPr lang="pt-PT" sz="2400" spc="-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</a:t>
            </a:r>
          </a:p>
          <a:p>
            <a:pPr marL="640080" lvl="1" indent="-182160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 smtClean="0">
                <a:solidFill>
                  <a:srgbClr val="292934"/>
                </a:solidFill>
                <a:hlinkClick r:id="rId3"/>
              </a:rPr>
              <a:t>https</a:t>
            </a:r>
            <a:r>
              <a:rPr lang="pt-PT" sz="2400" spc="-1" dirty="0">
                <a:solidFill>
                  <a:srgbClr val="292934"/>
                </a:solidFill>
                <a:hlinkClick r:id="rId3"/>
              </a:rPr>
              <a:t>://</a:t>
            </a:r>
            <a:r>
              <a:rPr lang="pt-PT" sz="2400" spc="-1" dirty="0" smtClean="0">
                <a:solidFill>
                  <a:srgbClr val="292934"/>
                </a:solidFill>
                <a:hlinkClick r:id="rId3"/>
              </a:rPr>
              <a:t>ieeexplore.ieee.org/document/5556532</a:t>
            </a:r>
            <a:endParaRPr lang="pt-PT" sz="2400" spc="-1" dirty="0" smtClean="0">
              <a:solidFill>
                <a:srgbClr val="292934"/>
              </a:solidFill>
            </a:endParaRPr>
          </a:p>
          <a:p>
            <a:pPr marL="640080" lvl="1" indent="-182160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endParaRPr lang="pt-PT" sz="24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UPHSM: Ubiquitous personal health surveillance and management system via WSN agent on open source </a:t>
            </a:r>
            <a:r>
              <a:rPr lang="pt-PT" sz="2400" spc="-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smartphone</a:t>
            </a:r>
          </a:p>
          <a:p>
            <a:pPr marL="640080" lvl="1" indent="-182160">
              <a:spcBef>
                <a:spcPts val="479"/>
              </a:spcBef>
              <a:buClr>
                <a:srgbClr val="93A299"/>
              </a:buClr>
              <a:buSzPct val="85000"/>
              <a:buFont typeface="Arial"/>
              <a:buChar char="•"/>
            </a:pPr>
            <a:r>
              <a:rPr lang="pt-PT" sz="2400" spc="-1" dirty="0" smtClean="0">
                <a:solidFill>
                  <a:srgbClr val="292934"/>
                </a:solidFill>
                <a:hlinkClick r:id="rId4"/>
              </a:rPr>
              <a:t>https://ieeexplore.ieee.org/document/6026787</a:t>
            </a:r>
            <a:endParaRPr lang="pt-PT" sz="2400" spc="-1" dirty="0" smtClean="0">
              <a:solidFill>
                <a:srgbClr val="292934"/>
              </a:solidFill>
            </a:endParaRPr>
          </a:p>
        </p:txBody>
      </p:sp>
      <p:pic>
        <p:nvPicPr>
          <p:cNvPr id="105" name="Picture 3"/>
          <p:cNvPicPr/>
          <p:nvPr/>
        </p:nvPicPr>
        <p:blipFill>
          <a:blip r:embed="rId5"/>
          <a:stretch/>
        </p:blipFill>
        <p:spPr>
          <a:xfrm>
            <a:off x="3352680" y="5943600"/>
            <a:ext cx="5400720" cy="60876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2800" b="0" strike="noStrike" cap="all" spc="-100">
                <a:solidFill>
                  <a:srgbClr val="D2533C"/>
                </a:solidFill>
                <a:latin typeface="Arial"/>
              </a:rPr>
              <a:t>Questions?</a:t>
            </a:r>
            <a:endParaRPr lang="pt-PT" sz="2800" b="0" strike="noStrike" spc="-1">
              <a:latin typeface="Arial"/>
            </a:endParaRPr>
          </a:p>
        </p:txBody>
      </p:sp>
      <p:pic>
        <p:nvPicPr>
          <p:cNvPr id="107" name="Picture 3"/>
          <p:cNvPicPr/>
          <p:nvPr/>
        </p:nvPicPr>
        <p:blipFill>
          <a:blip r:embed="rId2"/>
          <a:srcRect r="37656"/>
          <a:stretch/>
        </p:blipFill>
        <p:spPr>
          <a:xfrm>
            <a:off x="3153600" y="5486400"/>
            <a:ext cx="5470200" cy="990000"/>
          </a:xfrm>
          <a:prstGeom prst="rect">
            <a:avLst/>
          </a:prstGeom>
          <a:ln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538560" y="3962520"/>
            <a:ext cx="82288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pt-PT" sz="2200" b="0" strike="noStrike" spc="-1">
                <a:solidFill>
                  <a:srgbClr val="57576E"/>
                </a:solidFill>
                <a:latin typeface="Arial"/>
                <a:ea typeface="DejaVu Sans"/>
              </a:rPr>
              <a:t>For more information, please check our CodeUA Project:</a:t>
            </a:r>
            <a:endParaRPr lang="pt-PT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pt-PT" sz="2000" b="0" i="1" u="sng" strike="noStrike" spc="-1">
                <a:solidFill>
                  <a:srgbClr val="002060"/>
                </a:solidFill>
                <a:uFillTx/>
                <a:latin typeface="Arial"/>
                <a:ea typeface="DejaVu Sans"/>
              </a:rPr>
              <a:t>http://code.ua.pt/projects/personal_monitoring_system/wiki</a:t>
            </a:r>
            <a:endParaRPr lang="pt-PT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pt-PT" sz="2000" b="0" strike="noStrike" spc="-1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7601" y="67204"/>
            <a:ext cx="32363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pt-PT" sz="1200" dirty="0" smtClean="0">
                <a:solidFill>
                  <a:schemeClr val="bg1"/>
                </a:solidFill>
              </a:rPr>
              <a:t>André Pedrosa, Filipe Pires and João Alegria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</TotalTime>
  <Words>333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Monitoring System of clinical &amp; Environmental Conditions</dc:title>
  <dc:creator>Filipe Pires</dc:creator>
  <cp:lastModifiedBy>Filipe Pires</cp:lastModifiedBy>
  <cp:revision>18</cp:revision>
  <dcterms:created xsi:type="dcterms:W3CDTF">2006-08-16T00:00:00Z</dcterms:created>
  <dcterms:modified xsi:type="dcterms:W3CDTF">2019-02-27T09:14:25Z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