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82"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83"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84"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85"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86"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186731DB-FA81-4AF7-A88D-FEE558B96B98}"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1339954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noRot="1" noChangeAspect="1"/>
          </p:cNvSpPr>
          <p:nvPr>
            <p:ph type="sldImg"/>
          </p:nvPr>
        </p:nvSpPr>
        <p:spPr>
          <a:xfrm>
            <a:off x="1374840" y="1336680"/>
            <a:ext cx="4809600" cy="3607920"/>
          </a:xfrm>
          <a:prstGeom prst="rect">
            <a:avLst/>
          </a:prstGeom>
        </p:spPr>
      </p:sp>
      <p:sp>
        <p:nvSpPr>
          <p:cNvPr id="147" name="PlaceHolder 2"/>
          <p:cNvSpPr>
            <a:spLocks noGrp="1"/>
          </p:cNvSpPr>
          <p:nvPr>
            <p:ph type="body"/>
          </p:nvPr>
        </p:nvSpPr>
        <p:spPr>
          <a:xfrm>
            <a:off x="755640" y="5145120"/>
            <a:ext cx="6048000" cy="4209840"/>
          </a:xfrm>
          <a:prstGeom prst="rect">
            <a:avLst/>
          </a:prstGeom>
        </p:spPr>
        <p:txBody>
          <a:bodyPr>
            <a:noAutofit/>
          </a:bodyPr>
          <a:lstStyle/>
          <a:p>
            <a:pPr marL="216000" indent="-216000">
              <a:lnSpc>
                <a:spcPct val="100000"/>
              </a:lnSpc>
            </a:pPr>
            <a:r>
              <a:rPr lang="en-US" sz="2000" b="0" strike="noStrike" spc="-1">
                <a:latin typeface="Arial"/>
              </a:rPr>
              <a:t>6 Functional</a:t>
            </a:r>
          </a:p>
          <a:p>
            <a:pPr marL="216000" indent="-216000">
              <a:lnSpc>
                <a:spcPct val="100000"/>
              </a:lnSpc>
            </a:pPr>
            <a:r>
              <a:rPr lang="en-US" sz="2000" b="0" strike="noStrike" spc="-1">
                <a:latin typeface="Arial"/>
              </a:rPr>
              <a:t>The home device must send data to the server whenever an actor is indoors.</a:t>
            </a:r>
          </a:p>
          <a:p>
            <a:pPr marL="216000" indent="-216000">
              <a:lnSpc>
                <a:spcPct val="100000"/>
              </a:lnSpc>
            </a:pPr>
            <a:r>
              <a:rPr lang="en-US" sz="2000" b="0" strike="noStrike" spc="-1">
                <a:latin typeface="Arial"/>
              </a:rPr>
              <a:t> </a:t>
            </a:r>
          </a:p>
          <a:p>
            <a:pPr marL="216000" indent="-216000">
              <a:lnSpc>
                <a:spcPct val="100000"/>
              </a:lnSpc>
            </a:pPr>
            <a:r>
              <a:rPr lang="en-US" sz="2000" b="0" strike="noStrike" spc="-1">
                <a:latin typeface="Arial"/>
              </a:rPr>
              <a:t>The personal device (bracelet) must send data to the server whenever an actor uses it.</a:t>
            </a:r>
          </a:p>
          <a:p>
            <a:pPr marL="216000" indent="-216000">
              <a:lnSpc>
                <a:spcPct val="100000"/>
              </a:lnSpc>
            </a:pPr>
            <a:r>
              <a:rPr lang="en-US" sz="2000" b="0" strike="noStrike" spc="-1">
                <a:latin typeface="Arial"/>
              </a:rPr>
              <a:t> </a:t>
            </a:r>
          </a:p>
          <a:p>
            <a:pPr marL="216000" indent="-216000">
              <a:lnSpc>
                <a:spcPct val="100000"/>
              </a:lnSpc>
            </a:pPr>
            <a:r>
              <a:rPr lang="en-US" sz="2000" b="0" strike="noStrike" spc="-1">
                <a:latin typeface="Arial"/>
              </a:rPr>
              <a:t>The system must still collect data even when the devices are not being currently used (worn).</a:t>
            </a:r>
          </a:p>
          <a:p>
            <a:pPr marL="216000" indent="-216000">
              <a:lnSpc>
                <a:spcPct val="100000"/>
              </a:lnSpc>
            </a:pPr>
            <a:r>
              <a:rPr lang="en-US" sz="2000" b="0" strike="noStrike" spc="-1">
                <a:latin typeface="Arial"/>
              </a:rPr>
              <a:t> </a:t>
            </a:r>
          </a:p>
          <a:p>
            <a:pPr marL="216000" indent="-216000">
              <a:lnSpc>
                <a:spcPct val="100000"/>
              </a:lnSpc>
            </a:pPr>
            <a:r>
              <a:rPr lang="en-US" sz="2000" b="0" strike="noStrike" spc="-1">
                <a:latin typeface="Arial"/>
              </a:rPr>
              <a:t>The system must be prepared to allow access to the information to other actors (e.g. medical personnel) with the owner’s permission.</a:t>
            </a:r>
          </a:p>
          <a:p>
            <a:pPr marL="216000" indent="-216000">
              <a:lnSpc>
                <a:spcPct val="100000"/>
              </a:lnSpc>
            </a:pPr>
            <a:r>
              <a:rPr lang="en-US" sz="2000" b="0" strike="noStrike" spc="-1">
                <a:latin typeface="Arial"/>
              </a:rPr>
              <a:t> </a:t>
            </a:r>
          </a:p>
          <a:p>
            <a:pPr marL="216000" indent="-216000">
              <a:lnSpc>
                <a:spcPct val="100000"/>
              </a:lnSpc>
            </a:pPr>
            <a:r>
              <a:rPr lang="en-US" sz="2000" b="0" strike="noStrike" spc="-1">
                <a:latin typeface="Arial"/>
              </a:rPr>
              <a:t>2 Non-Functional</a:t>
            </a:r>
          </a:p>
          <a:p>
            <a:pPr marL="216000" indent="-216000">
              <a:lnSpc>
                <a:spcPct val="100000"/>
              </a:lnSpc>
            </a:pPr>
            <a:r>
              <a:rPr lang="en-US" sz="2000" b="0" strike="noStrike" spc="-1">
                <a:latin typeface="Arial"/>
              </a:rPr>
              <a:t>PRICACY - All actors’ personal data must be confidential to the owners alone.</a:t>
            </a:r>
          </a:p>
          <a:p>
            <a:pPr marL="216000" indent="-216000">
              <a:lnSpc>
                <a:spcPct val="100000"/>
              </a:lnSpc>
            </a:pPr>
            <a:r>
              <a:rPr lang="en-US" sz="2000" b="0" strike="noStrike" spc="-1">
                <a:latin typeface="Arial"/>
              </a:rPr>
              <a:t>RESPONSE TIME - All requests must be responded within a timespace no longer than 1 second.</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The domain model is used in this phase of the project to help us developers keep an abstraction of the system model, describing in an intuitive way the entities, roles and relationships</a:t>
            </a:r>
          </a:p>
        </p:txBody>
      </p:sp>
      <p:sp>
        <p:nvSpPr>
          <p:cNvPr id="148" name="TextShape 3"/>
          <p:cNvSpPr txBox="1"/>
          <p:nvPr/>
        </p:nvSpPr>
        <p:spPr>
          <a:xfrm>
            <a:off x="4281480" y="10155240"/>
            <a:ext cx="3276360" cy="536040"/>
          </a:xfrm>
          <a:prstGeom prst="rect">
            <a:avLst/>
          </a:prstGeom>
          <a:noFill/>
          <a:ln>
            <a:noFill/>
          </a:ln>
        </p:spPr>
        <p:txBody>
          <a:bodyPr anchor="b">
            <a:noAutofit/>
          </a:bodyPr>
          <a:lstStyle/>
          <a:p>
            <a:pPr algn="r">
              <a:lnSpc>
                <a:spcPct val="100000"/>
              </a:lnSpc>
            </a:pPr>
            <a:fld id="{54BFB8D7-6D10-4F9B-9337-EFA5F07496E8}" type="slidenum">
              <a:rPr lang="en-US" sz="1200" b="0" strike="noStrike" spc="-1">
                <a:latin typeface="Times New Roman"/>
              </a:rPr>
              <a:t>2</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noRot="1" noChangeAspect="1"/>
          </p:cNvSpPr>
          <p:nvPr>
            <p:ph type="sldImg"/>
          </p:nvPr>
        </p:nvSpPr>
        <p:spPr>
          <a:xfrm>
            <a:off x="1374775" y="1336675"/>
            <a:ext cx="4810125" cy="3608388"/>
          </a:xfrm>
          <a:prstGeom prst="rect">
            <a:avLst/>
          </a:prstGeom>
        </p:spPr>
      </p:sp>
      <p:sp>
        <p:nvSpPr>
          <p:cNvPr id="150" name="PlaceHolder 2"/>
          <p:cNvSpPr>
            <a:spLocks noGrp="1"/>
          </p:cNvSpPr>
          <p:nvPr>
            <p:ph type="body"/>
          </p:nvPr>
        </p:nvSpPr>
        <p:spPr>
          <a:xfrm>
            <a:off x="755640" y="5145120"/>
            <a:ext cx="6048000" cy="4209840"/>
          </a:xfrm>
          <a:prstGeom prst="rect">
            <a:avLst/>
          </a:prstGeom>
        </p:spPr>
        <p:txBody>
          <a:bodyPr>
            <a:noAutofit/>
          </a:bodyPr>
          <a:lstStyle/>
          <a:p>
            <a:pPr marL="216000" indent="-216000">
              <a:lnSpc>
                <a:spcPct val="100000"/>
              </a:lnSpc>
            </a:pPr>
            <a:r>
              <a:rPr lang="en-US" sz="2000" b="0" strike="noStrike" spc="-1">
                <a:latin typeface="Arial"/>
              </a:rPr>
              <a:t>• Client: Has access to all features of the web interface;</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 Doctor: Only has features available when a permission is given by a client;</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The levels of experience with technology needed for both these actors to be confortable with the system are relatively low. An actor only needs to be used to work with the basic tools of a computer and a web browser in order to properly use our tools.</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Regarding the set up of the external devices and their maintenance, these are tasks that may make actors encounter difficulties that require some more experience.</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However, it is a matter taken in consideration and we intend to make available everything necessary for any kind of person to be able to use the system without much entropy.</a:t>
            </a:r>
          </a:p>
        </p:txBody>
      </p:sp>
      <p:sp>
        <p:nvSpPr>
          <p:cNvPr id="151" name="TextShape 3"/>
          <p:cNvSpPr txBox="1"/>
          <p:nvPr/>
        </p:nvSpPr>
        <p:spPr>
          <a:xfrm>
            <a:off x="4281480" y="10155240"/>
            <a:ext cx="3276360" cy="536040"/>
          </a:xfrm>
          <a:prstGeom prst="rect">
            <a:avLst/>
          </a:prstGeom>
          <a:noFill/>
          <a:ln>
            <a:noFill/>
          </a:ln>
        </p:spPr>
        <p:txBody>
          <a:bodyPr anchor="b">
            <a:noAutofit/>
          </a:bodyPr>
          <a:lstStyle/>
          <a:p>
            <a:pPr algn="r">
              <a:lnSpc>
                <a:spcPct val="100000"/>
              </a:lnSpc>
            </a:pPr>
            <a:fld id="{7341E54D-4DF4-4E3A-97A7-47DFB7A2CE4D}" type="slidenum">
              <a:rPr lang="en-US" sz="1200" b="0" strike="noStrike" spc="-1">
                <a:latin typeface="Times New Roman"/>
              </a:rPr>
              <a:t>3</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noRot="1" noChangeAspect="1"/>
          </p:cNvSpPr>
          <p:nvPr>
            <p:ph type="sldImg"/>
          </p:nvPr>
        </p:nvSpPr>
        <p:spPr>
          <a:xfrm>
            <a:off x="1374775" y="1336675"/>
            <a:ext cx="4810125" cy="3608388"/>
          </a:xfrm>
          <a:prstGeom prst="rect">
            <a:avLst/>
          </a:prstGeom>
        </p:spPr>
      </p:sp>
      <p:sp>
        <p:nvSpPr>
          <p:cNvPr id="153" name="PlaceHolder 2"/>
          <p:cNvSpPr>
            <a:spLocks noGrp="1"/>
          </p:cNvSpPr>
          <p:nvPr>
            <p:ph type="body"/>
          </p:nvPr>
        </p:nvSpPr>
        <p:spPr>
          <a:xfrm>
            <a:off x="755640" y="5145120"/>
            <a:ext cx="6048000" cy="4209840"/>
          </a:xfrm>
          <a:prstGeom prst="rect">
            <a:avLst/>
          </a:prstGeom>
        </p:spPr>
        <p:txBody>
          <a:bodyPr>
            <a:noAutofit/>
          </a:bodyPr>
          <a:lstStyle/>
          <a:p>
            <a:pPr marL="216000" indent="-216000">
              <a:lnSpc>
                <a:spcPct val="100000"/>
              </a:lnSpc>
            </a:pPr>
            <a:r>
              <a:rPr lang="en-US" sz="2000" b="0" strike="noStrike" spc="-1">
                <a:latin typeface="Arial"/>
              </a:rPr>
              <a:t>Grant and ask access</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This is needed so the doctor can analise the data</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Register todaus mod so we have labbled data for machine learning algorithms</a:t>
            </a:r>
          </a:p>
        </p:txBody>
      </p:sp>
      <p:sp>
        <p:nvSpPr>
          <p:cNvPr id="154" name="TextShape 3"/>
          <p:cNvSpPr txBox="1"/>
          <p:nvPr/>
        </p:nvSpPr>
        <p:spPr>
          <a:xfrm>
            <a:off x="4281480" y="10155240"/>
            <a:ext cx="3276360" cy="536040"/>
          </a:xfrm>
          <a:prstGeom prst="rect">
            <a:avLst/>
          </a:prstGeom>
          <a:noFill/>
          <a:ln>
            <a:noFill/>
          </a:ln>
        </p:spPr>
        <p:txBody>
          <a:bodyPr anchor="b">
            <a:noAutofit/>
          </a:bodyPr>
          <a:lstStyle/>
          <a:p>
            <a:pPr algn="r">
              <a:lnSpc>
                <a:spcPct val="100000"/>
              </a:lnSpc>
            </a:pPr>
            <a:fld id="{1BF959DE-5FEF-4184-AAF3-A425D999E8BB}" type="slidenum">
              <a:rPr lang="en-US" sz="1200" b="0" strike="noStrike" spc="-1">
                <a:latin typeface="Times New Roman"/>
              </a:rPr>
              <a:t>4</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1762200"/>
            <a:ext cx="784764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457200" y="1604520"/>
            <a:ext cx="82288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8" name="PlaceHolder 3"/>
          <p:cNvSpPr>
            <a:spLocks noGrp="1"/>
          </p:cNvSpPr>
          <p:nvPr>
            <p:ph type="body"/>
          </p:nvPr>
        </p:nvSpPr>
        <p:spPr>
          <a:xfrm>
            <a:off x="457200" y="3682080"/>
            <a:ext cx="82288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1762200"/>
            <a:ext cx="784764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457200" y="1604520"/>
            <a:ext cx="40154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1" name="PlaceHolder 3"/>
          <p:cNvSpPr>
            <a:spLocks noGrp="1"/>
          </p:cNvSpPr>
          <p:nvPr>
            <p:ph type="body"/>
          </p:nvPr>
        </p:nvSpPr>
        <p:spPr>
          <a:xfrm>
            <a:off x="4673880" y="1604520"/>
            <a:ext cx="40154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4"/>
          <p:cNvSpPr>
            <a:spLocks noGrp="1"/>
          </p:cNvSpPr>
          <p:nvPr>
            <p:ph type="body"/>
          </p:nvPr>
        </p:nvSpPr>
        <p:spPr>
          <a:xfrm>
            <a:off x="457200" y="3682080"/>
            <a:ext cx="40154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5"/>
          <p:cNvSpPr>
            <a:spLocks noGrp="1"/>
          </p:cNvSpPr>
          <p:nvPr>
            <p:ph type="body"/>
          </p:nvPr>
        </p:nvSpPr>
        <p:spPr>
          <a:xfrm>
            <a:off x="4673880" y="3682080"/>
            <a:ext cx="40154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1762200"/>
            <a:ext cx="784764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85800" y="1762200"/>
            <a:ext cx="784764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46" name="PlaceHolder 2"/>
          <p:cNvSpPr>
            <a:spLocks noGrp="1"/>
          </p:cNvSpPr>
          <p:nvPr>
            <p:ph type="subTitle"/>
          </p:nvPr>
        </p:nvSpPr>
        <p:spPr>
          <a:xfrm>
            <a:off x="457200" y="1604520"/>
            <a:ext cx="8228880" cy="39769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85800" y="1762200"/>
            <a:ext cx="784764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48" name="PlaceHolder 2"/>
          <p:cNvSpPr>
            <a:spLocks noGrp="1"/>
          </p:cNvSpPr>
          <p:nvPr>
            <p:ph type="body"/>
          </p:nvPr>
        </p:nvSpPr>
        <p:spPr>
          <a:xfrm>
            <a:off x="457200" y="1604520"/>
            <a:ext cx="8228880" cy="39769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85800" y="1762200"/>
            <a:ext cx="784764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457200" y="1604520"/>
            <a:ext cx="4015440" cy="39769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1" name="PlaceHolder 3"/>
          <p:cNvSpPr>
            <a:spLocks noGrp="1"/>
          </p:cNvSpPr>
          <p:nvPr>
            <p:ph type="body"/>
          </p:nvPr>
        </p:nvSpPr>
        <p:spPr>
          <a:xfrm>
            <a:off x="4673880" y="1604520"/>
            <a:ext cx="4015440" cy="39769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1762200"/>
            <a:ext cx="784764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85800" y="1762200"/>
            <a:ext cx="7847640" cy="53096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85800" y="1762200"/>
            <a:ext cx="784764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5" name="PlaceHolder 2"/>
          <p:cNvSpPr>
            <a:spLocks noGrp="1"/>
          </p:cNvSpPr>
          <p:nvPr>
            <p:ph type="body"/>
          </p:nvPr>
        </p:nvSpPr>
        <p:spPr>
          <a:xfrm>
            <a:off x="457200" y="1604520"/>
            <a:ext cx="40154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6" name="PlaceHolder 3"/>
          <p:cNvSpPr>
            <a:spLocks noGrp="1"/>
          </p:cNvSpPr>
          <p:nvPr>
            <p:ph type="body"/>
          </p:nvPr>
        </p:nvSpPr>
        <p:spPr>
          <a:xfrm>
            <a:off x="4673880" y="1604520"/>
            <a:ext cx="4015440" cy="39769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7" name="PlaceHolder 4"/>
          <p:cNvSpPr>
            <a:spLocks noGrp="1"/>
          </p:cNvSpPr>
          <p:nvPr>
            <p:ph type="body"/>
          </p:nvPr>
        </p:nvSpPr>
        <p:spPr>
          <a:xfrm>
            <a:off x="457200" y="3682080"/>
            <a:ext cx="40154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762200"/>
            <a:ext cx="784764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 name="PlaceHolder 2"/>
          <p:cNvSpPr>
            <a:spLocks noGrp="1"/>
          </p:cNvSpPr>
          <p:nvPr>
            <p:ph type="subTitle"/>
          </p:nvPr>
        </p:nvSpPr>
        <p:spPr>
          <a:xfrm>
            <a:off x="457200" y="1604520"/>
            <a:ext cx="8228880" cy="39769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85800" y="1762200"/>
            <a:ext cx="784764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9" name="PlaceHolder 2"/>
          <p:cNvSpPr>
            <a:spLocks noGrp="1"/>
          </p:cNvSpPr>
          <p:nvPr>
            <p:ph type="body"/>
          </p:nvPr>
        </p:nvSpPr>
        <p:spPr>
          <a:xfrm>
            <a:off x="457200" y="1604520"/>
            <a:ext cx="4015440" cy="39769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0" name="PlaceHolder 3"/>
          <p:cNvSpPr>
            <a:spLocks noGrp="1"/>
          </p:cNvSpPr>
          <p:nvPr>
            <p:ph type="body"/>
          </p:nvPr>
        </p:nvSpPr>
        <p:spPr>
          <a:xfrm>
            <a:off x="4673880" y="1604520"/>
            <a:ext cx="40154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1" name="PlaceHolder 4"/>
          <p:cNvSpPr>
            <a:spLocks noGrp="1"/>
          </p:cNvSpPr>
          <p:nvPr>
            <p:ph type="body"/>
          </p:nvPr>
        </p:nvSpPr>
        <p:spPr>
          <a:xfrm>
            <a:off x="4673880" y="3682080"/>
            <a:ext cx="40154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85800" y="1762200"/>
            <a:ext cx="784764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3" name="PlaceHolder 2"/>
          <p:cNvSpPr>
            <a:spLocks noGrp="1"/>
          </p:cNvSpPr>
          <p:nvPr>
            <p:ph type="body"/>
          </p:nvPr>
        </p:nvSpPr>
        <p:spPr>
          <a:xfrm>
            <a:off x="457200" y="1604520"/>
            <a:ext cx="40154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4" name="PlaceHolder 3"/>
          <p:cNvSpPr>
            <a:spLocks noGrp="1"/>
          </p:cNvSpPr>
          <p:nvPr>
            <p:ph type="body"/>
          </p:nvPr>
        </p:nvSpPr>
        <p:spPr>
          <a:xfrm>
            <a:off x="4673880" y="1604520"/>
            <a:ext cx="40154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5" name="PlaceHolder 4"/>
          <p:cNvSpPr>
            <a:spLocks noGrp="1"/>
          </p:cNvSpPr>
          <p:nvPr>
            <p:ph type="body"/>
          </p:nvPr>
        </p:nvSpPr>
        <p:spPr>
          <a:xfrm>
            <a:off x="457200" y="3682080"/>
            <a:ext cx="82288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85800" y="1762200"/>
            <a:ext cx="784764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7" name="PlaceHolder 2"/>
          <p:cNvSpPr>
            <a:spLocks noGrp="1"/>
          </p:cNvSpPr>
          <p:nvPr>
            <p:ph type="body"/>
          </p:nvPr>
        </p:nvSpPr>
        <p:spPr>
          <a:xfrm>
            <a:off x="457200" y="1604520"/>
            <a:ext cx="82288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8" name="PlaceHolder 3"/>
          <p:cNvSpPr>
            <a:spLocks noGrp="1"/>
          </p:cNvSpPr>
          <p:nvPr>
            <p:ph type="body"/>
          </p:nvPr>
        </p:nvSpPr>
        <p:spPr>
          <a:xfrm>
            <a:off x="457200" y="3682080"/>
            <a:ext cx="82288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5800" y="1762200"/>
            <a:ext cx="784764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457200" y="1604520"/>
            <a:ext cx="40154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1" name="PlaceHolder 3"/>
          <p:cNvSpPr>
            <a:spLocks noGrp="1"/>
          </p:cNvSpPr>
          <p:nvPr>
            <p:ph type="body"/>
          </p:nvPr>
        </p:nvSpPr>
        <p:spPr>
          <a:xfrm>
            <a:off x="4673880" y="1604520"/>
            <a:ext cx="40154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2" name="PlaceHolder 4"/>
          <p:cNvSpPr>
            <a:spLocks noGrp="1"/>
          </p:cNvSpPr>
          <p:nvPr>
            <p:ph type="body"/>
          </p:nvPr>
        </p:nvSpPr>
        <p:spPr>
          <a:xfrm>
            <a:off x="457200" y="3682080"/>
            <a:ext cx="40154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5"/>
          <p:cNvSpPr>
            <a:spLocks noGrp="1"/>
          </p:cNvSpPr>
          <p:nvPr>
            <p:ph type="body"/>
          </p:nvPr>
        </p:nvSpPr>
        <p:spPr>
          <a:xfrm>
            <a:off x="4673880" y="3682080"/>
            <a:ext cx="40154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85800" y="1762200"/>
            <a:ext cx="784764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1762200"/>
            <a:ext cx="784764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 name="PlaceHolder 2"/>
          <p:cNvSpPr>
            <a:spLocks noGrp="1"/>
          </p:cNvSpPr>
          <p:nvPr>
            <p:ph type="body"/>
          </p:nvPr>
        </p:nvSpPr>
        <p:spPr>
          <a:xfrm>
            <a:off x="457200" y="1604520"/>
            <a:ext cx="8228880" cy="39769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1762200"/>
            <a:ext cx="784764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 name="PlaceHolder 2"/>
          <p:cNvSpPr>
            <a:spLocks noGrp="1"/>
          </p:cNvSpPr>
          <p:nvPr>
            <p:ph type="body"/>
          </p:nvPr>
        </p:nvSpPr>
        <p:spPr>
          <a:xfrm>
            <a:off x="457200" y="1604520"/>
            <a:ext cx="4015440" cy="39769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 name="PlaceHolder 3"/>
          <p:cNvSpPr>
            <a:spLocks noGrp="1"/>
          </p:cNvSpPr>
          <p:nvPr>
            <p:ph type="body"/>
          </p:nvPr>
        </p:nvSpPr>
        <p:spPr>
          <a:xfrm>
            <a:off x="4673880" y="1604520"/>
            <a:ext cx="4015440" cy="39769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1762200"/>
            <a:ext cx="784764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1762200"/>
            <a:ext cx="7847640" cy="53096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1762200"/>
            <a:ext cx="784764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 name="PlaceHolder 2"/>
          <p:cNvSpPr>
            <a:spLocks noGrp="1"/>
          </p:cNvSpPr>
          <p:nvPr>
            <p:ph type="body"/>
          </p:nvPr>
        </p:nvSpPr>
        <p:spPr>
          <a:xfrm>
            <a:off x="457200" y="1604520"/>
            <a:ext cx="40154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 name="PlaceHolder 3"/>
          <p:cNvSpPr>
            <a:spLocks noGrp="1"/>
          </p:cNvSpPr>
          <p:nvPr>
            <p:ph type="body"/>
          </p:nvPr>
        </p:nvSpPr>
        <p:spPr>
          <a:xfrm>
            <a:off x="4673880" y="1604520"/>
            <a:ext cx="4015440" cy="39769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4"/>
          <p:cNvSpPr>
            <a:spLocks noGrp="1"/>
          </p:cNvSpPr>
          <p:nvPr>
            <p:ph type="body"/>
          </p:nvPr>
        </p:nvSpPr>
        <p:spPr>
          <a:xfrm>
            <a:off x="457200" y="3682080"/>
            <a:ext cx="40154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1762200"/>
            <a:ext cx="784764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 name="PlaceHolder 2"/>
          <p:cNvSpPr>
            <a:spLocks noGrp="1"/>
          </p:cNvSpPr>
          <p:nvPr>
            <p:ph type="body"/>
          </p:nvPr>
        </p:nvSpPr>
        <p:spPr>
          <a:xfrm>
            <a:off x="457200" y="1604520"/>
            <a:ext cx="4015440" cy="39769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 name="PlaceHolder 3"/>
          <p:cNvSpPr>
            <a:spLocks noGrp="1"/>
          </p:cNvSpPr>
          <p:nvPr>
            <p:ph type="body"/>
          </p:nvPr>
        </p:nvSpPr>
        <p:spPr>
          <a:xfrm>
            <a:off x="4673880" y="1604520"/>
            <a:ext cx="40154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4"/>
          <p:cNvSpPr>
            <a:spLocks noGrp="1"/>
          </p:cNvSpPr>
          <p:nvPr>
            <p:ph type="body"/>
          </p:nvPr>
        </p:nvSpPr>
        <p:spPr>
          <a:xfrm>
            <a:off x="4673880" y="3682080"/>
            <a:ext cx="40154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1762200"/>
            <a:ext cx="784764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 name="PlaceHolder 2"/>
          <p:cNvSpPr>
            <a:spLocks noGrp="1"/>
          </p:cNvSpPr>
          <p:nvPr>
            <p:ph type="body"/>
          </p:nvPr>
        </p:nvSpPr>
        <p:spPr>
          <a:xfrm>
            <a:off x="457200" y="1604520"/>
            <a:ext cx="40154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4" name="PlaceHolder 3"/>
          <p:cNvSpPr>
            <a:spLocks noGrp="1"/>
          </p:cNvSpPr>
          <p:nvPr>
            <p:ph type="body"/>
          </p:nvPr>
        </p:nvSpPr>
        <p:spPr>
          <a:xfrm>
            <a:off x="4673880" y="1604520"/>
            <a:ext cx="40154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4"/>
          <p:cNvSpPr>
            <a:spLocks noGrp="1"/>
          </p:cNvSpPr>
          <p:nvPr>
            <p:ph type="body"/>
          </p:nvPr>
        </p:nvSpPr>
        <p:spPr>
          <a:xfrm>
            <a:off x="457200" y="3682080"/>
            <a:ext cx="82288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0" y="220680"/>
            <a:ext cx="9142920" cy="2275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6" name="CustomShape 2"/>
          <p:cNvSpPr/>
          <p:nvPr/>
        </p:nvSpPr>
        <p:spPr>
          <a:xfrm>
            <a:off x="0" y="0"/>
            <a:ext cx="9142920" cy="364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685800" y="3398400"/>
            <a:ext cx="7848360" cy="1440"/>
          </a:xfrm>
          <a:prstGeom prst="line">
            <a:avLst/>
          </a:prstGeom>
          <a:ln w="19080">
            <a:solidFill>
              <a:schemeClr val="tx2"/>
            </a:solidFill>
            <a:round/>
          </a:ln>
        </p:spPr>
        <p:style>
          <a:lnRef idx="1">
            <a:schemeClr val="accent1"/>
          </a:lnRef>
          <a:fillRef idx="0">
            <a:schemeClr val="accent1"/>
          </a:fillRef>
          <a:effectRef idx="0">
            <a:schemeClr val="accent1"/>
          </a:effectRef>
          <a:fontRef idx="minor"/>
        </p:style>
      </p:sp>
      <p:sp>
        <p:nvSpPr>
          <p:cNvPr id="3" name="PlaceHolder 4"/>
          <p:cNvSpPr>
            <a:spLocks noGrp="1"/>
          </p:cNvSpPr>
          <p:nvPr>
            <p:ph type="title"/>
          </p:nvPr>
        </p:nvSpPr>
        <p:spPr>
          <a:xfrm>
            <a:off x="685800" y="1762200"/>
            <a:ext cx="7847640" cy="1145160"/>
          </a:xfrm>
          <a:prstGeom prst="rect">
            <a:avLst/>
          </a:prstGeom>
        </p:spPr>
        <p:txBody>
          <a:bodyPr lIns="0" tIns="0" rIns="0" bIns="0" anchor="ctr">
            <a:spAutoFit/>
          </a:bodyPr>
          <a:lstStyle/>
          <a:p>
            <a:r>
              <a:rPr lang="en-US" sz="1800" b="0" strike="noStrike" spc="-1">
                <a:solidFill>
                  <a:srgbClr val="000000"/>
                </a:solidFill>
                <a:latin typeface="Arial"/>
              </a:rPr>
              <a:t>Click to edit the title text format</a:t>
            </a:r>
          </a:p>
        </p:txBody>
      </p:sp>
      <p:sp>
        <p:nvSpPr>
          <p:cNvPr id="4" name="PlaceHolder 5"/>
          <p:cNvSpPr>
            <a:spLocks noGrp="1"/>
          </p:cNvSpPr>
          <p:nvPr>
            <p:ph type="body"/>
          </p:nvPr>
        </p:nvSpPr>
        <p:spPr>
          <a:xfrm>
            <a:off x="457200" y="1604520"/>
            <a:ext cx="82288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0" y="220680"/>
            <a:ext cx="9142920" cy="2275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0" y="0"/>
            <a:ext cx="9142920" cy="364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3" name="PlaceHolder 3"/>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44"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685800" y="1371600"/>
            <a:ext cx="7847640" cy="192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2800" b="0" strike="noStrike" cap="all" spc="-100">
                <a:solidFill>
                  <a:srgbClr val="D2533C"/>
                </a:solidFill>
                <a:latin typeface="Arial"/>
                <a:ea typeface="DejaVu Sans"/>
              </a:rPr>
              <a:t>Continuous care, </a:t>
            </a:r>
            <a:endParaRPr lang="en-US" sz="2800" b="0" strike="noStrike" spc="-1">
              <a:latin typeface="Arial"/>
            </a:endParaRPr>
          </a:p>
          <a:p>
            <a:pPr>
              <a:lnSpc>
                <a:spcPct val="100000"/>
              </a:lnSpc>
            </a:pPr>
            <a:r>
              <a:rPr lang="en-US" sz="2800" b="0" strike="noStrike" cap="all" spc="-100">
                <a:solidFill>
                  <a:srgbClr val="D2533C"/>
                </a:solidFill>
                <a:latin typeface="Arial"/>
                <a:ea typeface="DejaVu Sans"/>
              </a:rPr>
              <a:t>your Personal Monitoring System</a:t>
            </a:r>
            <a:endParaRPr lang="en-US" sz="2800" b="0" strike="noStrike" spc="-1">
              <a:latin typeface="Arial"/>
            </a:endParaRPr>
          </a:p>
        </p:txBody>
      </p:sp>
      <p:sp>
        <p:nvSpPr>
          <p:cNvPr id="88" name="CustomShape 2"/>
          <p:cNvSpPr/>
          <p:nvPr/>
        </p:nvSpPr>
        <p:spPr>
          <a:xfrm>
            <a:off x="685800" y="4876920"/>
            <a:ext cx="6552000" cy="175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411"/>
              </a:spcBef>
            </a:pPr>
            <a:r>
              <a:rPr lang="en-US" sz="2050" b="0" strike="noStrike" spc="-1">
                <a:solidFill>
                  <a:srgbClr val="57576E"/>
                </a:solidFill>
                <a:latin typeface="Arial"/>
                <a:ea typeface="DejaVu Sans"/>
              </a:rPr>
              <a:t>Supervisor Teacher:	Carlos Costa </a:t>
            </a:r>
            <a:endParaRPr lang="en-US" sz="2050" b="0" strike="noStrike" spc="-1">
              <a:latin typeface="Arial"/>
            </a:endParaRPr>
          </a:p>
          <a:p>
            <a:pPr>
              <a:lnSpc>
                <a:spcPct val="100000"/>
              </a:lnSpc>
              <a:spcBef>
                <a:spcPts val="411"/>
              </a:spcBef>
            </a:pPr>
            <a:r>
              <a:rPr lang="en-US" sz="2050" b="0" strike="noStrike" spc="-1">
                <a:solidFill>
                  <a:srgbClr val="57576E"/>
                </a:solidFill>
                <a:latin typeface="Arial"/>
                <a:ea typeface="DejaVu Sans"/>
              </a:rPr>
              <a:t>Developers Team: 	André Pedrosa (85098)</a:t>
            </a:r>
            <a:endParaRPr lang="en-US" sz="2050" b="0" strike="noStrike" spc="-1">
              <a:latin typeface="Arial"/>
            </a:endParaRPr>
          </a:p>
          <a:p>
            <a:pPr>
              <a:lnSpc>
                <a:spcPct val="100000"/>
              </a:lnSpc>
              <a:spcBef>
                <a:spcPts val="411"/>
              </a:spcBef>
            </a:pPr>
            <a:r>
              <a:rPr lang="en-US" sz="2050" b="0" strike="noStrike" spc="-1">
                <a:solidFill>
                  <a:srgbClr val="57576E"/>
                </a:solidFill>
                <a:latin typeface="Arial"/>
                <a:ea typeface="DejaVu Sans"/>
              </a:rPr>
              <a:t>			Filipe Pires (85122)</a:t>
            </a:r>
            <a:endParaRPr lang="en-US" sz="2050" b="0" strike="noStrike" spc="-1">
              <a:latin typeface="Arial"/>
            </a:endParaRPr>
          </a:p>
          <a:p>
            <a:pPr>
              <a:lnSpc>
                <a:spcPct val="100000"/>
              </a:lnSpc>
              <a:spcBef>
                <a:spcPts val="411"/>
              </a:spcBef>
            </a:pPr>
            <a:r>
              <a:rPr lang="en-US" sz="2050" b="0" strike="noStrike" spc="-1">
                <a:solidFill>
                  <a:srgbClr val="57576E"/>
                </a:solidFill>
                <a:latin typeface="Arial"/>
                <a:ea typeface="DejaVu Sans"/>
              </a:rPr>
              <a:t>			João Alegria (85048)</a:t>
            </a:r>
            <a:endParaRPr lang="en-US" sz="2050" b="0" strike="noStrike" spc="-1">
              <a:latin typeface="Arial"/>
            </a:endParaRPr>
          </a:p>
        </p:txBody>
      </p:sp>
      <p:pic>
        <p:nvPicPr>
          <p:cNvPr id="89" name="Picture 3"/>
          <p:cNvPicPr/>
          <p:nvPr/>
        </p:nvPicPr>
        <p:blipFill>
          <a:blip r:embed="rId2"/>
          <a:stretch/>
        </p:blipFill>
        <p:spPr>
          <a:xfrm>
            <a:off x="3200400" y="678960"/>
            <a:ext cx="5400360" cy="608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Picture 3"/>
          <p:cNvPicPr/>
          <p:nvPr/>
        </p:nvPicPr>
        <p:blipFill>
          <a:blip r:embed="rId2"/>
          <a:stretch/>
        </p:blipFill>
        <p:spPr>
          <a:xfrm>
            <a:off x="3352680" y="5943600"/>
            <a:ext cx="5400360" cy="608400"/>
          </a:xfrm>
          <a:prstGeom prst="rect">
            <a:avLst/>
          </a:prstGeom>
          <a:ln>
            <a:noFill/>
          </a:ln>
        </p:spPr>
      </p:pic>
      <p:sp>
        <p:nvSpPr>
          <p:cNvPr id="132" name="CustomShape 1"/>
          <p:cNvSpPr/>
          <p:nvPr/>
        </p:nvSpPr>
        <p:spPr>
          <a:xfrm>
            <a:off x="457200" y="53352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000" b="0" strike="noStrike" spc="-100">
                <a:solidFill>
                  <a:srgbClr val="D2533C"/>
                </a:solidFill>
                <a:latin typeface="Arial"/>
                <a:ea typeface="DejaVu Sans"/>
              </a:rPr>
              <a:t>System Architecture</a:t>
            </a:r>
            <a:endParaRPr lang="en-US" sz="4000" b="0" strike="noStrike" spc="-1">
              <a:latin typeface="Arial"/>
            </a:endParaRPr>
          </a:p>
        </p:txBody>
      </p:sp>
      <p:sp>
        <p:nvSpPr>
          <p:cNvPr id="133" name="CustomShape 2"/>
          <p:cNvSpPr/>
          <p:nvPr/>
        </p:nvSpPr>
        <p:spPr>
          <a:xfrm>
            <a:off x="5913360" y="69840"/>
            <a:ext cx="322452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r">
              <a:lnSpc>
                <a:spcPct val="100000"/>
              </a:lnSpc>
            </a:pPr>
            <a:r>
              <a:rPr lang="en-US" sz="1200" b="0" strike="noStrike" spc="-1">
                <a:solidFill>
                  <a:srgbClr val="FFFFFF"/>
                </a:solidFill>
                <a:latin typeface="Arial"/>
                <a:ea typeface="DejaVu Sans"/>
              </a:rPr>
              <a:t>André Pedrosa, Filipe Pires and João Alegria</a:t>
            </a:r>
            <a:endParaRPr lang="en-US" sz="1200" b="0" strike="noStrike" spc="-1">
              <a:latin typeface="Arial"/>
            </a:endParaRPr>
          </a:p>
          <a:p>
            <a:pPr algn="r">
              <a:lnSpc>
                <a:spcPct val="100000"/>
              </a:lnSpc>
            </a:pPr>
            <a:endParaRPr lang="en-US" sz="1200" b="0" strike="noStrike" spc="-1">
              <a:latin typeface="Arial"/>
            </a:endParaRPr>
          </a:p>
        </p:txBody>
      </p:sp>
      <p:pic>
        <p:nvPicPr>
          <p:cNvPr id="134" name="Picture 2"/>
          <p:cNvPicPr/>
          <p:nvPr/>
        </p:nvPicPr>
        <p:blipFill>
          <a:blip r:embed="rId3"/>
          <a:stretch/>
        </p:blipFill>
        <p:spPr>
          <a:xfrm>
            <a:off x="457200" y="1523520"/>
            <a:ext cx="4952520" cy="3295080"/>
          </a:xfrm>
          <a:prstGeom prst="rect">
            <a:avLst/>
          </a:prstGeom>
          <a:ln>
            <a:noFill/>
          </a:ln>
        </p:spPr>
      </p:pic>
      <p:pic>
        <p:nvPicPr>
          <p:cNvPr id="135" name="Picture 3"/>
          <p:cNvPicPr/>
          <p:nvPr/>
        </p:nvPicPr>
        <p:blipFill>
          <a:blip r:embed="rId4"/>
          <a:stretch/>
        </p:blipFill>
        <p:spPr>
          <a:xfrm>
            <a:off x="3683880" y="2514600"/>
            <a:ext cx="4976280" cy="32738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icture 3"/>
          <p:cNvPicPr/>
          <p:nvPr/>
        </p:nvPicPr>
        <p:blipFill>
          <a:blip r:embed="rId2"/>
          <a:stretch/>
        </p:blipFill>
        <p:spPr>
          <a:xfrm>
            <a:off x="3352680" y="5943600"/>
            <a:ext cx="5400360" cy="608400"/>
          </a:xfrm>
          <a:prstGeom prst="rect">
            <a:avLst/>
          </a:prstGeom>
          <a:ln>
            <a:noFill/>
          </a:ln>
        </p:spPr>
      </p:pic>
      <p:sp>
        <p:nvSpPr>
          <p:cNvPr id="137" name="CustomShape 1"/>
          <p:cNvSpPr/>
          <p:nvPr/>
        </p:nvSpPr>
        <p:spPr>
          <a:xfrm>
            <a:off x="457200" y="53352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000" b="0" strike="noStrike" spc="-100">
                <a:solidFill>
                  <a:srgbClr val="D2533C"/>
                </a:solidFill>
                <a:latin typeface="Arial"/>
                <a:ea typeface="DejaVu Sans"/>
              </a:rPr>
              <a:t>System Architecture</a:t>
            </a:r>
            <a:endParaRPr lang="en-US" sz="4000" b="0" strike="noStrike" spc="-1">
              <a:latin typeface="Arial"/>
            </a:endParaRPr>
          </a:p>
        </p:txBody>
      </p:sp>
      <p:sp>
        <p:nvSpPr>
          <p:cNvPr id="138" name="CustomShape 2"/>
          <p:cNvSpPr/>
          <p:nvPr/>
        </p:nvSpPr>
        <p:spPr>
          <a:xfrm>
            <a:off x="5913360" y="69840"/>
            <a:ext cx="322452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r">
              <a:lnSpc>
                <a:spcPct val="100000"/>
              </a:lnSpc>
            </a:pPr>
            <a:r>
              <a:rPr lang="en-US" sz="1200" b="0" strike="noStrike" spc="-1">
                <a:solidFill>
                  <a:srgbClr val="FFFFFF"/>
                </a:solidFill>
                <a:latin typeface="Arial"/>
                <a:ea typeface="DejaVu Sans"/>
              </a:rPr>
              <a:t>André Pedrosa, Filipe Pires and João Alegria</a:t>
            </a:r>
            <a:endParaRPr lang="en-US" sz="1200" b="0" strike="noStrike" spc="-1">
              <a:latin typeface="Arial"/>
            </a:endParaRPr>
          </a:p>
          <a:p>
            <a:pPr algn="r">
              <a:lnSpc>
                <a:spcPct val="100000"/>
              </a:lnSpc>
            </a:pPr>
            <a:endParaRPr lang="en-US" sz="1200" b="0" strike="noStrike" spc="-1">
              <a:latin typeface="Arial"/>
            </a:endParaRPr>
          </a:p>
        </p:txBody>
      </p:sp>
      <p:sp>
        <p:nvSpPr>
          <p:cNvPr id="139" name="CustomShape 3"/>
          <p:cNvSpPr/>
          <p:nvPr/>
        </p:nvSpPr>
        <p:spPr>
          <a:xfrm>
            <a:off x="524520" y="1600200"/>
            <a:ext cx="8228520" cy="464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Bef>
                <a:spcPts val="479"/>
              </a:spcBef>
            </a:pPr>
            <a:endParaRPr lang="en-US" sz="1800" b="0" strike="noStrike" spc="-1" dirty="0">
              <a:latin typeface="Arial"/>
            </a:endParaRPr>
          </a:p>
          <a:p>
            <a:pPr algn="just">
              <a:lnSpc>
                <a:spcPct val="100000"/>
              </a:lnSpc>
              <a:spcBef>
                <a:spcPts val="479"/>
              </a:spcBef>
            </a:pPr>
            <a:endParaRPr lang="en-US" sz="1800" b="0" strike="noStrike" spc="-1" dirty="0">
              <a:latin typeface="Arial"/>
            </a:endParaRPr>
          </a:p>
          <a:p>
            <a:pPr algn="just">
              <a:lnSpc>
                <a:spcPct val="100000"/>
              </a:lnSpc>
              <a:spcBef>
                <a:spcPts val="479"/>
              </a:spcBef>
            </a:pPr>
            <a:endParaRPr lang="en-US" sz="1800" b="0" strike="noStrike" spc="-1" dirty="0">
              <a:latin typeface="Arial"/>
            </a:endParaRPr>
          </a:p>
          <a:p>
            <a:pPr algn="just">
              <a:lnSpc>
                <a:spcPct val="100000"/>
              </a:lnSpc>
              <a:spcBef>
                <a:spcPts val="479"/>
              </a:spcBef>
            </a:pPr>
            <a:endParaRPr lang="en-US" sz="1800" b="0" strike="noStrike" spc="-1" dirty="0">
              <a:latin typeface="Arial"/>
            </a:endParaRPr>
          </a:p>
          <a:p>
            <a:pPr algn="just">
              <a:lnSpc>
                <a:spcPct val="100000"/>
              </a:lnSpc>
              <a:spcBef>
                <a:spcPts val="479"/>
              </a:spcBef>
            </a:pPr>
            <a:endParaRPr lang="en-US" sz="1800" b="0" strike="noStrike" spc="-1" dirty="0">
              <a:latin typeface="Arial"/>
            </a:endParaRPr>
          </a:p>
          <a:p>
            <a:pPr algn="just">
              <a:lnSpc>
                <a:spcPct val="100000"/>
              </a:lnSpc>
              <a:spcBef>
                <a:spcPts val="479"/>
              </a:spcBef>
            </a:pPr>
            <a:endParaRPr lang="en-US" sz="1800" b="0" strike="noStrike" spc="-1" dirty="0">
              <a:latin typeface="Arial"/>
            </a:endParaRPr>
          </a:p>
          <a:p>
            <a:pPr algn="just">
              <a:lnSpc>
                <a:spcPct val="100000"/>
              </a:lnSpc>
              <a:spcBef>
                <a:spcPts val="479"/>
              </a:spcBef>
            </a:pPr>
            <a:endParaRPr lang="pt-PT" sz="1800" b="0" strike="noStrike" spc="-1" dirty="0" smtClean="0">
              <a:latin typeface="Arial"/>
            </a:endParaRPr>
          </a:p>
          <a:p>
            <a:pPr algn="just">
              <a:lnSpc>
                <a:spcPct val="100000"/>
              </a:lnSpc>
              <a:spcBef>
                <a:spcPts val="479"/>
              </a:spcBef>
            </a:pPr>
            <a:endParaRPr lang="pt-PT" spc="-1" dirty="0">
              <a:latin typeface="Arial"/>
            </a:endParaRPr>
          </a:p>
          <a:p>
            <a:pPr algn="just">
              <a:lnSpc>
                <a:spcPct val="100000"/>
              </a:lnSpc>
              <a:spcBef>
                <a:spcPts val="479"/>
              </a:spcBef>
            </a:pPr>
            <a:endParaRPr lang="en-US" sz="1800" b="0" strike="noStrike" spc="-1" dirty="0">
              <a:latin typeface="Arial"/>
            </a:endParaRPr>
          </a:p>
          <a:p>
            <a:pPr marL="182880" indent="-181800" algn="just">
              <a:lnSpc>
                <a:spcPct val="100000"/>
              </a:lnSpc>
              <a:spcBef>
                <a:spcPts val="479"/>
              </a:spcBef>
              <a:buClr>
                <a:srgbClr val="93A299"/>
              </a:buClr>
              <a:buSzPct val="85000"/>
              <a:buFont typeface="Arial"/>
              <a:buChar char="•"/>
            </a:pPr>
            <a:r>
              <a:rPr lang="en-US" sz="2400" b="0" strike="noStrike" spc="-1" dirty="0" smtClean="0">
                <a:solidFill>
                  <a:srgbClr val="292934"/>
                </a:solidFill>
                <a:latin typeface="Arial"/>
                <a:ea typeface="DejaVu Sans"/>
              </a:rPr>
              <a:t>Initial </a:t>
            </a:r>
            <a:r>
              <a:rPr lang="en-US" sz="2400" b="0" strike="noStrike" spc="-1" dirty="0">
                <a:solidFill>
                  <a:srgbClr val="292934"/>
                </a:solidFill>
                <a:latin typeface="Arial"/>
                <a:ea typeface="DejaVu Sans"/>
              </a:rPr>
              <a:t>Tests:</a:t>
            </a:r>
            <a:endParaRPr lang="en-US" sz="2400" b="0" strike="noStrike" spc="-1" dirty="0">
              <a:latin typeface="Arial"/>
            </a:endParaRPr>
          </a:p>
          <a:p>
            <a:pPr marL="720" algn="just">
              <a:lnSpc>
                <a:spcPct val="100000"/>
              </a:lnSpc>
              <a:spcBef>
                <a:spcPts val="479"/>
              </a:spcBef>
            </a:pPr>
            <a:r>
              <a:rPr lang="en-US" sz="2400" b="0" i="1" u="sng" strike="noStrike" spc="-1" dirty="0">
                <a:solidFill>
                  <a:srgbClr val="0000FF"/>
                </a:solidFill>
                <a:uFillTx/>
                <a:latin typeface="Arial"/>
                <a:ea typeface="DejaVu Sans"/>
                <a:hlinkClick r:id="rId3"/>
              </a:rPr>
              <a:t>http://localhost:3000/</a:t>
            </a:r>
            <a:endParaRPr lang="en-US" sz="2400" b="0" strike="noStrike" spc="-1" dirty="0">
              <a:latin typeface="Arial"/>
            </a:endParaRPr>
          </a:p>
          <a:p>
            <a:pPr marL="720" algn="just">
              <a:lnSpc>
                <a:spcPct val="100000"/>
              </a:lnSpc>
              <a:spcBef>
                <a:spcPts val="479"/>
              </a:spcBef>
            </a:pPr>
            <a:endParaRPr lang="en-US" sz="2400" b="0" strike="noStrike" spc="-1" dirty="0">
              <a:latin typeface="Arial"/>
            </a:endParaRPr>
          </a:p>
        </p:txBody>
      </p:sp>
      <p:pic>
        <p:nvPicPr>
          <p:cNvPr id="140" name="Picture 2"/>
          <p:cNvPicPr/>
          <p:nvPr/>
        </p:nvPicPr>
        <p:blipFill>
          <a:blip r:embed="rId4"/>
          <a:stretch/>
        </p:blipFill>
        <p:spPr>
          <a:xfrm>
            <a:off x="524520" y="1523520"/>
            <a:ext cx="4762080" cy="3171600"/>
          </a:xfrm>
          <a:prstGeom prst="rect">
            <a:avLst/>
          </a:prstGeom>
          <a:ln>
            <a:noFill/>
          </a:ln>
        </p:spPr>
      </p:pic>
      <p:pic>
        <p:nvPicPr>
          <p:cNvPr id="141" name="Picture 3"/>
          <p:cNvPicPr/>
          <p:nvPr/>
        </p:nvPicPr>
        <p:blipFill>
          <a:blip r:embed="rId5"/>
          <a:stretch/>
        </p:blipFill>
        <p:spPr>
          <a:xfrm>
            <a:off x="3706560" y="2590920"/>
            <a:ext cx="4743000" cy="31428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685800" y="1371600"/>
            <a:ext cx="7847640" cy="192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2800" b="0" strike="noStrike" cap="all" spc="-100">
                <a:solidFill>
                  <a:srgbClr val="D2533C"/>
                </a:solidFill>
                <a:latin typeface="Arial"/>
                <a:ea typeface="DejaVu Sans"/>
              </a:rPr>
              <a:t>Questions?</a:t>
            </a:r>
            <a:endParaRPr lang="en-US" sz="2800" b="0" strike="noStrike" spc="-1">
              <a:latin typeface="Arial"/>
            </a:endParaRPr>
          </a:p>
        </p:txBody>
      </p:sp>
      <p:pic>
        <p:nvPicPr>
          <p:cNvPr id="143" name="Picture 3"/>
          <p:cNvPicPr/>
          <p:nvPr/>
        </p:nvPicPr>
        <p:blipFill>
          <a:blip r:embed="rId2"/>
          <a:srcRect r="37650"/>
          <a:stretch/>
        </p:blipFill>
        <p:spPr>
          <a:xfrm>
            <a:off x="3153600" y="5486400"/>
            <a:ext cx="5469840" cy="989640"/>
          </a:xfrm>
          <a:prstGeom prst="rect">
            <a:avLst/>
          </a:prstGeom>
          <a:ln>
            <a:noFill/>
          </a:ln>
        </p:spPr>
      </p:pic>
      <p:sp>
        <p:nvSpPr>
          <p:cNvPr id="144" name="CustomShape 2"/>
          <p:cNvSpPr/>
          <p:nvPr/>
        </p:nvSpPr>
        <p:spPr>
          <a:xfrm>
            <a:off x="538560" y="3962520"/>
            <a:ext cx="82285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439"/>
              </a:spcBef>
            </a:pPr>
            <a:r>
              <a:rPr lang="en-US" sz="2200" b="0" strike="noStrike" spc="-1">
                <a:solidFill>
                  <a:srgbClr val="57576E"/>
                </a:solidFill>
                <a:latin typeface="Arial"/>
                <a:ea typeface="DejaVu Sans"/>
              </a:rPr>
              <a:t>For more information, please check our CodeUA Project:</a:t>
            </a:r>
            <a:endParaRPr lang="en-US" sz="2200" b="0" strike="noStrike" spc="-1">
              <a:latin typeface="Arial"/>
            </a:endParaRPr>
          </a:p>
          <a:p>
            <a:pPr algn="ctr">
              <a:lnSpc>
                <a:spcPct val="100000"/>
              </a:lnSpc>
              <a:spcBef>
                <a:spcPts val="400"/>
              </a:spcBef>
            </a:pPr>
            <a:r>
              <a:rPr lang="en-US" sz="2000" b="0" i="1" u="sng" strike="noStrike" spc="-1">
                <a:solidFill>
                  <a:srgbClr val="0000FF"/>
                </a:solidFill>
                <a:uFillTx/>
                <a:latin typeface="Arial"/>
                <a:ea typeface="DejaVu Sans"/>
              </a:rPr>
              <a:t>http://code.ua.pt/projects/personal_monitoring_system/wiki</a:t>
            </a:r>
            <a:endParaRPr lang="en-US" sz="2000" b="0" strike="noStrike" spc="-1">
              <a:latin typeface="Arial"/>
            </a:endParaRPr>
          </a:p>
          <a:p>
            <a:pPr>
              <a:lnSpc>
                <a:spcPct val="100000"/>
              </a:lnSpc>
              <a:spcBef>
                <a:spcPts val="439"/>
              </a:spcBef>
            </a:pPr>
            <a:endParaRPr lang="en-US" sz="2000" b="0" strike="noStrike" spc="-1">
              <a:latin typeface="Arial"/>
            </a:endParaRPr>
          </a:p>
        </p:txBody>
      </p:sp>
      <p:sp>
        <p:nvSpPr>
          <p:cNvPr id="145" name="CustomShape 3"/>
          <p:cNvSpPr/>
          <p:nvPr/>
        </p:nvSpPr>
        <p:spPr>
          <a:xfrm>
            <a:off x="5913360" y="69840"/>
            <a:ext cx="322452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r">
              <a:lnSpc>
                <a:spcPct val="100000"/>
              </a:lnSpc>
            </a:pPr>
            <a:r>
              <a:rPr lang="en-US" sz="1200" b="0" strike="noStrike" spc="-1">
                <a:solidFill>
                  <a:srgbClr val="FFFFFF"/>
                </a:solidFill>
                <a:latin typeface="Arial"/>
                <a:ea typeface="DejaVu Sans"/>
              </a:rPr>
              <a:t>André Pedrosa, Filipe Pires and João Alegria</a:t>
            </a:r>
            <a:endParaRPr lang="en-US" sz="1200" b="0" strike="noStrike" spc="-1">
              <a:latin typeface="Arial"/>
            </a:endParaRPr>
          </a:p>
          <a:p>
            <a:pPr algn="r">
              <a:lnSpc>
                <a:spcPct val="100000"/>
              </a:lnSpc>
            </a:pP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3"/>
          <p:cNvPicPr/>
          <p:nvPr/>
        </p:nvPicPr>
        <p:blipFill>
          <a:blip r:embed="rId3"/>
          <a:stretch/>
        </p:blipFill>
        <p:spPr>
          <a:xfrm>
            <a:off x="3352680" y="5943600"/>
            <a:ext cx="5400360" cy="608400"/>
          </a:xfrm>
          <a:prstGeom prst="rect">
            <a:avLst/>
          </a:prstGeom>
          <a:ln>
            <a:noFill/>
          </a:ln>
        </p:spPr>
      </p:pic>
      <p:pic>
        <p:nvPicPr>
          <p:cNvPr id="91" name="Picture 2"/>
          <p:cNvPicPr/>
          <p:nvPr/>
        </p:nvPicPr>
        <p:blipFill>
          <a:blip r:embed="rId4"/>
          <a:stretch/>
        </p:blipFill>
        <p:spPr>
          <a:xfrm>
            <a:off x="1523880" y="2209680"/>
            <a:ext cx="7333920" cy="3838320"/>
          </a:xfrm>
          <a:prstGeom prst="rect">
            <a:avLst/>
          </a:prstGeom>
          <a:ln>
            <a:noFill/>
          </a:ln>
        </p:spPr>
      </p:pic>
      <p:sp>
        <p:nvSpPr>
          <p:cNvPr id="92" name="CustomShape 1"/>
          <p:cNvSpPr/>
          <p:nvPr/>
        </p:nvSpPr>
        <p:spPr>
          <a:xfrm>
            <a:off x="457200" y="53352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000" b="0" strike="noStrike" spc="-100">
                <a:solidFill>
                  <a:srgbClr val="D2533C"/>
                </a:solidFill>
                <a:latin typeface="Arial"/>
                <a:ea typeface="DejaVu Sans"/>
              </a:rPr>
              <a:t>Requirements Elicitation</a:t>
            </a:r>
            <a:endParaRPr lang="en-US" sz="4000" b="0" strike="noStrike" spc="-1">
              <a:latin typeface="Arial"/>
            </a:endParaRPr>
          </a:p>
        </p:txBody>
      </p:sp>
      <p:sp>
        <p:nvSpPr>
          <p:cNvPr id="93" name="CustomShape 2"/>
          <p:cNvSpPr/>
          <p:nvPr/>
        </p:nvSpPr>
        <p:spPr>
          <a:xfrm>
            <a:off x="496440" y="1752480"/>
            <a:ext cx="8189280" cy="403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82880" indent="-181800" algn="just">
              <a:lnSpc>
                <a:spcPct val="100000"/>
              </a:lnSpc>
              <a:spcBef>
                <a:spcPts val="479"/>
              </a:spcBef>
              <a:buClr>
                <a:srgbClr val="93A299"/>
              </a:buClr>
              <a:buSzPct val="85000"/>
              <a:buFont typeface="Arial"/>
              <a:buChar char="•"/>
            </a:pPr>
            <a:r>
              <a:rPr lang="en-US" sz="2400" b="0" strike="noStrike" spc="-1">
                <a:solidFill>
                  <a:srgbClr val="292934"/>
                </a:solidFill>
                <a:latin typeface="Arial"/>
                <a:ea typeface="DejaVu Sans"/>
              </a:rPr>
              <a:t>17 functional and 12 nonfunctional</a:t>
            </a:r>
            <a:endParaRPr lang="en-US" sz="2400" b="0" strike="noStrike" spc="-1">
              <a:latin typeface="Arial"/>
            </a:endParaRPr>
          </a:p>
          <a:p>
            <a:pPr marL="182880" indent="-181800" algn="just">
              <a:lnSpc>
                <a:spcPct val="100000"/>
              </a:lnSpc>
              <a:spcBef>
                <a:spcPts val="479"/>
              </a:spcBef>
              <a:buClr>
                <a:srgbClr val="93A299"/>
              </a:buClr>
              <a:buSzPct val="85000"/>
              <a:buFont typeface="Arial"/>
              <a:buChar char="•"/>
            </a:pPr>
            <a:r>
              <a:rPr lang="en-US" sz="2400" b="0" strike="noStrike" spc="-1">
                <a:solidFill>
                  <a:srgbClr val="292934"/>
                </a:solidFill>
                <a:latin typeface="Arial"/>
                <a:ea typeface="DejaVu Sans"/>
              </a:rPr>
              <a:t>2 actors, with 7 main use cases</a:t>
            </a:r>
            <a:endParaRPr lang="en-US" sz="2400" b="0" strike="noStrike" spc="-1">
              <a:latin typeface="Arial"/>
            </a:endParaRPr>
          </a:p>
          <a:p>
            <a:pPr algn="just">
              <a:lnSpc>
                <a:spcPct val="100000"/>
              </a:lnSpc>
              <a:spcBef>
                <a:spcPts val="479"/>
              </a:spcBef>
            </a:pPr>
            <a:endParaRPr lang="en-US" sz="2400" b="0" strike="noStrike" spc="-1">
              <a:latin typeface="Arial"/>
            </a:endParaRPr>
          </a:p>
          <a:p>
            <a:pPr algn="just">
              <a:lnSpc>
                <a:spcPct val="100000"/>
              </a:lnSpc>
              <a:spcBef>
                <a:spcPts val="479"/>
              </a:spcBef>
            </a:pPr>
            <a:endParaRPr lang="en-US" sz="2400" b="0" strike="noStrike" spc="-1">
              <a:latin typeface="Arial"/>
            </a:endParaRPr>
          </a:p>
          <a:p>
            <a:pPr algn="just">
              <a:lnSpc>
                <a:spcPct val="100000"/>
              </a:lnSpc>
              <a:spcBef>
                <a:spcPts val="479"/>
              </a:spcBef>
            </a:pPr>
            <a:endParaRPr lang="en-US" sz="2400" b="0" strike="noStrike" spc="-1">
              <a:latin typeface="Arial"/>
            </a:endParaRPr>
          </a:p>
          <a:p>
            <a:pPr algn="just">
              <a:lnSpc>
                <a:spcPct val="100000"/>
              </a:lnSpc>
              <a:spcBef>
                <a:spcPts val="479"/>
              </a:spcBef>
            </a:pPr>
            <a:endParaRPr lang="en-US" sz="2400" b="0" strike="noStrike" spc="-1">
              <a:latin typeface="Arial"/>
            </a:endParaRPr>
          </a:p>
          <a:p>
            <a:pPr algn="just">
              <a:lnSpc>
                <a:spcPct val="100000"/>
              </a:lnSpc>
              <a:spcBef>
                <a:spcPts val="479"/>
              </a:spcBef>
            </a:pPr>
            <a:endParaRPr lang="en-US" sz="2400" b="0" strike="noStrike" spc="-1">
              <a:latin typeface="Arial"/>
            </a:endParaRPr>
          </a:p>
          <a:p>
            <a:pPr algn="just">
              <a:lnSpc>
                <a:spcPct val="100000"/>
              </a:lnSpc>
              <a:spcBef>
                <a:spcPts val="479"/>
              </a:spcBef>
            </a:pPr>
            <a:endParaRPr lang="en-US" sz="2400" b="0" strike="noStrike" spc="-1">
              <a:latin typeface="Arial"/>
            </a:endParaRPr>
          </a:p>
          <a:p>
            <a:pPr marL="720" algn="r">
              <a:lnSpc>
                <a:spcPct val="100000"/>
              </a:lnSpc>
              <a:spcBef>
                <a:spcPts val="479"/>
              </a:spcBef>
            </a:pPr>
            <a:endParaRPr lang="en-US" sz="2400" b="0" strike="noStrike" spc="-1">
              <a:latin typeface="Arial"/>
            </a:endParaRPr>
          </a:p>
          <a:p>
            <a:pPr marL="720" algn="r">
              <a:lnSpc>
                <a:spcPct val="100000"/>
              </a:lnSpc>
              <a:spcBef>
                <a:spcPts val="479"/>
              </a:spcBef>
            </a:pPr>
            <a:r>
              <a:rPr lang="en-US" sz="1600" b="0" strike="noStrike" spc="-1">
                <a:solidFill>
                  <a:srgbClr val="292934"/>
                </a:solidFill>
                <a:latin typeface="Arial"/>
                <a:ea typeface="DejaVu Sans"/>
              </a:rPr>
              <a:t>Figure 1: Domain Model</a:t>
            </a:r>
            <a:endParaRPr lang="en-US" sz="1600" b="0" strike="noStrike" spc="-1">
              <a:latin typeface="Arial"/>
            </a:endParaRPr>
          </a:p>
          <a:p>
            <a:pPr algn="just">
              <a:lnSpc>
                <a:spcPct val="100000"/>
              </a:lnSpc>
              <a:spcBef>
                <a:spcPts val="479"/>
              </a:spcBef>
            </a:pPr>
            <a:endParaRPr lang="en-US" sz="1600" b="0" strike="noStrike" spc="-1">
              <a:latin typeface="Arial"/>
            </a:endParaRPr>
          </a:p>
        </p:txBody>
      </p:sp>
      <p:sp>
        <p:nvSpPr>
          <p:cNvPr id="94" name="CustomShape 3"/>
          <p:cNvSpPr/>
          <p:nvPr/>
        </p:nvSpPr>
        <p:spPr>
          <a:xfrm>
            <a:off x="5913360" y="69840"/>
            <a:ext cx="322452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r">
              <a:lnSpc>
                <a:spcPct val="100000"/>
              </a:lnSpc>
            </a:pPr>
            <a:r>
              <a:rPr lang="en-US" sz="1200" b="0" strike="noStrike" spc="-1">
                <a:solidFill>
                  <a:srgbClr val="FFFFFF"/>
                </a:solidFill>
                <a:latin typeface="Arial"/>
                <a:ea typeface="DejaVu Sans"/>
              </a:rPr>
              <a:t>André Pedrosa, Filipe Pires and João Alegria</a:t>
            </a:r>
            <a:endParaRPr lang="en-US" sz="1200" b="0" strike="noStrike" spc="-1">
              <a:latin typeface="Arial"/>
            </a:endParaRPr>
          </a:p>
          <a:p>
            <a:pPr algn="r">
              <a:lnSpc>
                <a:spcPct val="100000"/>
              </a:lnSpc>
            </a:pP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3"/>
          <p:cNvPicPr/>
          <p:nvPr/>
        </p:nvPicPr>
        <p:blipFill>
          <a:blip r:embed="rId3"/>
          <a:stretch/>
        </p:blipFill>
        <p:spPr>
          <a:xfrm>
            <a:off x="3352680" y="5943600"/>
            <a:ext cx="5400360" cy="608400"/>
          </a:xfrm>
          <a:prstGeom prst="rect">
            <a:avLst/>
          </a:prstGeom>
          <a:ln>
            <a:noFill/>
          </a:ln>
        </p:spPr>
      </p:pic>
      <p:pic>
        <p:nvPicPr>
          <p:cNvPr id="96" name="Picture 2"/>
          <p:cNvPicPr/>
          <p:nvPr/>
        </p:nvPicPr>
        <p:blipFill>
          <a:blip r:embed="rId4"/>
          <a:stretch/>
        </p:blipFill>
        <p:spPr>
          <a:xfrm>
            <a:off x="810000" y="1294920"/>
            <a:ext cx="7522920" cy="4709160"/>
          </a:xfrm>
          <a:prstGeom prst="rect">
            <a:avLst/>
          </a:prstGeom>
          <a:ln>
            <a:noFill/>
          </a:ln>
        </p:spPr>
      </p:pic>
      <p:sp>
        <p:nvSpPr>
          <p:cNvPr id="97" name="CustomShape 1"/>
          <p:cNvSpPr/>
          <p:nvPr/>
        </p:nvSpPr>
        <p:spPr>
          <a:xfrm>
            <a:off x="457200" y="53352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000" b="0" strike="noStrike" spc="-100">
                <a:solidFill>
                  <a:srgbClr val="D2533C"/>
                </a:solidFill>
                <a:latin typeface="Arial"/>
                <a:ea typeface="DejaVu Sans"/>
              </a:rPr>
              <a:t>Requirements Elicitation</a:t>
            </a:r>
            <a:endParaRPr lang="en-US" sz="4000" b="0" strike="noStrike" spc="-1">
              <a:latin typeface="Arial"/>
            </a:endParaRPr>
          </a:p>
        </p:txBody>
      </p:sp>
      <p:sp>
        <p:nvSpPr>
          <p:cNvPr id="98" name="CustomShape 2"/>
          <p:cNvSpPr/>
          <p:nvPr/>
        </p:nvSpPr>
        <p:spPr>
          <a:xfrm>
            <a:off x="76320" y="1752480"/>
            <a:ext cx="8915040" cy="419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en-US" sz="1800" b="0" strike="noStrike" spc="-1" dirty="0">
              <a:latin typeface="Arial"/>
            </a:endParaRPr>
          </a:p>
          <a:p>
            <a:pPr algn="just">
              <a:lnSpc>
                <a:spcPct val="100000"/>
              </a:lnSpc>
              <a:spcBef>
                <a:spcPts val="479"/>
              </a:spcBef>
            </a:pPr>
            <a:endParaRPr lang="en-US" sz="1800" b="0" strike="noStrike" spc="-1" dirty="0">
              <a:latin typeface="Arial"/>
            </a:endParaRPr>
          </a:p>
          <a:p>
            <a:pPr algn="just">
              <a:lnSpc>
                <a:spcPct val="100000"/>
              </a:lnSpc>
              <a:spcBef>
                <a:spcPts val="479"/>
              </a:spcBef>
            </a:pPr>
            <a:endParaRPr lang="en-US" sz="1800" b="0" strike="noStrike" spc="-1" dirty="0">
              <a:latin typeface="Arial"/>
            </a:endParaRPr>
          </a:p>
          <a:p>
            <a:pPr algn="just">
              <a:lnSpc>
                <a:spcPct val="100000"/>
              </a:lnSpc>
              <a:spcBef>
                <a:spcPts val="479"/>
              </a:spcBef>
            </a:pPr>
            <a:endParaRPr lang="en-US" sz="1800" b="0" strike="noStrike" spc="-1" dirty="0">
              <a:latin typeface="Arial"/>
            </a:endParaRPr>
          </a:p>
          <a:p>
            <a:pPr algn="just">
              <a:lnSpc>
                <a:spcPct val="100000"/>
              </a:lnSpc>
              <a:spcBef>
                <a:spcPts val="479"/>
              </a:spcBef>
            </a:pPr>
            <a:endParaRPr lang="en-US" sz="1800" b="0" strike="noStrike" spc="-1" dirty="0">
              <a:latin typeface="Arial"/>
            </a:endParaRPr>
          </a:p>
          <a:p>
            <a:pPr algn="just">
              <a:lnSpc>
                <a:spcPct val="100000"/>
              </a:lnSpc>
              <a:spcBef>
                <a:spcPts val="479"/>
              </a:spcBef>
            </a:pPr>
            <a:endParaRPr lang="en-US" sz="1800" b="0" strike="noStrike" spc="-1" dirty="0">
              <a:latin typeface="Arial"/>
            </a:endParaRPr>
          </a:p>
          <a:p>
            <a:pPr algn="just">
              <a:lnSpc>
                <a:spcPct val="100000"/>
              </a:lnSpc>
              <a:spcBef>
                <a:spcPts val="479"/>
              </a:spcBef>
            </a:pPr>
            <a:endParaRPr lang="en-US" sz="1800" b="0" strike="noStrike" spc="-1" dirty="0">
              <a:latin typeface="Arial"/>
            </a:endParaRPr>
          </a:p>
          <a:p>
            <a:pPr algn="just">
              <a:lnSpc>
                <a:spcPct val="100000"/>
              </a:lnSpc>
              <a:spcBef>
                <a:spcPts val="479"/>
              </a:spcBef>
            </a:pPr>
            <a:endParaRPr lang="en-US" sz="1800" b="0" strike="noStrike" spc="-1" dirty="0">
              <a:latin typeface="Arial"/>
            </a:endParaRPr>
          </a:p>
          <a:p>
            <a:pPr marL="720" algn="r">
              <a:lnSpc>
                <a:spcPct val="100000"/>
              </a:lnSpc>
              <a:spcBef>
                <a:spcPts val="479"/>
              </a:spcBef>
            </a:pPr>
            <a:endParaRPr lang="pt-PT" sz="1800" b="0" strike="noStrike" spc="-1" dirty="0" smtClean="0">
              <a:latin typeface="Arial"/>
            </a:endParaRPr>
          </a:p>
          <a:p>
            <a:pPr marL="720" algn="r">
              <a:lnSpc>
                <a:spcPct val="100000"/>
              </a:lnSpc>
              <a:spcBef>
                <a:spcPts val="479"/>
              </a:spcBef>
            </a:pPr>
            <a:endParaRPr lang="pt-PT" spc="-1" dirty="0">
              <a:latin typeface="Arial"/>
            </a:endParaRPr>
          </a:p>
          <a:p>
            <a:pPr marL="720" algn="r">
              <a:lnSpc>
                <a:spcPct val="100000"/>
              </a:lnSpc>
              <a:spcBef>
                <a:spcPts val="479"/>
              </a:spcBef>
            </a:pPr>
            <a:endParaRPr lang="en-US" sz="1800" b="0" strike="noStrike" spc="-1" dirty="0">
              <a:latin typeface="Arial"/>
            </a:endParaRPr>
          </a:p>
          <a:p>
            <a:pPr marL="720" algn="ctr">
              <a:lnSpc>
                <a:spcPct val="100000"/>
              </a:lnSpc>
              <a:spcBef>
                <a:spcPts val="479"/>
              </a:spcBef>
            </a:pPr>
            <a:r>
              <a:rPr lang="en-US" sz="1600" b="0" strike="noStrike" spc="-1" dirty="0">
                <a:solidFill>
                  <a:srgbClr val="292934"/>
                </a:solidFill>
                <a:latin typeface="Arial"/>
                <a:ea typeface="DejaVu Sans"/>
              </a:rPr>
              <a:t>Figure 2: Use Case Diagram</a:t>
            </a:r>
            <a:endParaRPr lang="en-US" sz="1600" b="0" strike="noStrike" spc="-1" dirty="0">
              <a:latin typeface="Arial"/>
            </a:endParaRPr>
          </a:p>
          <a:p>
            <a:pPr algn="just">
              <a:lnSpc>
                <a:spcPct val="100000"/>
              </a:lnSpc>
              <a:spcBef>
                <a:spcPts val="479"/>
              </a:spcBef>
            </a:pPr>
            <a:endParaRPr lang="en-US" sz="1600" b="0" strike="noStrike" spc="-1" dirty="0">
              <a:latin typeface="Arial"/>
            </a:endParaRPr>
          </a:p>
        </p:txBody>
      </p:sp>
      <p:sp>
        <p:nvSpPr>
          <p:cNvPr id="99" name="CustomShape 3"/>
          <p:cNvSpPr/>
          <p:nvPr/>
        </p:nvSpPr>
        <p:spPr>
          <a:xfrm>
            <a:off x="5913360" y="69840"/>
            <a:ext cx="322452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r">
              <a:lnSpc>
                <a:spcPct val="100000"/>
              </a:lnSpc>
            </a:pPr>
            <a:r>
              <a:rPr lang="en-US" sz="1200" b="0" strike="noStrike" spc="-1">
                <a:solidFill>
                  <a:srgbClr val="FFFFFF"/>
                </a:solidFill>
                <a:latin typeface="Arial"/>
                <a:ea typeface="DejaVu Sans"/>
              </a:rPr>
              <a:t>André Pedrosa, Filipe Pires and João Alegria</a:t>
            </a:r>
            <a:endParaRPr lang="en-US" sz="1200" b="0" strike="noStrike" spc="-1">
              <a:latin typeface="Arial"/>
            </a:endParaRPr>
          </a:p>
          <a:p>
            <a:pPr algn="r">
              <a:lnSpc>
                <a:spcPct val="100000"/>
              </a:lnSpc>
            </a:pP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3"/>
          <p:cNvPicPr/>
          <p:nvPr/>
        </p:nvPicPr>
        <p:blipFill>
          <a:blip r:embed="rId3"/>
          <a:stretch/>
        </p:blipFill>
        <p:spPr>
          <a:xfrm>
            <a:off x="3352680" y="5943600"/>
            <a:ext cx="5400360" cy="608400"/>
          </a:xfrm>
          <a:prstGeom prst="rect">
            <a:avLst/>
          </a:prstGeom>
          <a:ln>
            <a:noFill/>
          </a:ln>
        </p:spPr>
      </p:pic>
      <p:sp>
        <p:nvSpPr>
          <p:cNvPr id="101" name="CustomShape 1"/>
          <p:cNvSpPr/>
          <p:nvPr/>
        </p:nvSpPr>
        <p:spPr>
          <a:xfrm>
            <a:off x="457200" y="53352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000" b="0" strike="noStrike" spc="-100">
                <a:solidFill>
                  <a:srgbClr val="D2533C"/>
                </a:solidFill>
                <a:latin typeface="Arial"/>
                <a:ea typeface="DejaVu Sans"/>
              </a:rPr>
              <a:t>Requirements Elicitation</a:t>
            </a:r>
            <a:endParaRPr lang="en-US" sz="4000" b="0" strike="noStrike" spc="-1">
              <a:latin typeface="Arial"/>
            </a:endParaRPr>
          </a:p>
        </p:txBody>
      </p:sp>
      <p:sp>
        <p:nvSpPr>
          <p:cNvPr id="102" name="CustomShape 2"/>
          <p:cNvSpPr/>
          <p:nvPr/>
        </p:nvSpPr>
        <p:spPr>
          <a:xfrm>
            <a:off x="76320" y="1752480"/>
            <a:ext cx="8915040" cy="441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en-US" sz="1800" b="0" strike="noStrike" spc="-1" dirty="0">
              <a:latin typeface="Arial"/>
            </a:endParaRPr>
          </a:p>
          <a:p>
            <a:pPr algn="just">
              <a:lnSpc>
                <a:spcPct val="100000"/>
              </a:lnSpc>
              <a:spcBef>
                <a:spcPts val="479"/>
              </a:spcBef>
            </a:pPr>
            <a:endParaRPr lang="en-US" sz="1800" b="0" strike="noStrike" spc="-1" dirty="0">
              <a:latin typeface="Arial"/>
            </a:endParaRPr>
          </a:p>
          <a:p>
            <a:pPr algn="just">
              <a:lnSpc>
                <a:spcPct val="100000"/>
              </a:lnSpc>
              <a:spcBef>
                <a:spcPts val="479"/>
              </a:spcBef>
            </a:pPr>
            <a:endParaRPr lang="en-US" sz="1800" b="0" strike="noStrike" spc="-1" dirty="0">
              <a:latin typeface="Arial"/>
            </a:endParaRPr>
          </a:p>
          <a:p>
            <a:pPr algn="just">
              <a:lnSpc>
                <a:spcPct val="100000"/>
              </a:lnSpc>
              <a:spcBef>
                <a:spcPts val="479"/>
              </a:spcBef>
            </a:pPr>
            <a:endParaRPr lang="en-US" sz="1800" b="0" strike="noStrike" spc="-1" dirty="0">
              <a:latin typeface="Arial"/>
            </a:endParaRPr>
          </a:p>
          <a:p>
            <a:pPr algn="just">
              <a:lnSpc>
                <a:spcPct val="100000"/>
              </a:lnSpc>
              <a:spcBef>
                <a:spcPts val="479"/>
              </a:spcBef>
            </a:pPr>
            <a:endParaRPr lang="en-US" sz="1800" b="0" strike="noStrike" spc="-1" dirty="0">
              <a:latin typeface="Arial"/>
            </a:endParaRPr>
          </a:p>
          <a:p>
            <a:pPr algn="just">
              <a:lnSpc>
                <a:spcPct val="100000"/>
              </a:lnSpc>
              <a:spcBef>
                <a:spcPts val="479"/>
              </a:spcBef>
            </a:pPr>
            <a:endParaRPr lang="en-US" sz="1800" b="0" strike="noStrike" spc="-1" dirty="0">
              <a:latin typeface="Arial"/>
            </a:endParaRPr>
          </a:p>
          <a:p>
            <a:pPr algn="just">
              <a:lnSpc>
                <a:spcPct val="100000"/>
              </a:lnSpc>
              <a:spcBef>
                <a:spcPts val="479"/>
              </a:spcBef>
            </a:pPr>
            <a:endParaRPr lang="en-US" sz="1800" b="0" strike="noStrike" spc="-1" dirty="0">
              <a:latin typeface="Arial"/>
            </a:endParaRPr>
          </a:p>
          <a:p>
            <a:pPr algn="just">
              <a:lnSpc>
                <a:spcPct val="100000"/>
              </a:lnSpc>
              <a:spcBef>
                <a:spcPts val="479"/>
              </a:spcBef>
            </a:pPr>
            <a:endParaRPr lang="en-US" sz="1800" b="0" strike="noStrike" spc="-1" dirty="0">
              <a:latin typeface="Arial"/>
            </a:endParaRPr>
          </a:p>
          <a:p>
            <a:pPr marL="720" algn="r">
              <a:lnSpc>
                <a:spcPct val="100000"/>
              </a:lnSpc>
              <a:spcBef>
                <a:spcPts val="479"/>
              </a:spcBef>
            </a:pPr>
            <a:endParaRPr lang="en-US" sz="1800" b="0" strike="noStrike" spc="-1" dirty="0">
              <a:latin typeface="Arial"/>
            </a:endParaRPr>
          </a:p>
          <a:p>
            <a:pPr marL="720" algn="r">
              <a:lnSpc>
                <a:spcPct val="100000"/>
              </a:lnSpc>
              <a:spcBef>
                <a:spcPts val="479"/>
              </a:spcBef>
            </a:pPr>
            <a:endParaRPr lang="pt-PT" sz="1800" b="0" strike="noStrike" spc="-1" dirty="0" smtClean="0">
              <a:latin typeface="Arial"/>
            </a:endParaRPr>
          </a:p>
          <a:p>
            <a:pPr marL="720" algn="r">
              <a:lnSpc>
                <a:spcPct val="100000"/>
              </a:lnSpc>
              <a:spcBef>
                <a:spcPts val="479"/>
              </a:spcBef>
            </a:pPr>
            <a:endParaRPr lang="pt-PT" sz="1200" spc="-1" dirty="0">
              <a:latin typeface="Arial"/>
            </a:endParaRPr>
          </a:p>
          <a:p>
            <a:pPr marL="720" algn="r">
              <a:lnSpc>
                <a:spcPct val="100000"/>
              </a:lnSpc>
              <a:spcBef>
                <a:spcPts val="479"/>
              </a:spcBef>
            </a:pPr>
            <a:endParaRPr lang="en-US" sz="1800" b="0" strike="noStrike" spc="-1" dirty="0">
              <a:latin typeface="Arial"/>
            </a:endParaRPr>
          </a:p>
          <a:p>
            <a:pPr marL="720" algn="ctr">
              <a:lnSpc>
                <a:spcPct val="100000"/>
              </a:lnSpc>
              <a:spcBef>
                <a:spcPts val="479"/>
              </a:spcBef>
            </a:pPr>
            <a:r>
              <a:rPr lang="en-US" sz="1600" b="0" strike="noStrike" spc="-1" dirty="0">
                <a:solidFill>
                  <a:srgbClr val="292934"/>
                </a:solidFill>
                <a:latin typeface="Arial"/>
                <a:ea typeface="DejaVu Sans"/>
              </a:rPr>
              <a:t>Figures 3 and 4: Client and Doctor Features</a:t>
            </a:r>
            <a:endParaRPr lang="en-US" sz="1600" b="0" strike="noStrike" spc="-1" dirty="0">
              <a:latin typeface="Arial"/>
            </a:endParaRPr>
          </a:p>
          <a:p>
            <a:pPr algn="just">
              <a:lnSpc>
                <a:spcPct val="100000"/>
              </a:lnSpc>
              <a:spcBef>
                <a:spcPts val="479"/>
              </a:spcBef>
            </a:pPr>
            <a:endParaRPr lang="en-US" sz="1600" b="0" strike="noStrike" spc="-1" dirty="0">
              <a:latin typeface="Arial"/>
            </a:endParaRPr>
          </a:p>
        </p:txBody>
      </p:sp>
      <p:sp>
        <p:nvSpPr>
          <p:cNvPr id="103" name="CustomShape 3"/>
          <p:cNvSpPr/>
          <p:nvPr/>
        </p:nvSpPr>
        <p:spPr>
          <a:xfrm>
            <a:off x="5913360" y="69840"/>
            <a:ext cx="322452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r">
              <a:lnSpc>
                <a:spcPct val="100000"/>
              </a:lnSpc>
            </a:pPr>
            <a:r>
              <a:rPr lang="en-US" sz="1200" b="0" strike="noStrike" spc="-1">
                <a:solidFill>
                  <a:srgbClr val="FFFFFF"/>
                </a:solidFill>
                <a:latin typeface="Arial"/>
                <a:ea typeface="DejaVu Sans"/>
              </a:rPr>
              <a:t>André Pedrosa, Filipe Pires and João Alegria</a:t>
            </a:r>
            <a:endParaRPr lang="en-US" sz="1200" b="0" strike="noStrike" spc="-1">
              <a:latin typeface="Arial"/>
            </a:endParaRPr>
          </a:p>
          <a:p>
            <a:pPr algn="r">
              <a:lnSpc>
                <a:spcPct val="100000"/>
              </a:lnSpc>
            </a:pPr>
            <a:endParaRPr lang="en-US" sz="1200" b="0" strike="noStrike" spc="-1">
              <a:latin typeface="Arial"/>
            </a:endParaRPr>
          </a:p>
        </p:txBody>
      </p:sp>
      <p:pic>
        <p:nvPicPr>
          <p:cNvPr id="104" name="Picture 6"/>
          <p:cNvPicPr/>
          <p:nvPr/>
        </p:nvPicPr>
        <p:blipFill>
          <a:blip r:embed="rId4"/>
          <a:stretch/>
        </p:blipFill>
        <p:spPr>
          <a:xfrm>
            <a:off x="1295280" y="1428120"/>
            <a:ext cx="3111120" cy="4218120"/>
          </a:xfrm>
          <a:prstGeom prst="rect">
            <a:avLst/>
          </a:prstGeom>
          <a:ln>
            <a:solidFill>
              <a:schemeClr val="tx1"/>
            </a:solidFill>
          </a:ln>
        </p:spPr>
      </p:pic>
      <p:pic>
        <p:nvPicPr>
          <p:cNvPr id="105" name="Picture 7"/>
          <p:cNvPicPr/>
          <p:nvPr/>
        </p:nvPicPr>
        <p:blipFill>
          <a:blip r:embed="rId5"/>
          <a:stretch/>
        </p:blipFill>
        <p:spPr>
          <a:xfrm>
            <a:off x="4597200" y="2070000"/>
            <a:ext cx="3170160" cy="2869920"/>
          </a:xfrm>
          <a:prstGeom prst="rect">
            <a:avLst/>
          </a:prstGeom>
          <a:ln>
            <a:solidFill>
              <a:schemeClr val="tx1"/>
            </a:solid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3"/>
          <p:cNvPicPr/>
          <p:nvPr/>
        </p:nvPicPr>
        <p:blipFill>
          <a:blip r:embed="rId2"/>
          <a:stretch/>
        </p:blipFill>
        <p:spPr>
          <a:xfrm>
            <a:off x="3352680" y="5943600"/>
            <a:ext cx="5400360" cy="608400"/>
          </a:xfrm>
          <a:prstGeom prst="rect">
            <a:avLst/>
          </a:prstGeom>
          <a:ln>
            <a:noFill/>
          </a:ln>
        </p:spPr>
      </p:pic>
      <p:pic>
        <p:nvPicPr>
          <p:cNvPr id="107" name="Picture 2"/>
          <p:cNvPicPr/>
          <p:nvPr/>
        </p:nvPicPr>
        <p:blipFill>
          <a:blip r:embed="rId3"/>
          <a:stretch/>
        </p:blipFill>
        <p:spPr>
          <a:xfrm>
            <a:off x="4038480" y="1549080"/>
            <a:ext cx="4570920" cy="4470480"/>
          </a:xfrm>
          <a:prstGeom prst="rect">
            <a:avLst/>
          </a:prstGeom>
          <a:ln>
            <a:noFill/>
          </a:ln>
        </p:spPr>
      </p:pic>
      <p:sp>
        <p:nvSpPr>
          <p:cNvPr id="108" name="CustomShape 1"/>
          <p:cNvSpPr/>
          <p:nvPr/>
        </p:nvSpPr>
        <p:spPr>
          <a:xfrm>
            <a:off x="457200" y="53352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000" b="0" strike="noStrike" spc="-100">
                <a:solidFill>
                  <a:srgbClr val="D2533C"/>
                </a:solidFill>
                <a:latin typeface="Arial"/>
                <a:ea typeface="DejaVu Sans"/>
              </a:rPr>
              <a:t>System Architecture</a:t>
            </a:r>
            <a:endParaRPr lang="en-US" sz="4000" b="0" strike="noStrike" spc="-1">
              <a:latin typeface="Arial"/>
            </a:endParaRPr>
          </a:p>
        </p:txBody>
      </p:sp>
      <p:sp>
        <p:nvSpPr>
          <p:cNvPr id="109" name="CustomShape 2"/>
          <p:cNvSpPr/>
          <p:nvPr/>
        </p:nvSpPr>
        <p:spPr>
          <a:xfrm>
            <a:off x="524520" y="1600200"/>
            <a:ext cx="8228520" cy="464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182880" indent="-181800" algn="just">
              <a:lnSpc>
                <a:spcPct val="100000"/>
              </a:lnSpc>
              <a:spcBef>
                <a:spcPts val="479"/>
              </a:spcBef>
              <a:buClr>
                <a:srgbClr val="93A299"/>
              </a:buClr>
              <a:buSzPct val="85000"/>
              <a:buFont typeface="Arial"/>
              <a:buChar char="•"/>
            </a:pPr>
            <a:r>
              <a:rPr lang="en-US" sz="2400" b="0" strike="noStrike" spc="-1">
                <a:solidFill>
                  <a:srgbClr val="292934"/>
                </a:solidFill>
                <a:latin typeface="Arial"/>
                <a:ea typeface="DejaVu Sans"/>
              </a:rPr>
              <a:t>Deployment Plan</a:t>
            </a:r>
            <a:endParaRPr lang="en-US" sz="2400" b="0" strike="noStrike" spc="-1">
              <a:latin typeface="Arial"/>
            </a:endParaRPr>
          </a:p>
          <a:p>
            <a:pPr marL="182880" indent="-181800" algn="just">
              <a:lnSpc>
                <a:spcPct val="100000"/>
              </a:lnSpc>
              <a:spcBef>
                <a:spcPts val="479"/>
              </a:spcBef>
              <a:buClr>
                <a:srgbClr val="93A299"/>
              </a:buClr>
              <a:buSzPct val="85000"/>
              <a:buFont typeface="Arial"/>
              <a:buChar char="•"/>
            </a:pPr>
            <a:r>
              <a:rPr lang="en-US" sz="2400" b="0" strike="noStrike" spc="-1">
                <a:solidFill>
                  <a:srgbClr val="292934"/>
                </a:solidFill>
                <a:latin typeface="Arial"/>
                <a:ea typeface="DejaVu Sans"/>
              </a:rPr>
              <a:t>Modular Architecture</a:t>
            </a:r>
            <a:endParaRPr lang="en-US" sz="2400" b="0" strike="noStrike" spc="-1">
              <a:latin typeface="Arial"/>
            </a:endParaRPr>
          </a:p>
          <a:p>
            <a:pPr marL="182880" indent="-181800" algn="just">
              <a:lnSpc>
                <a:spcPct val="100000"/>
              </a:lnSpc>
              <a:spcBef>
                <a:spcPts val="479"/>
              </a:spcBef>
              <a:buClr>
                <a:srgbClr val="93A299"/>
              </a:buClr>
              <a:buSzPct val="85000"/>
              <a:buFont typeface="Arial"/>
              <a:buChar char="•"/>
            </a:pPr>
            <a:r>
              <a:rPr lang="en-US" sz="2400" b="0" strike="noStrike" spc="-1">
                <a:solidFill>
                  <a:srgbClr val="292934"/>
                </a:solidFill>
                <a:latin typeface="Arial"/>
                <a:ea typeface="DejaVu Sans"/>
              </a:rPr>
              <a:t>Public REST API</a:t>
            </a:r>
            <a:endParaRPr lang="en-US" sz="2400" b="0" strike="noStrike" spc="-1">
              <a:latin typeface="Arial"/>
            </a:endParaRPr>
          </a:p>
          <a:p>
            <a:pPr marL="182880" indent="-181800" algn="just">
              <a:lnSpc>
                <a:spcPct val="100000"/>
              </a:lnSpc>
              <a:spcBef>
                <a:spcPts val="479"/>
              </a:spcBef>
              <a:buClr>
                <a:srgbClr val="93A299"/>
              </a:buClr>
              <a:buSzPct val="85000"/>
              <a:buFont typeface="Arial"/>
              <a:buChar char="•"/>
            </a:pPr>
            <a:r>
              <a:rPr lang="en-US" sz="2400" b="0" strike="noStrike" spc="-1">
                <a:solidFill>
                  <a:srgbClr val="292934"/>
                </a:solidFill>
                <a:latin typeface="Arial"/>
                <a:ea typeface="DejaVu Sans"/>
              </a:rPr>
              <a:t>Mockup Developed</a:t>
            </a:r>
            <a:endParaRPr lang="en-US" sz="2400" b="0" strike="noStrike" spc="-1">
              <a:latin typeface="Arial"/>
            </a:endParaRPr>
          </a:p>
          <a:p>
            <a:pPr marL="720" algn="just">
              <a:lnSpc>
                <a:spcPct val="100000"/>
              </a:lnSpc>
              <a:spcBef>
                <a:spcPts val="479"/>
              </a:spcBef>
            </a:pPr>
            <a:endParaRPr lang="en-US" sz="2400" b="0" strike="noStrike" spc="-1">
              <a:latin typeface="Arial"/>
            </a:endParaRPr>
          </a:p>
          <a:p>
            <a:pPr marL="720" algn="just">
              <a:lnSpc>
                <a:spcPct val="100000"/>
              </a:lnSpc>
              <a:spcBef>
                <a:spcPts val="479"/>
              </a:spcBef>
            </a:pPr>
            <a:endParaRPr lang="en-US" sz="2400" b="0" strike="noStrike" spc="-1">
              <a:latin typeface="Arial"/>
            </a:endParaRPr>
          </a:p>
          <a:p>
            <a:pPr marL="720" algn="just">
              <a:lnSpc>
                <a:spcPct val="100000"/>
              </a:lnSpc>
              <a:spcBef>
                <a:spcPts val="479"/>
              </a:spcBef>
            </a:pPr>
            <a:endParaRPr lang="en-US" sz="2400" b="0" strike="noStrike" spc="-1">
              <a:latin typeface="Arial"/>
            </a:endParaRPr>
          </a:p>
          <a:p>
            <a:pPr marL="720" algn="just">
              <a:lnSpc>
                <a:spcPct val="100000"/>
              </a:lnSpc>
              <a:spcBef>
                <a:spcPts val="479"/>
              </a:spcBef>
            </a:pPr>
            <a:endParaRPr lang="en-US" sz="2400" b="0" strike="noStrike" spc="-1">
              <a:latin typeface="Arial"/>
            </a:endParaRPr>
          </a:p>
          <a:p>
            <a:pPr marL="720" algn="just">
              <a:lnSpc>
                <a:spcPct val="100000"/>
              </a:lnSpc>
              <a:spcBef>
                <a:spcPts val="479"/>
              </a:spcBef>
            </a:pPr>
            <a:endParaRPr lang="en-US" sz="2400" b="0" strike="noStrike" spc="-1">
              <a:latin typeface="Arial"/>
            </a:endParaRPr>
          </a:p>
          <a:p>
            <a:pPr marL="720" algn="r">
              <a:lnSpc>
                <a:spcPct val="100000"/>
              </a:lnSpc>
              <a:spcBef>
                <a:spcPts val="479"/>
              </a:spcBef>
            </a:pPr>
            <a:r>
              <a:rPr lang="en-US" sz="1600" b="0" strike="noStrike" spc="-1">
                <a:solidFill>
                  <a:srgbClr val="292934"/>
                </a:solidFill>
                <a:latin typeface="Arial"/>
                <a:ea typeface="DejaVu Sans"/>
              </a:rPr>
              <a:t>Figures 5: Architecture Diagram</a:t>
            </a:r>
            <a:endParaRPr lang="en-US" sz="1600" b="0" strike="noStrike" spc="-1">
              <a:latin typeface="Arial"/>
            </a:endParaRPr>
          </a:p>
          <a:p>
            <a:pPr algn="just">
              <a:lnSpc>
                <a:spcPct val="100000"/>
              </a:lnSpc>
              <a:spcBef>
                <a:spcPts val="479"/>
              </a:spcBef>
            </a:pPr>
            <a:endParaRPr lang="en-US" sz="1600" b="0" strike="noStrike" spc="-1">
              <a:latin typeface="Arial"/>
            </a:endParaRPr>
          </a:p>
          <a:p>
            <a:pPr algn="just">
              <a:lnSpc>
                <a:spcPct val="100000"/>
              </a:lnSpc>
              <a:spcBef>
                <a:spcPts val="479"/>
              </a:spcBef>
            </a:pPr>
            <a:endParaRPr lang="en-US" sz="1600" b="0" strike="noStrike" spc="-1">
              <a:latin typeface="Arial"/>
            </a:endParaRPr>
          </a:p>
        </p:txBody>
      </p:sp>
      <p:sp>
        <p:nvSpPr>
          <p:cNvPr id="110" name="CustomShape 3"/>
          <p:cNvSpPr/>
          <p:nvPr/>
        </p:nvSpPr>
        <p:spPr>
          <a:xfrm>
            <a:off x="5913360" y="69840"/>
            <a:ext cx="322452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r">
              <a:lnSpc>
                <a:spcPct val="100000"/>
              </a:lnSpc>
            </a:pPr>
            <a:r>
              <a:rPr lang="en-US" sz="1200" b="0" strike="noStrike" spc="-1">
                <a:solidFill>
                  <a:srgbClr val="FFFFFF"/>
                </a:solidFill>
                <a:latin typeface="Arial"/>
                <a:ea typeface="DejaVu Sans"/>
              </a:rPr>
              <a:t>André Pedrosa, Filipe Pires and João Alegria</a:t>
            </a:r>
            <a:endParaRPr lang="en-US" sz="1200" b="0" strike="noStrike" spc="-1">
              <a:latin typeface="Arial"/>
            </a:endParaRPr>
          </a:p>
          <a:p>
            <a:pPr algn="r">
              <a:lnSpc>
                <a:spcPct val="100000"/>
              </a:lnSpc>
            </a:pP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icture 3"/>
          <p:cNvPicPr/>
          <p:nvPr/>
        </p:nvPicPr>
        <p:blipFill>
          <a:blip r:embed="rId2"/>
          <a:stretch/>
        </p:blipFill>
        <p:spPr>
          <a:xfrm>
            <a:off x="3352680" y="5943600"/>
            <a:ext cx="5400360" cy="608400"/>
          </a:xfrm>
          <a:prstGeom prst="rect">
            <a:avLst/>
          </a:prstGeom>
          <a:ln>
            <a:noFill/>
          </a:ln>
        </p:spPr>
      </p:pic>
      <p:sp>
        <p:nvSpPr>
          <p:cNvPr id="112" name="CustomShape 1"/>
          <p:cNvSpPr/>
          <p:nvPr/>
        </p:nvSpPr>
        <p:spPr>
          <a:xfrm>
            <a:off x="457200" y="53352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000" b="0" strike="noStrike" spc="-100">
                <a:solidFill>
                  <a:srgbClr val="D2533C"/>
                </a:solidFill>
                <a:latin typeface="Arial"/>
                <a:ea typeface="DejaVu Sans"/>
              </a:rPr>
              <a:t>System Architecture</a:t>
            </a:r>
            <a:endParaRPr lang="en-US" sz="4000" b="0" strike="noStrike" spc="-1">
              <a:latin typeface="Arial"/>
            </a:endParaRPr>
          </a:p>
        </p:txBody>
      </p:sp>
      <p:sp>
        <p:nvSpPr>
          <p:cNvPr id="113" name="CustomShape 2"/>
          <p:cNvSpPr/>
          <p:nvPr/>
        </p:nvSpPr>
        <p:spPr>
          <a:xfrm>
            <a:off x="5913360" y="69840"/>
            <a:ext cx="322452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r">
              <a:lnSpc>
                <a:spcPct val="100000"/>
              </a:lnSpc>
            </a:pPr>
            <a:r>
              <a:rPr lang="en-US" sz="1200" b="0" strike="noStrike" spc="-1">
                <a:solidFill>
                  <a:srgbClr val="FFFFFF"/>
                </a:solidFill>
                <a:latin typeface="Arial"/>
                <a:ea typeface="DejaVu Sans"/>
              </a:rPr>
              <a:t>André Pedrosa, Filipe Pires and João Alegria</a:t>
            </a:r>
            <a:endParaRPr lang="en-US" sz="1200" b="0" strike="noStrike" spc="-1">
              <a:latin typeface="Arial"/>
            </a:endParaRPr>
          </a:p>
          <a:p>
            <a:pPr algn="r">
              <a:lnSpc>
                <a:spcPct val="100000"/>
              </a:lnSpc>
            </a:pPr>
            <a:endParaRPr lang="en-US" sz="1200" b="0" strike="noStrike" spc="-1">
              <a:latin typeface="Arial"/>
            </a:endParaRPr>
          </a:p>
        </p:txBody>
      </p:sp>
      <p:pic>
        <p:nvPicPr>
          <p:cNvPr id="114" name="Picture 2"/>
          <p:cNvPicPr/>
          <p:nvPr/>
        </p:nvPicPr>
        <p:blipFill>
          <a:blip r:embed="rId3"/>
          <a:stretch/>
        </p:blipFill>
        <p:spPr>
          <a:xfrm>
            <a:off x="457200" y="1523520"/>
            <a:ext cx="4952520" cy="3276360"/>
          </a:xfrm>
          <a:prstGeom prst="rect">
            <a:avLst/>
          </a:prstGeom>
          <a:ln>
            <a:noFill/>
          </a:ln>
        </p:spPr>
      </p:pic>
      <p:pic>
        <p:nvPicPr>
          <p:cNvPr id="115" name="Picture 7"/>
          <p:cNvPicPr/>
          <p:nvPr/>
        </p:nvPicPr>
        <p:blipFill>
          <a:blip r:embed="rId4"/>
          <a:stretch/>
        </p:blipFill>
        <p:spPr>
          <a:xfrm>
            <a:off x="3807360" y="2590920"/>
            <a:ext cx="4878360" cy="32414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3"/>
          <p:cNvPicPr/>
          <p:nvPr/>
        </p:nvPicPr>
        <p:blipFill>
          <a:blip r:embed="rId2"/>
          <a:stretch/>
        </p:blipFill>
        <p:spPr>
          <a:xfrm>
            <a:off x="3352680" y="5943600"/>
            <a:ext cx="5400360" cy="608400"/>
          </a:xfrm>
          <a:prstGeom prst="rect">
            <a:avLst/>
          </a:prstGeom>
          <a:ln>
            <a:noFill/>
          </a:ln>
        </p:spPr>
      </p:pic>
      <p:sp>
        <p:nvSpPr>
          <p:cNvPr id="117" name="CustomShape 1"/>
          <p:cNvSpPr/>
          <p:nvPr/>
        </p:nvSpPr>
        <p:spPr>
          <a:xfrm>
            <a:off x="457200" y="53352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000" b="0" strike="noStrike" spc="-100">
                <a:solidFill>
                  <a:srgbClr val="D2533C"/>
                </a:solidFill>
                <a:latin typeface="Arial"/>
                <a:ea typeface="DejaVu Sans"/>
              </a:rPr>
              <a:t>System Architecture</a:t>
            </a:r>
            <a:endParaRPr lang="en-US" sz="4000" b="0" strike="noStrike" spc="-1">
              <a:latin typeface="Arial"/>
            </a:endParaRPr>
          </a:p>
        </p:txBody>
      </p:sp>
      <p:sp>
        <p:nvSpPr>
          <p:cNvPr id="118" name="CustomShape 2"/>
          <p:cNvSpPr/>
          <p:nvPr/>
        </p:nvSpPr>
        <p:spPr>
          <a:xfrm>
            <a:off x="5913360" y="69840"/>
            <a:ext cx="322452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r">
              <a:lnSpc>
                <a:spcPct val="100000"/>
              </a:lnSpc>
            </a:pPr>
            <a:r>
              <a:rPr lang="en-US" sz="1200" b="0" strike="noStrike" spc="-1">
                <a:solidFill>
                  <a:srgbClr val="FFFFFF"/>
                </a:solidFill>
                <a:latin typeface="Arial"/>
                <a:ea typeface="DejaVu Sans"/>
              </a:rPr>
              <a:t>André Pedrosa, Filipe Pires and João Alegria</a:t>
            </a:r>
            <a:endParaRPr lang="en-US" sz="1200" b="0" strike="noStrike" spc="-1">
              <a:latin typeface="Arial"/>
            </a:endParaRPr>
          </a:p>
          <a:p>
            <a:pPr algn="r">
              <a:lnSpc>
                <a:spcPct val="100000"/>
              </a:lnSpc>
            </a:pPr>
            <a:endParaRPr lang="en-US" sz="1200" b="0" strike="noStrike" spc="-1">
              <a:latin typeface="Arial"/>
            </a:endParaRPr>
          </a:p>
        </p:txBody>
      </p:sp>
      <p:pic>
        <p:nvPicPr>
          <p:cNvPr id="119" name="Picture 2"/>
          <p:cNvPicPr/>
          <p:nvPr/>
        </p:nvPicPr>
        <p:blipFill>
          <a:blip r:embed="rId3"/>
          <a:stretch/>
        </p:blipFill>
        <p:spPr>
          <a:xfrm>
            <a:off x="457200" y="1523520"/>
            <a:ext cx="4866840" cy="3238200"/>
          </a:xfrm>
          <a:prstGeom prst="rect">
            <a:avLst/>
          </a:prstGeom>
          <a:ln>
            <a:noFill/>
          </a:ln>
        </p:spPr>
      </p:pic>
      <p:pic>
        <p:nvPicPr>
          <p:cNvPr id="120" name="Picture 3"/>
          <p:cNvPicPr/>
          <p:nvPr/>
        </p:nvPicPr>
        <p:blipFill>
          <a:blip r:embed="rId4"/>
          <a:stretch/>
        </p:blipFill>
        <p:spPr>
          <a:xfrm>
            <a:off x="3647880" y="2362320"/>
            <a:ext cx="5105160" cy="3419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3"/>
          <p:cNvPicPr/>
          <p:nvPr/>
        </p:nvPicPr>
        <p:blipFill>
          <a:blip r:embed="rId2"/>
          <a:stretch/>
        </p:blipFill>
        <p:spPr>
          <a:xfrm>
            <a:off x="3352680" y="5943600"/>
            <a:ext cx="5400360" cy="608400"/>
          </a:xfrm>
          <a:prstGeom prst="rect">
            <a:avLst/>
          </a:prstGeom>
          <a:ln>
            <a:noFill/>
          </a:ln>
        </p:spPr>
      </p:pic>
      <p:sp>
        <p:nvSpPr>
          <p:cNvPr id="122" name="CustomShape 1"/>
          <p:cNvSpPr/>
          <p:nvPr/>
        </p:nvSpPr>
        <p:spPr>
          <a:xfrm>
            <a:off x="457200" y="53352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000" b="0" strike="noStrike" spc="-100">
                <a:solidFill>
                  <a:srgbClr val="D2533C"/>
                </a:solidFill>
                <a:latin typeface="Arial"/>
                <a:ea typeface="DejaVu Sans"/>
              </a:rPr>
              <a:t>System Architecture</a:t>
            </a:r>
            <a:endParaRPr lang="en-US" sz="4000" b="0" strike="noStrike" spc="-1">
              <a:latin typeface="Arial"/>
            </a:endParaRPr>
          </a:p>
        </p:txBody>
      </p:sp>
      <p:sp>
        <p:nvSpPr>
          <p:cNvPr id="123" name="CustomShape 2"/>
          <p:cNvSpPr/>
          <p:nvPr/>
        </p:nvSpPr>
        <p:spPr>
          <a:xfrm>
            <a:off x="5913360" y="69840"/>
            <a:ext cx="322452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r">
              <a:lnSpc>
                <a:spcPct val="100000"/>
              </a:lnSpc>
            </a:pPr>
            <a:r>
              <a:rPr lang="en-US" sz="1200" b="0" strike="noStrike" spc="-1">
                <a:solidFill>
                  <a:srgbClr val="FFFFFF"/>
                </a:solidFill>
                <a:latin typeface="Arial"/>
                <a:ea typeface="DejaVu Sans"/>
              </a:rPr>
              <a:t>André Pedrosa, Filipe Pires and João Alegria</a:t>
            </a:r>
            <a:endParaRPr lang="en-US" sz="1200" b="0" strike="noStrike" spc="-1">
              <a:latin typeface="Arial"/>
            </a:endParaRPr>
          </a:p>
          <a:p>
            <a:pPr algn="r">
              <a:lnSpc>
                <a:spcPct val="100000"/>
              </a:lnSpc>
            </a:pPr>
            <a:endParaRPr lang="en-US" sz="1200" b="0" strike="noStrike" spc="-1">
              <a:latin typeface="Arial"/>
            </a:endParaRPr>
          </a:p>
        </p:txBody>
      </p:sp>
      <p:pic>
        <p:nvPicPr>
          <p:cNvPr id="124" name="Picture 2"/>
          <p:cNvPicPr/>
          <p:nvPr/>
        </p:nvPicPr>
        <p:blipFill>
          <a:blip r:embed="rId3"/>
          <a:stretch/>
        </p:blipFill>
        <p:spPr>
          <a:xfrm>
            <a:off x="457200" y="1523520"/>
            <a:ext cx="4914720" cy="3285720"/>
          </a:xfrm>
          <a:prstGeom prst="rect">
            <a:avLst/>
          </a:prstGeom>
          <a:ln>
            <a:noFill/>
          </a:ln>
        </p:spPr>
      </p:pic>
      <p:pic>
        <p:nvPicPr>
          <p:cNvPr id="125" name="Picture 3"/>
          <p:cNvPicPr/>
          <p:nvPr/>
        </p:nvPicPr>
        <p:blipFill>
          <a:blip r:embed="rId4"/>
          <a:stretch/>
        </p:blipFill>
        <p:spPr>
          <a:xfrm>
            <a:off x="3686040" y="2438280"/>
            <a:ext cx="5067000" cy="3371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Picture 3"/>
          <p:cNvPicPr/>
          <p:nvPr/>
        </p:nvPicPr>
        <p:blipFill>
          <a:blip r:embed="rId2"/>
          <a:stretch/>
        </p:blipFill>
        <p:spPr>
          <a:xfrm>
            <a:off x="3352680" y="5943600"/>
            <a:ext cx="5400360" cy="608400"/>
          </a:xfrm>
          <a:prstGeom prst="rect">
            <a:avLst/>
          </a:prstGeom>
          <a:ln>
            <a:noFill/>
          </a:ln>
        </p:spPr>
      </p:pic>
      <p:sp>
        <p:nvSpPr>
          <p:cNvPr id="127" name="CustomShape 1"/>
          <p:cNvSpPr/>
          <p:nvPr/>
        </p:nvSpPr>
        <p:spPr>
          <a:xfrm>
            <a:off x="457200" y="53352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000" b="0" strike="noStrike" spc="-100">
                <a:solidFill>
                  <a:srgbClr val="D2533C"/>
                </a:solidFill>
                <a:latin typeface="Arial"/>
                <a:ea typeface="DejaVu Sans"/>
              </a:rPr>
              <a:t>System Architecture</a:t>
            </a:r>
            <a:endParaRPr lang="en-US" sz="4000" b="0" strike="noStrike" spc="-1">
              <a:latin typeface="Arial"/>
            </a:endParaRPr>
          </a:p>
        </p:txBody>
      </p:sp>
      <p:sp>
        <p:nvSpPr>
          <p:cNvPr id="128" name="CustomShape 2"/>
          <p:cNvSpPr/>
          <p:nvPr/>
        </p:nvSpPr>
        <p:spPr>
          <a:xfrm>
            <a:off x="5913360" y="69840"/>
            <a:ext cx="322452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r">
              <a:lnSpc>
                <a:spcPct val="100000"/>
              </a:lnSpc>
            </a:pPr>
            <a:r>
              <a:rPr lang="en-US" sz="1200" b="0" strike="noStrike" spc="-1">
                <a:solidFill>
                  <a:srgbClr val="FFFFFF"/>
                </a:solidFill>
                <a:latin typeface="Arial"/>
                <a:ea typeface="DejaVu Sans"/>
              </a:rPr>
              <a:t>André Pedrosa, Filipe Pires and João Alegria</a:t>
            </a:r>
            <a:endParaRPr lang="en-US" sz="1200" b="0" strike="noStrike" spc="-1">
              <a:latin typeface="Arial"/>
            </a:endParaRPr>
          </a:p>
          <a:p>
            <a:pPr algn="r">
              <a:lnSpc>
                <a:spcPct val="100000"/>
              </a:lnSpc>
            </a:pPr>
            <a:endParaRPr lang="en-US" sz="1200" b="0" strike="noStrike" spc="-1">
              <a:latin typeface="Arial"/>
            </a:endParaRPr>
          </a:p>
        </p:txBody>
      </p:sp>
      <p:pic>
        <p:nvPicPr>
          <p:cNvPr id="129" name="Picture 2"/>
          <p:cNvPicPr/>
          <p:nvPr/>
        </p:nvPicPr>
        <p:blipFill>
          <a:blip r:embed="rId3"/>
          <a:stretch/>
        </p:blipFill>
        <p:spPr>
          <a:xfrm>
            <a:off x="457200" y="1523520"/>
            <a:ext cx="4895640" cy="3257280"/>
          </a:xfrm>
          <a:prstGeom prst="rect">
            <a:avLst/>
          </a:prstGeom>
          <a:ln>
            <a:noFill/>
          </a:ln>
        </p:spPr>
      </p:pic>
      <p:pic>
        <p:nvPicPr>
          <p:cNvPr id="130" name="Picture 3"/>
          <p:cNvPicPr/>
          <p:nvPr/>
        </p:nvPicPr>
        <p:blipFill>
          <a:blip r:embed="rId4"/>
          <a:stretch/>
        </p:blipFill>
        <p:spPr>
          <a:xfrm>
            <a:off x="3733920" y="2476440"/>
            <a:ext cx="4876560" cy="32508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592</TotalTime>
  <Words>506</Words>
  <Application>Microsoft Office PowerPoint</Application>
  <PresentationFormat>On-screen Show (4:3)</PresentationFormat>
  <Paragraphs>121</Paragraphs>
  <Slides>12</Slides>
  <Notes>3</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Monitoring System of clinical &amp; Environmental Conditions</dc:title>
  <dc:subject/>
  <dc:creator>Filipe Pires</dc:creator>
  <dc:description/>
  <cp:lastModifiedBy>Filipe Pires</cp:lastModifiedBy>
  <cp:revision>28</cp:revision>
  <dcterms:created xsi:type="dcterms:W3CDTF">2006-08-16T00:00:00Z</dcterms:created>
  <dcterms:modified xsi:type="dcterms:W3CDTF">2019-03-13T09:35:41Z</dcterms:modified>
  <dc:language>pt-PT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Apresentação no Ecrã (4:3)</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