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64" r:id="rId6"/>
    <p:sldId id="265" r:id="rId7"/>
    <p:sldId id="268" r:id="rId8"/>
    <p:sldId id="266" r:id="rId9"/>
    <p:sldId id="262" r:id="rId10"/>
    <p:sldId id="269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691" autoAdjust="0"/>
    <p:restoredTop sz="9466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10419-E1FA-4DF1-94F9-DBAC7506FBB2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663C-5866-4450-816D-54D7AC6F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Grant and ask access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needed so the doctor can analise the data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Register todaus mod so we have labbled data for machine learning algorithms</a:t>
            </a:r>
          </a:p>
        </p:txBody>
      </p:sp>
      <p:sp>
        <p:nvSpPr>
          <p:cNvPr id="15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BF959DE-5FEF-4184-AAF3-A425D999E8BB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1762200"/>
            <a:ext cx="784800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762200"/>
            <a:ext cx="784800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400" b="0" strike="noStrike" cap="all" spc="-100" dirty="0">
                <a:solidFill>
                  <a:srgbClr val="D2533C"/>
                </a:solidFill>
                <a:latin typeface="Arial"/>
              </a:rPr>
              <a:t>Personal Monitoring System of </a:t>
            </a:r>
            <a:endParaRPr lang="pt-PT" sz="2400" b="0" strike="noStrike" cap="all" spc="-100" dirty="0" smtClean="0">
              <a:solidFill>
                <a:srgbClr val="D2533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400" b="0" strike="noStrike" cap="all" spc="-100" dirty="0" smtClean="0">
                <a:solidFill>
                  <a:srgbClr val="D2533C"/>
                </a:solidFill>
                <a:latin typeface="Arial"/>
              </a:rPr>
              <a:t>clinical </a:t>
            </a:r>
            <a:r>
              <a:rPr lang="pt-PT" sz="2400" b="0" strike="noStrike" cap="all" spc="-100" dirty="0">
                <a:solidFill>
                  <a:srgbClr val="D2533C"/>
                </a:solidFill>
                <a:latin typeface="Arial"/>
              </a:rPr>
              <a:t>&amp; Environmental Conditions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4876920"/>
            <a:ext cx="655236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Supervisor Teacher:	Carlos Costa </a:t>
            </a:r>
            <a:endParaRPr lang="pt-PT" sz="2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Developers Team: 	André Pedrosa (85098)</a:t>
            </a:r>
            <a:endParaRPr lang="pt-PT" sz="2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			Filipe Pires (85122)</a:t>
            </a:r>
            <a:endParaRPr lang="pt-PT" sz="2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			João Alegria (85048)</a:t>
            </a:r>
            <a:endParaRPr lang="pt-PT" sz="2050" b="0" strike="noStrike" spc="-1">
              <a:latin typeface="Arial"/>
            </a:endParaRPr>
          </a:p>
        </p:txBody>
      </p:sp>
      <p:pic>
        <p:nvPicPr>
          <p:cNvPr id="83" name="Picture 3"/>
          <p:cNvPicPr/>
          <p:nvPr/>
        </p:nvPicPr>
        <p:blipFill>
          <a:blip r:embed="rId2"/>
          <a:stretch/>
        </p:blipFill>
        <p:spPr>
          <a:xfrm>
            <a:off x="3200400" y="678960"/>
            <a:ext cx="5400720" cy="60876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filip\Google Drive\UA\3A2S\PI\Repositorio\personal_monitoring_system\Client\assets\img\logo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600200"/>
            <a:ext cx="734580" cy="7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705880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D82FF"/>
                </a:solidFill>
              </a:rPr>
              <a:t>ContinuousCare</a:t>
            </a:r>
            <a:endParaRPr lang="en-US" sz="2800" b="1" dirty="0">
              <a:solidFill>
                <a:srgbClr val="2D82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Contextualization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96336" y="1752600"/>
            <a:ext cx="8189744" cy="35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Increased </a:t>
            </a:r>
            <a:r>
              <a:rPr lang="pt-PT" sz="2400" b="0" strike="noStrike" spc="-1" dirty="0">
                <a:solidFill>
                  <a:srgbClr val="292934"/>
                </a:solidFill>
                <a:latin typeface="Arial"/>
              </a:rPr>
              <a:t>proliferation of </a:t>
            </a:r>
            <a:r>
              <a:rPr lang="pt-PT" sz="2400" b="1" strike="noStrike" spc="-1" dirty="0">
                <a:solidFill>
                  <a:srgbClr val="292934"/>
                </a:solidFill>
                <a:latin typeface="Arial"/>
              </a:rPr>
              <a:t>mobile devices for monitoring</a:t>
            </a:r>
            <a:r>
              <a:rPr lang="pt-PT" sz="2400" b="0" strike="noStrike" spc="-1" dirty="0">
                <a:solidFill>
                  <a:srgbClr val="292934"/>
                </a:solidFill>
                <a:latin typeface="Arial"/>
              </a:rPr>
              <a:t> vital signals and physical </a:t>
            </a: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activity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Use of </a:t>
            </a:r>
            <a:r>
              <a:rPr lang="pt-PT" sz="2400" b="1" spc="-1" dirty="0" smtClean="0">
                <a:solidFill>
                  <a:srgbClr val="292934"/>
                </a:solidFill>
                <a:latin typeface="Arial"/>
              </a:rPr>
              <a:t>geolocation</a:t>
            </a: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 to keep track of the environment the patient was exposed to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Need for quality labelled quotidian data in the medical field 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 smtClean="0">
              <a:solidFill>
                <a:srgbClr val="292934"/>
              </a:solidFill>
              <a:latin typeface="Arial"/>
            </a:endParaRPr>
          </a:p>
          <a:p>
            <a:pPr marL="720" algn="just">
              <a:spcBef>
                <a:spcPts val="479"/>
              </a:spcBef>
              <a:buClr>
                <a:srgbClr val="93A299"/>
              </a:buClr>
              <a:buSzPct val="85000"/>
            </a:pPr>
            <a:r>
              <a:rPr lang="pt-PT" sz="2400" b="1" spc="-1" dirty="0" smtClean="0">
                <a:solidFill>
                  <a:srgbClr val="292934"/>
                </a:solidFill>
              </a:rPr>
              <a:t>→ A new </a:t>
            </a:r>
            <a:r>
              <a:rPr lang="pt-PT" sz="2400" b="1" spc="-1" dirty="0">
                <a:solidFill>
                  <a:srgbClr val="292934"/>
                </a:solidFill>
              </a:rPr>
              <a:t>paradigm of medical monitorization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>
              <a:solidFill>
                <a:srgbClr val="292934"/>
              </a:solidFill>
              <a:latin typeface="Arial"/>
            </a:endParaRP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 smtClean="0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Goals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2666880"/>
            <a:ext cx="8448480" cy="39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Transparent &amp; continuous collecting </a:t>
            </a:r>
            <a:endParaRPr lang="pt-PT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Simplified visualization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Limited processing</a:t>
            </a:r>
            <a:endParaRPr lang="pt-PT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Labelling and storage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API development for daily clinical 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information about a subject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PT" sz="2000" b="0" strike="noStrike" spc="-1">
              <a:latin typeface="Arial"/>
            </a:endParaRPr>
          </a:p>
        </p:txBody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4114800" y="1586520"/>
            <a:ext cx="106596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PT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DATA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94" name="Line 4"/>
          <p:cNvSpPr/>
          <p:nvPr/>
        </p:nvSpPr>
        <p:spPr>
          <a:xfrm>
            <a:off x="4647960" y="2119680"/>
            <a:ext cx="360" cy="2680920"/>
          </a:xfrm>
          <a:prstGeom prst="line">
            <a:avLst/>
          </a:prstGeom>
          <a:ln w="5724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5"/>
          <p:cNvSpPr/>
          <p:nvPr/>
        </p:nvSpPr>
        <p:spPr>
          <a:xfrm flipH="1">
            <a:off x="4495680" y="2895480"/>
            <a:ext cx="15228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6"/>
          <p:cNvSpPr/>
          <p:nvPr/>
        </p:nvSpPr>
        <p:spPr>
          <a:xfrm flipH="1">
            <a:off x="4647960" y="3200400"/>
            <a:ext cx="140544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7"/>
          <p:cNvSpPr/>
          <p:nvPr/>
        </p:nvSpPr>
        <p:spPr>
          <a:xfrm flipH="1">
            <a:off x="2590560" y="3657600"/>
            <a:ext cx="205740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8"/>
          <p:cNvSpPr/>
          <p:nvPr/>
        </p:nvSpPr>
        <p:spPr>
          <a:xfrm flipH="1">
            <a:off x="4647960" y="3962160"/>
            <a:ext cx="152424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9"/>
          <p:cNvSpPr/>
          <p:nvPr/>
        </p:nvSpPr>
        <p:spPr>
          <a:xfrm flipH="1">
            <a:off x="4190760" y="4343400"/>
            <a:ext cx="45720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/>
          <p:cNvPicPr/>
          <p:nvPr/>
        </p:nvPicPr>
        <p:blipFill>
          <a:blip r:embed="rId3"/>
          <a:stretch/>
        </p:blipFill>
        <p:spPr>
          <a:xfrm>
            <a:off x="3352680" y="5943600"/>
            <a:ext cx="5400360" cy="6084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00" dirty="0">
                <a:solidFill>
                  <a:srgbClr val="D2533C"/>
                </a:solidFill>
                <a:latin typeface="Arial"/>
                <a:ea typeface="DejaVu Sans"/>
              </a:rPr>
              <a:t>Requirements Elicitation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6320" y="1752480"/>
            <a:ext cx="8915040" cy="44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marL="720" algn="r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marL="720" algn="r">
              <a:lnSpc>
                <a:spcPct val="100000"/>
              </a:lnSpc>
              <a:spcBef>
                <a:spcPts val="479"/>
              </a:spcBef>
            </a:pPr>
            <a:endParaRPr lang="pt-PT" sz="1800" b="0" strike="noStrike" spc="-1" dirty="0" smtClean="0">
              <a:latin typeface="Arial"/>
            </a:endParaRPr>
          </a:p>
          <a:p>
            <a:pPr marL="720" algn="r">
              <a:lnSpc>
                <a:spcPct val="100000"/>
              </a:lnSpc>
              <a:spcBef>
                <a:spcPts val="479"/>
              </a:spcBef>
            </a:pPr>
            <a:endParaRPr lang="pt-PT" sz="1200" spc="-1" dirty="0">
              <a:latin typeface="Arial"/>
            </a:endParaRPr>
          </a:p>
          <a:p>
            <a:pPr marL="720" algn="r"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479"/>
              </a:spcBef>
            </a:pPr>
            <a:r>
              <a:rPr lang="en-US" sz="16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Figure 1: Use Cases - Client </a:t>
            </a:r>
            <a:r>
              <a:rPr lang="en-US" sz="1600" b="0" strike="noStrike" spc="-1" dirty="0">
                <a:solidFill>
                  <a:srgbClr val="292934"/>
                </a:solidFill>
                <a:latin typeface="Arial"/>
                <a:ea typeface="DejaVu Sans"/>
              </a:rPr>
              <a:t>and Doctor Features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913360" y="69840"/>
            <a:ext cx="3224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André Pedrosa, Filipe Pires and João Alegria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pic>
        <p:nvPicPr>
          <p:cNvPr id="104" name="Picture 6"/>
          <p:cNvPicPr/>
          <p:nvPr/>
        </p:nvPicPr>
        <p:blipFill>
          <a:blip r:embed="rId4"/>
          <a:stretch/>
        </p:blipFill>
        <p:spPr>
          <a:xfrm>
            <a:off x="1295280" y="1447800"/>
            <a:ext cx="3048120" cy="4198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5" name="Picture 7"/>
          <p:cNvPicPr/>
          <p:nvPr/>
        </p:nvPicPr>
        <p:blipFill>
          <a:blip r:embed="rId5"/>
          <a:stretch/>
        </p:blipFill>
        <p:spPr>
          <a:xfrm>
            <a:off x="4597200" y="2070000"/>
            <a:ext cx="3170160" cy="28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219200" y="1371600"/>
            <a:ext cx="3187200" cy="4343400"/>
          </a:xfrm>
          <a:prstGeom prst="rect">
            <a:avLst/>
          </a:prstGeom>
          <a:noFill/>
          <a:ln w="76200">
            <a:solidFill>
              <a:srgbClr val="2D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360" cy="60840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00">
                <a:solidFill>
                  <a:srgbClr val="D2533C"/>
                </a:solidFill>
                <a:latin typeface="Arial"/>
                <a:ea typeface="DejaVu Sans"/>
              </a:rPr>
              <a:t>System Architecture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876800" y="1600200"/>
            <a:ext cx="3876240" cy="46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180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Strategy:</a:t>
            </a:r>
            <a:endParaRPr lang="en-US" sz="2400" b="0" strike="noStrike" spc="-1" dirty="0" smtClean="0">
              <a:solidFill>
                <a:srgbClr val="292934"/>
              </a:solidFill>
              <a:latin typeface="Arial"/>
              <a:ea typeface="DejaVu Sans"/>
            </a:endParaRPr>
          </a:p>
          <a:p>
            <a:pPr marL="640080" lvl="1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Deployment 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  <a:ea typeface="DejaVu Sans"/>
              </a:rPr>
              <a:t>Plan</a:t>
            </a:r>
            <a:endParaRPr lang="en-US" sz="2000" b="0" strike="noStrike" spc="-1" dirty="0">
              <a:latin typeface="Arial"/>
            </a:endParaRPr>
          </a:p>
          <a:p>
            <a:pPr marL="640080" lvl="1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  <a:ea typeface="DejaVu Sans"/>
              </a:rPr>
              <a:t>Modular Architecture</a:t>
            </a:r>
            <a:endParaRPr lang="en-US" sz="2000" b="0" strike="noStrike" spc="-1" dirty="0">
              <a:latin typeface="Arial"/>
            </a:endParaRPr>
          </a:p>
          <a:p>
            <a:pPr marL="640080" lvl="1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  <a:ea typeface="DejaVu Sans"/>
              </a:rPr>
              <a:t>Public REST </a:t>
            </a:r>
            <a:r>
              <a:rPr lang="en-US" sz="20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API</a:t>
            </a:r>
          </a:p>
          <a:p>
            <a:pPr marL="182880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Changes Done:</a:t>
            </a:r>
          </a:p>
          <a:p>
            <a:pPr marL="640080" lvl="1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000" b="0" strike="noStrike" spc="-1" dirty="0" smtClean="0">
                <a:solidFill>
                  <a:srgbClr val="292934"/>
                </a:solidFill>
                <a:latin typeface="Arial"/>
              </a:rPr>
              <a:t>Separate Geolocation</a:t>
            </a:r>
          </a:p>
          <a:p>
            <a:pPr marL="640080" lvl="1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000" spc="-1" dirty="0" smtClean="0">
                <a:solidFill>
                  <a:srgbClr val="292934"/>
                </a:solidFill>
                <a:latin typeface="Arial"/>
              </a:rPr>
              <a:t>Mobile App Integration</a:t>
            </a:r>
          </a:p>
          <a:p>
            <a:pPr marL="182880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spc="-1" dirty="0" smtClean="0">
                <a:solidFill>
                  <a:srgbClr val="292934"/>
                </a:solidFill>
                <a:latin typeface="Arial"/>
              </a:rPr>
              <a:t>Future Changes:</a:t>
            </a:r>
          </a:p>
          <a:p>
            <a:pPr marL="640080" lvl="1" indent="-181800" algn="just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spc="-1" dirty="0" smtClean="0">
                <a:solidFill>
                  <a:srgbClr val="292934"/>
                </a:solidFill>
                <a:latin typeface="Arial"/>
              </a:rPr>
              <a:t>API Gateway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13360" y="69840"/>
            <a:ext cx="3224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André Pedrosa, Filipe Pires and João Alegria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676920" y="5791200"/>
            <a:ext cx="3056880" cy="4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100000"/>
              </a:lnSpc>
              <a:spcBef>
                <a:spcPts val="479"/>
              </a:spcBef>
            </a:pPr>
            <a:r>
              <a:rPr lang="en-US" sz="16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Figure </a:t>
            </a:r>
            <a:r>
              <a:rPr lang="en-US" sz="16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2: </a:t>
            </a:r>
            <a:r>
              <a:rPr lang="en-US" sz="1600" b="0" strike="noStrike" spc="-1" dirty="0">
                <a:solidFill>
                  <a:srgbClr val="292934"/>
                </a:solidFill>
                <a:latin typeface="Arial"/>
                <a:ea typeface="DejaVu Sans"/>
              </a:rPr>
              <a:t>Architecture Diagram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028" name="Picture 4" descr="https://scontent.flis7-1.fna.fbcdn.net/v/t1.15752-9/56775778_555613991626961_8472226842839875584_n.png?_nc_cat=108&amp;_nc_ht=scontent.flis7-1.fna&amp;oh=3c7914232771358ab0d89e8385d98f14&amp;oe=5D4727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0" y="1383680"/>
            <a:ext cx="3886200" cy="438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60" y="964840"/>
            <a:ext cx="6125846" cy="57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/>
          <p:cNvPicPr/>
          <p:nvPr/>
        </p:nvPicPr>
        <p:blipFill>
          <a:blip r:embed="rId3"/>
          <a:stretch/>
        </p:blipFill>
        <p:spPr>
          <a:xfrm>
            <a:off x="3352680" y="5943600"/>
            <a:ext cx="5400360" cy="60840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00" dirty="0" smtClean="0">
                <a:solidFill>
                  <a:srgbClr val="D2533C"/>
                </a:solidFill>
                <a:latin typeface="Arial"/>
                <a:ea typeface="DejaVu Sans"/>
              </a:rPr>
              <a:t>Persistence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13360" y="69840"/>
            <a:ext cx="3224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André Pedrosa, Filipe Pires and João Alegria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1257180" y="5715300"/>
            <a:ext cx="3352260" cy="4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100000"/>
              </a:lnSpc>
              <a:spcBef>
                <a:spcPts val="479"/>
              </a:spcBef>
            </a:pPr>
            <a:r>
              <a:rPr lang="en-US" sz="16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Figure </a:t>
            </a:r>
            <a:r>
              <a:rPr lang="en-US" sz="1600" spc="-1" dirty="0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lang="en-US" sz="1600" b="0" strike="noStrike" spc="-1" dirty="0" smtClean="0">
                <a:solidFill>
                  <a:srgbClr val="292934"/>
                </a:solidFill>
                <a:latin typeface="Arial"/>
                <a:ea typeface="DejaVu Sans"/>
              </a:rPr>
              <a:t>: Entity-Relation Diagram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6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 dirty="0" smtClean="0">
                <a:solidFill>
                  <a:srgbClr val="D2533C"/>
                </a:solidFill>
                <a:latin typeface="Arial"/>
              </a:rPr>
              <a:t>Following Steps</a:t>
            </a:r>
            <a:endParaRPr lang="pt-PT" sz="4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96336" y="1752600"/>
            <a:ext cx="8189744" cy="35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Client Daily-Mood Registration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Doctor-Account Integration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Client-Doctor Interaction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Mobile and Web Apps Refinement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Improved Data Treatment for External APIs</a:t>
            </a:r>
            <a:endParaRPr lang="pt-PT" sz="2400" spc="-1" dirty="0">
              <a:solidFill>
                <a:srgbClr val="292934"/>
              </a:solidFill>
              <a:latin typeface="Arial"/>
            </a:endParaRP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 smtClean="0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5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4000" b="0" strike="noStrike" cap="all" spc="-100" dirty="0" smtClean="0">
                <a:solidFill>
                  <a:srgbClr val="D2533C"/>
                </a:solidFill>
                <a:latin typeface="Arial"/>
              </a:rPr>
              <a:t>DEMO</a:t>
            </a:r>
            <a:endParaRPr lang="pt-PT" sz="4000" b="0" strike="noStrike" spc="-1" dirty="0">
              <a:latin typeface="Arial"/>
            </a:endParaRPr>
          </a:p>
        </p:txBody>
      </p:sp>
      <p:pic>
        <p:nvPicPr>
          <p:cNvPr id="107" name="Picture 3"/>
          <p:cNvPicPr/>
          <p:nvPr/>
        </p:nvPicPr>
        <p:blipFill>
          <a:blip r:embed="rId2"/>
          <a:srcRect r="37656"/>
          <a:stretch/>
        </p:blipFill>
        <p:spPr>
          <a:xfrm>
            <a:off x="3153600" y="5486400"/>
            <a:ext cx="5470200" cy="99000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4000" b="0" strike="noStrike" cap="all" spc="-100" dirty="0">
                <a:solidFill>
                  <a:srgbClr val="D2533C"/>
                </a:solidFill>
                <a:latin typeface="Arial"/>
              </a:rPr>
              <a:t>Questions?</a:t>
            </a:r>
            <a:endParaRPr lang="pt-PT" sz="4000" b="0" strike="noStrike" spc="-1" dirty="0">
              <a:latin typeface="Arial"/>
            </a:endParaRPr>
          </a:p>
        </p:txBody>
      </p:sp>
      <p:pic>
        <p:nvPicPr>
          <p:cNvPr id="107" name="Picture 3"/>
          <p:cNvPicPr/>
          <p:nvPr/>
        </p:nvPicPr>
        <p:blipFill>
          <a:blip r:embed="rId2"/>
          <a:srcRect r="37656"/>
          <a:stretch/>
        </p:blipFill>
        <p:spPr>
          <a:xfrm>
            <a:off x="3153600" y="5486400"/>
            <a:ext cx="5470200" cy="9900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38560" y="396252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pt-PT" sz="2200" b="0" strike="noStrike" spc="-1" dirty="0">
                <a:solidFill>
                  <a:schemeClr val="accent5">
                    <a:lumMod val="50000"/>
                  </a:schemeClr>
                </a:solidFill>
                <a:latin typeface="Arial"/>
                <a:ea typeface="DejaVu Sans"/>
              </a:rPr>
              <a:t>For more information, please check our CodeUA Project:</a:t>
            </a:r>
            <a:endParaRPr lang="pt-PT" sz="2200" b="0" strike="noStrike" spc="-1" dirty="0">
              <a:solidFill>
                <a:schemeClr val="accent5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pt-PT" sz="2000" b="0" i="1" u="sng" strike="noStrike" spc="-1" dirty="0">
                <a:solidFill>
                  <a:srgbClr val="002060"/>
                </a:solidFill>
                <a:uFillTx/>
                <a:latin typeface="Arial"/>
                <a:ea typeface="DejaVu Sans"/>
              </a:rPr>
              <a:t>http://code.ua.pt/projects/personal_monitoring_system/wiki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pt-PT" sz="2000" b="0" strike="noStrike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B7FF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B7FF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282</TotalTime>
  <Words>253</Words>
  <Application>Microsoft Office PowerPoint</Application>
  <PresentationFormat>On-screen Show (4:3)</PresentationFormat>
  <Paragraphs>74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Monitoring System of clinical &amp; Environmental Conditions</dc:title>
  <dc:creator>Filipe Pires</dc:creator>
  <cp:lastModifiedBy>Filipe Pires</cp:lastModifiedBy>
  <cp:revision>26</cp:revision>
  <dcterms:created xsi:type="dcterms:W3CDTF">2006-08-16T00:00:00Z</dcterms:created>
  <dcterms:modified xsi:type="dcterms:W3CDTF">2019-04-10T00:36:26Z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