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aseline="0" dirty="0"/>
              <a:t>Volume de Dados </a:t>
            </a:r>
            <a:r>
              <a:rPr lang="en-US" sz="1800" baseline="0" dirty="0" err="1"/>
              <a:t>Inseridos</a:t>
            </a:r>
            <a:r>
              <a:rPr lang="en-US" sz="1800" baseline="0" dirty="0"/>
              <a:t> no Sistema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Folha1!$B$1</c:f>
              <c:strCache>
                <c:ptCount val="1"/>
                <c:pt idx="0">
                  <c:v>Nº Total de Tuplos Inseridos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Folha1!$A$2:$A$13</c:f>
              <c:strCache>
                <c:ptCount val="12"/>
                <c:pt idx="0">
                  <c:v>Paciente</c:v>
                </c:pt>
                <c:pt idx="1">
                  <c:v>Historial Clínico</c:v>
                </c:pt>
                <c:pt idx="2">
                  <c:v>Gravidez</c:v>
                </c:pt>
                <c:pt idx="3">
                  <c:v>Médico</c:v>
                </c:pt>
                <c:pt idx="4">
                  <c:v>Consulta</c:v>
                </c:pt>
                <c:pt idx="5">
                  <c:v>Consulta Ginecologia</c:v>
                </c:pt>
                <c:pt idx="6">
                  <c:v>Dirige</c:v>
                </c:pt>
                <c:pt idx="7">
                  <c:v>Consulta Obstetrícia</c:v>
                </c:pt>
                <c:pt idx="8">
                  <c:v>Bebé</c:v>
                </c:pt>
                <c:pt idx="9">
                  <c:v>Requisição Análise</c:v>
                </c:pt>
                <c:pt idx="10">
                  <c:v>Descrição Análise</c:v>
                </c:pt>
                <c:pt idx="11">
                  <c:v>Tipos de Análise</c:v>
                </c:pt>
              </c:strCache>
            </c:strRef>
          </c:cat>
          <c:val>
            <c:numRef>
              <c:f>Folha1!$B$2:$B$13</c:f>
              <c:numCache>
                <c:formatCode>General</c:formatCode>
                <c:ptCount val="12"/>
                <c:pt idx="0">
                  <c:v>800</c:v>
                </c:pt>
                <c:pt idx="1">
                  <c:v>800</c:v>
                </c:pt>
                <c:pt idx="2">
                  <c:v>27</c:v>
                </c:pt>
                <c:pt idx="3">
                  <c:v>2</c:v>
                </c:pt>
                <c:pt idx="4">
                  <c:v>1000</c:v>
                </c:pt>
                <c:pt idx="5">
                  <c:v>973</c:v>
                </c:pt>
                <c:pt idx="6">
                  <c:v>1000</c:v>
                </c:pt>
                <c:pt idx="7">
                  <c:v>26</c:v>
                </c:pt>
                <c:pt idx="8">
                  <c:v>27</c:v>
                </c:pt>
                <c:pt idx="9">
                  <c:v>500</c:v>
                </c:pt>
                <c:pt idx="10">
                  <c:v>500</c:v>
                </c:pt>
                <c:pt idx="11">
                  <c:v>500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120-43F9-BB54-FED476D770C5}"/>
            </c:ext>
          </c:extLst>
        </c:ser>
        <c:ser>
          <c:idx val="1"/>
          <c:order val="1"/>
          <c:tx>
            <c:strRef>
              <c:f>Folha1!$C$1</c:f>
              <c:strCache>
                <c:ptCount val="1"/>
                <c:pt idx="0">
                  <c:v>Nº de Tuplos com Campos Null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  <a:ln>
              <a:noFill/>
            </a:ln>
            <a:effectLst/>
          </c:spPr>
          <c:invertIfNegative val="0"/>
          <c:cat>
            <c:strRef>
              <c:f>Folha1!$A$2:$A$13</c:f>
              <c:strCache>
                <c:ptCount val="12"/>
                <c:pt idx="0">
                  <c:v>Paciente</c:v>
                </c:pt>
                <c:pt idx="1">
                  <c:v>Historial Clínico</c:v>
                </c:pt>
                <c:pt idx="2">
                  <c:v>Gravidez</c:v>
                </c:pt>
                <c:pt idx="3">
                  <c:v>Médico</c:v>
                </c:pt>
                <c:pt idx="4">
                  <c:v>Consulta</c:v>
                </c:pt>
                <c:pt idx="5">
                  <c:v>Consulta Ginecologia</c:v>
                </c:pt>
                <c:pt idx="6">
                  <c:v>Dirige</c:v>
                </c:pt>
                <c:pt idx="7">
                  <c:v>Consulta Obstetrícia</c:v>
                </c:pt>
                <c:pt idx="8">
                  <c:v>Bebé</c:v>
                </c:pt>
                <c:pt idx="9">
                  <c:v>Requisição Análise</c:v>
                </c:pt>
                <c:pt idx="10">
                  <c:v>Descrição Análise</c:v>
                </c:pt>
                <c:pt idx="11">
                  <c:v>Tipos de Análise</c:v>
                </c:pt>
              </c:strCache>
            </c:strRef>
          </c:cat>
          <c:val>
            <c:numRef>
              <c:f>Folha1!$C$2:$C$13</c:f>
              <c:numCache>
                <c:formatCode>General</c:formatCode>
                <c:ptCount val="12"/>
                <c:pt idx="0">
                  <c:v>400</c:v>
                </c:pt>
                <c:pt idx="1">
                  <c:v>400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120-43F9-BB54-FED476D770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376079040"/>
        <c:axId val="376081664"/>
      </c:barChart>
      <c:catAx>
        <c:axId val="37607904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aseline="0"/>
                  <a:t>Tabelas de Dados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6081664"/>
        <c:crosses val="autoZero"/>
        <c:auto val="1"/>
        <c:lblAlgn val="ctr"/>
        <c:lblOffset val="100"/>
        <c:noMultiLvlLbl val="0"/>
      </c:catAx>
      <c:valAx>
        <c:axId val="3760816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6079040"/>
        <c:crosses val="autoZero"/>
        <c:crossBetween val="between"/>
      </c:valAx>
      <c:spPr>
        <a:noFill/>
        <a:ln cmpd="sng">
          <a:solidFill>
            <a:schemeClr val="accent1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0E1875-BE43-4F7C-8AD9-05446AC8566B}" type="datetimeFigureOut">
              <a:rPr lang="pt-PT" smtClean="0"/>
              <a:t>07/06/2018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B445B7-1523-402A-8015-A8CC96A2E61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99928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5076BF-10DA-4FFA-95A6-75CBF6E941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FA90100-C4B6-4835-AACB-D990056064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1826DFE7-A332-4A7E-9939-D6FC609DA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2DA56-37C6-4EE7-81B2-91F840F9645D}" type="datetime1">
              <a:rPr lang="en-US" smtClean="0"/>
              <a:t>6/7/2018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A85E40E2-B28F-4461-A3B4-9B9A7D90E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6776227-4C1F-4D46-AB8E-2E603DBEE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710D-8C0D-4C1D-A76E-E10B79CDB16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210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8C3177-2879-41A9-BB29-C83E4E97D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09FB1FF5-F182-416A-9F6A-717FD64086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547AA9D-D8A1-44FD-BC91-361AB8607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63DAE-3C33-4255-A29D-663E07DF2D6C}" type="datetime1">
              <a:rPr lang="en-US" smtClean="0"/>
              <a:t>6/7/2018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BBFF792-7919-4468-8BF0-061CABE96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83E7F55-913E-40AE-A1A2-303DA9DD5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710D-8C0D-4C1D-A76E-E10B79CDB16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257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4B0B85A-D7E9-4469-8CC1-F06671D86F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359FE138-1084-4A01-8EE1-2337C4F246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75BA8F4-F51F-4F55-9E9F-5D740974A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F22BE-E3DA-4DE7-98BA-61B4A0D72E01}" type="datetime1">
              <a:rPr lang="en-US" smtClean="0"/>
              <a:t>6/7/2018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50124DAA-608D-4CAE-8A5D-DC9EEA5AA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F234490-2144-4DE8-9F87-B367F142C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710D-8C0D-4C1D-A76E-E10B79CDB16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289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E8D8BA-9810-401F-9B39-EEBED8BAF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C98D92D-4010-471B-A947-1AB753FCE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7A71D54-9536-43E8-B3F8-B34358FDA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6DA04-2CBB-4E90-88B1-098D85B07B45}" type="datetime1">
              <a:rPr lang="en-US" smtClean="0"/>
              <a:t>6/7/2018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DF1F2B6-6463-4261-B544-3A6F86E09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11A6887-F530-41BB-90B7-1B74956E3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710D-8C0D-4C1D-A76E-E10B79CDB16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939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C55137-8D70-4675-BBBA-BE9AE4B37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F01F7293-F18D-46AA-91F2-D73504E6B4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F911D69-262C-4CCD-8392-CBE72636F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30A40-3470-440F-A017-8356203329F2}" type="datetime1">
              <a:rPr lang="en-US" smtClean="0"/>
              <a:t>6/7/2018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93F7799-4AE2-47DF-95D1-554AB98AA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C06A10B-733F-4802-95AC-0378D0D1B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710D-8C0D-4C1D-A76E-E10B79CDB16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451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BEB31A-139E-4F9D-AF0E-3574A907B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A7EEAEF-6F25-4EB9-94F2-CA32CB1A12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D78E3F9C-0E35-4E47-AA5D-E9A5CA523F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07BBB568-3EE5-401A-BF54-21A2029BE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7A990-41C5-49D8-8972-0913FCD3492D}" type="datetime1">
              <a:rPr lang="en-US" smtClean="0"/>
              <a:t>6/7/2018</a:t>
            </a:fld>
            <a:endParaRPr lang="en-US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79BCE2B4-B65A-401D-816C-73C9C9851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37894188-01C5-4DA8-B6DE-8AE7F49F7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710D-8C0D-4C1D-A76E-E10B79CDB16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087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763EDF-74A3-4883-B1DC-1E87F1220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74940C5A-D6FE-4AC6-9362-14A82BADC7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5DF71AEB-71A8-4F8A-9DCB-2AF31B250B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F33546C7-2A9A-441F-BEE1-B87DC206C2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1B568B2F-DF69-47C7-93CB-E1AF23378D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43A994ED-4904-4762-B4CA-565B3780A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9C62B-3810-488A-9C9A-0AA8C41EA0B8}" type="datetime1">
              <a:rPr lang="en-US" smtClean="0"/>
              <a:t>6/7/2018</a:t>
            </a:fld>
            <a:endParaRPr lang="en-US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86878155-0AA8-4FBA-B15B-D20EBEB47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5BF8E212-AB4A-4517-9E85-AA42E1CF2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710D-8C0D-4C1D-A76E-E10B79CDB16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251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6D4DB1-E603-43AE-B637-5B1CDC67F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08BF55F9-6AC0-4B5E-8BD1-15418665E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85E81-6D70-4299-ACE9-E4D372759DE7}" type="datetime1">
              <a:rPr lang="en-US" smtClean="0"/>
              <a:t>6/7/2018</a:t>
            </a:fld>
            <a:endParaRPr lang="en-US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F99150B8-C846-4136-96CD-FE4B94A2C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D12D545B-9B60-46A9-9ACD-5F7C8EFED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710D-8C0D-4C1D-A76E-E10B79CDB16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021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C7C46871-391F-4FFF-BA08-77C756B4E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2C027-23CE-4461-B096-0D56D5558155}" type="datetime1">
              <a:rPr lang="en-US" smtClean="0"/>
              <a:t>6/7/2018</a:t>
            </a:fld>
            <a:endParaRPr lang="en-US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F02AA970-0057-440E-8833-6B481C525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E6B07F95-5738-4D03-9905-6832DBD0D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710D-8C0D-4C1D-A76E-E10B79CDB16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696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A73995-2042-4B80-A459-63312FF7B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CDFD916-B066-45FF-8FD2-979D5E5D04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DF1163E3-6779-47E9-9642-86DDC2E4F3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0088777C-F795-4BE7-9B36-0EB69819B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5165B-AE44-4C17-B249-9DACC7AE5BB8}" type="datetime1">
              <a:rPr lang="en-US" smtClean="0"/>
              <a:t>6/7/2018</a:t>
            </a:fld>
            <a:endParaRPr lang="en-US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AF82784F-D544-49AA-B6C7-BDC0D1722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ADA2565A-5A38-41E7-98DA-423AD8C00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710D-8C0D-4C1D-A76E-E10B79CDB16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89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FFD7A8-D082-4411-8697-FF90A8D8B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45E83861-00E8-4AB6-A147-D035C1A552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0C4C68AB-5D8E-4FF8-967E-3AF71FCC02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7C4C62F0-CB69-4609-B2CE-AB70F2F84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AE8D9-AB5D-4DDA-B285-E4B2F1540432}" type="datetime1">
              <a:rPr lang="en-US" smtClean="0"/>
              <a:t>6/7/2018</a:t>
            </a:fld>
            <a:endParaRPr lang="en-US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61DDD967-DD96-43C3-830E-43B31F604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CE819A6E-F172-4F41-83EE-1CF7CD7AB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710D-8C0D-4C1D-A76E-E10B79CDB16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900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19691298-5BB6-499E-818F-614FA02D9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F757B573-E221-4225-8633-967DF31E3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99F90DD-2AB9-451F-9900-C20C27F1EE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923104-52C8-43C8-8913-FBB542DC3772}" type="datetime1">
              <a:rPr lang="en-US" smtClean="0"/>
              <a:t>6/7/2018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E26A4281-73BC-4826-A10B-9BF694F87A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159B443-7CE9-471F-9AF6-D358B06066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B710D-8C0D-4C1D-A76E-E10B79CDB16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99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C8E72259-3D49-4D7F-BD07-0699604A70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8750" y="4808293"/>
            <a:ext cx="8792307" cy="1670538"/>
          </a:xfrm>
        </p:spPr>
        <p:txBody>
          <a:bodyPr/>
          <a:lstStyle/>
          <a:p>
            <a:pPr algn="l"/>
            <a:endParaRPr lang="pt-PT" dirty="0">
              <a:solidFill>
                <a:schemeClr val="accent1">
                  <a:lumMod val="75000"/>
                </a:schemeClr>
              </a:solidFill>
            </a:endParaRPr>
          </a:p>
          <a:p>
            <a:pPr algn="l"/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Filipe Pires	85122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algn="l"/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João Alegria	85048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E926CAB8-648F-4175-AB82-511F1CE08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8750" y="855907"/>
            <a:ext cx="10494498" cy="2387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5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Base de Dados</a:t>
            </a:r>
            <a:br>
              <a:rPr lang="pt-PT" sz="5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pt-PT" sz="55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Clínica de Ginecologia e Obstetrícia</a:t>
            </a:r>
            <a:endParaRPr lang="en-US" sz="55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8ADF1F5-90C7-462C-A60F-B1A32BE82A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7602" y="3198446"/>
            <a:ext cx="2876793" cy="2876793"/>
          </a:xfrm>
          <a:prstGeom prst="ellipse">
            <a:avLst/>
          </a:prstGeom>
          <a:ln>
            <a:noFill/>
          </a:ln>
          <a:effectLst>
            <a:softEdge rad="127000"/>
          </a:effectLst>
        </p:spPr>
      </p:pic>
      <p:sp>
        <p:nvSpPr>
          <p:cNvPr id="2" name="Marcador de Posição do Número do Diapositivo 1">
            <a:extLst>
              <a:ext uri="{FF2B5EF4-FFF2-40B4-BE49-F238E27FC236}">
                <a16:creationId xmlns:a16="http://schemas.microsoft.com/office/drawing/2014/main" id="{4479B659-A737-42C3-BFF3-CB82396F6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710D-8C0D-4C1D-A76E-E10B79CDB16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575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714812C-C57B-44D9-B512-0C057AF9D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4859"/>
            <a:ext cx="10515600" cy="13255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5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Agradecemos pela vossa atenção</a:t>
            </a:r>
            <a:endParaRPr lang="en-US" sz="55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AC9DD88-A295-4DB8-B723-B4B16D10F0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659" y="982540"/>
            <a:ext cx="3624682" cy="3624682"/>
          </a:xfrm>
          <a:prstGeom prst="ellipse">
            <a:avLst/>
          </a:prstGeom>
          <a:ln>
            <a:noFill/>
          </a:ln>
          <a:effectLst>
            <a:softEdge rad="127000"/>
          </a:effectLst>
        </p:spPr>
      </p:pic>
      <p:sp>
        <p:nvSpPr>
          <p:cNvPr id="2" name="Marcador de Posição do Número do Diapositivo 1">
            <a:extLst>
              <a:ext uri="{FF2B5EF4-FFF2-40B4-BE49-F238E27FC236}">
                <a16:creationId xmlns:a16="http://schemas.microsoft.com/office/drawing/2014/main" id="{7CA5E557-8CAC-4960-9230-07E221397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710D-8C0D-4C1D-A76E-E10B79CDB16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020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9B24CA5-A56B-403C-819A-2E51CF74E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4511" y="1853761"/>
            <a:ext cx="9762978" cy="4351338"/>
          </a:xfrm>
        </p:spPr>
        <p:txBody>
          <a:bodyPr>
            <a:normAutofit fontScale="92500" lnSpcReduction="10000"/>
          </a:bodyPr>
          <a:lstStyle/>
          <a:p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Análise de Requisitos:</a:t>
            </a:r>
          </a:p>
          <a:p>
            <a:pPr lvl="1"/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Persona</a:t>
            </a:r>
          </a:p>
          <a:p>
            <a:pPr lvl="1"/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Cenários de uso</a:t>
            </a:r>
          </a:p>
          <a:p>
            <a:pPr lvl="1"/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Requisitos</a:t>
            </a:r>
          </a:p>
          <a:p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Desenho Conceptual e Modelo Relacional</a:t>
            </a:r>
          </a:p>
          <a:p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Implementação:</a:t>
            </a:r>
          </a:p>
          <a:p>
            <a:pPr lvl="1"/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DDL, DML e Programação em SQL</a:t>
            </a:r>
          </a:p>
          <a:p>
            <a:pPr lvl="1"/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Otimização</a:t>
            </a:r>
          </a:p>
          <a:p>
            <a:pPr lvl="1"/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Inserção de dados</a:t>
            </a:r>
          </a:p>
          <a:p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Interface de Interação</a:t>
            </a:r>
          </a:p>
          <a:p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Trabalho Futuro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F714812C-C57B-44D9-B512-0C057AF9D84C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5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Introdução</a:t>
            </a:r>
            <a:endParaRPr lang="en-US" sz="55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Marcador de Posição do Número do Diapositivo 1">
            <a:extLst>
              <a:ext uri="{FF2B5EF4-FFF2-40B4-BE49-F238E27FC236}">
                <a16:creationId xmlns:a16="http://schemas.microsoft.com/office/drawing/2014/main" id="{9D72B320-E933-4603-AFAB-D527ED827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710D-8C0D-4C1D-A76E-E10B79CDB16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806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9B24CA5-A56B-403C-819A-2E51CF74E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3761"/>
            <a:ext cx="9762978" cy="4351338"/>
          </a:xfrm>
        </p:spPr>
        <p:txBody>
          <a:bodyPr>
            <a:normAutofit fontScale="92500" lnSpcReduction="20000"/>
          </a:bodyPr>
          <a:lstStyle/>
          <a:p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Criação de uma persona característica</a:t>
            </a:r>
          </a:p>
          <a:p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Elaboração de casos de uso de acordo com a persona</a:t>
            </a:r>
          </a:p>
          <a:p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Requisitos recolhidos:</a:t>
            </a:r>
          </a:p>
          <a:p>
            <a:pPr lvl="1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Acesso garantido ao sistema sempre que computador ligado</a:t>
            </a:r>
          </a:p>
          <a:p>
            <a:pPr lvl="1"/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Controlo e gestão sobre informação dos trabalhadores da clínica</a:t>
            </a:r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Existência de dois perfis de acesso ao sistema, bem diferenciados</a:t>
            </a:r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Existência de um perfil superutilizador com controlo sobre todo o sistema</a:t>
            </a:r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Capacidades de adição, atualização e remoção de pacientes</a:t>
            </a:r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Controlo de acesso a informação dos pacientes de acordo com cada perfil </a:t>
            </a:r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Visibilidade do estado do sistema</a:t>
            </a:r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Compatibilidade com um sistema operativo desktop</a:t>
            </a:r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Segurança de acesso ao sistema através de uma autentificação</a:t>
            </a:r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Garantia de atualização instantânea dos dados e da integridade dos mesmos</a:t>
            </a:r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endParaRPr lang="pt-PT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F714812C-C57B-44D9-B512-0C057AF9D84C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5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Análise de Requisitos</a:t>
            </a:r>
            <a:endParaRPr lang="en-US" sz="55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Imagem 4" descr="C:\Users\joaop\AppData\Local\Microsoft\Windows\INetCache\Content.Word\fernanda.jpg">
            <a:extLst>
              <a:ext uri="{FF2B5EF4-FFF2-40B4-BE49-F238E27FC236}">
                <a16:creationId xmlns:a16="http://schemas.microsoft.com/office/drawing/2014/main" id="{8462F64D-48BD-4383-BB04-0809EC7F3500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72" b="25580"/>
          <a:stretch/>
        </p:blipFill>
        <p:spPr bwMode="auto">
          <a:xfrm>
            <a:off x="9384589" y="1853761"/>
            <a:ext cx="1969211" cy="2121975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Marcador de Posição do Número do Diapositivo 1">
            <a:extLst>
              <a:ext uri="{FF2B5EF4-FFF2-40B4-BE49-F238E27FC236}">
                <a16:creationId xmlns:a16="http://schemas.microsoft.com/office/drawing/2014/main" id="{1BE4321F-6C47-4E63-B89F-598DE1335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710D-8C0D-4C1D-A76E-E10B79CDB16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031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714812C-C57B-44D9-B512-0C057AF9D84C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5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Desenho Conceptual - DER</a:t>
            </a:r>
            <a:endParaRPr lang="en-US" sz="55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Marcador de Posição de Conteúdo 5">
            <a:extLst>
              <a:ext uri="{FF2B5EF4-FFF2-40B4-BE49-F238E27FC236}">
                <a16:creationId xmlns:a16="http://schemas.microsoft.com/office/drawing/2014/main" id="{9DB98DEB-3E1F-4BCE-92BC-ED13DEFD2E4F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222"/>
          <a:stretch/>
        </p:blipFill>
        <p:spPr bwMode="auto">
          <a:xfrm>
            <a:off x="1786439" y="1872297"/>
            <a:ext cx="8619122" cy="461097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Marcador de Posição do Número do Diapositivo 1">
            <a:extLst>
              <a:ext uri="{FF2B5EF4-FFF2-40B4-BE49-F238E27FC236}">
                <a16:creationId xmlns:a16="http://schemas.microsoft.com/office/drawing/2014/main" id="{1AFD1930-39A2-4716-A52B-01F1E6788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710D-8C0D-4C1D-A76E-E10B79CDB16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563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714812C-C57B-44D9-B512-0C057AF9D84C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5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(Continuação)</a:t>
            </a:r>
            <a:endParaRPr lang="en-US" sz="55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B8B69A1-3D52-4268-B1D9-22532320BF54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915" b="17800"/>
          <a:stretch/>
        </p:blipFill>
        <p:spPr bwMode="auto">
          <a:xfrm>
            <a:off x="2443230" y="1690688"/>
            <a:ext cx="7305540" cy="516731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Marcador de Posição do Número do Diapositivo 1">
            <a:extLst>
              <a:ext uri="{FF2B5EF4-FFF2-40B4-BE49-F238E27FC236}">
                <a16:creationId xmlns:a16="http://schemas.microsoft.com/office/drawing/2014/main" id="{18B1DF4A-68E3-4510-91BF-77415A7B4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710D-8C0D-4C1D-A76E-E10B79CDB16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92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9B24CA5-A56B-403C-819A-2E51CF74E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4511" y="1853761"/>
            <a:ext cx="9762978" cy="4351338"/>
          </a:xfrm>
        </p:spPr>
        <p:txBody>
          <a:bodyPr>
            <a:normAutofit/>
          </a:bodyPr>
          <a:lstStyle/>
          <a:p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Linguagem base e ferramenta de programação: SQL e SQL Server</a:t>
            </a:r>
          </a:p>
          <a:p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Programação usando a DDL: </a:t>
            </a:r>
          </a:p>
          <a:p>
            <a:pPr lvl="1"/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22 tabelas, 12 relações</a:t>
            </a:r>
          </a:p>
          <a:p>
            <a:pPr lvl="1"/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3ª FN</a:t>
            </a:r>
          </a:p>
          <a:p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Programação usando a DML:</a:t>
            </a:r>
          </a:p>
          <a:p>
            <a:pPr lvl="1"/>
            <a:r>
              <a:rPr lang="pt-PT" dirty="0" err="1">
                <a:solidFill>
                  <a:schemeClr val="accent1">
                    <a:lumMod val="75000"/>
                  </a:schemeClr>
                </a:solidFill>
              </a:rPr>
              <a:t>SPs</a:t>
            </a:r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pt-PT" dirty="0" err="1">
                <a:solidFill>
                  <a:schemeClr val="accent1">
                    <a:lumMod val="75000"/>
                  </a:schemeClr>
                </a:solidFill>
              </a:rPr>
              <a:t>UDFs</a:t>
            </a:r>
            <a:endParaRPr lang="pt-PT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pt-PT" dirty="0" err="1">
                <a:solidFill>
                  <a:schemeClr val="accent1">
                    <a:lumMod val="75000"/>
                  </a:schemeClr>
                </a:solidFill>
              </a:rPr>
              <a:t>Triggers</a:t>
            </a:r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pt-PT" dirty="0" err="1">
                <a:solidFill>
                  <a:schemeClr val="accent1">
                    <a:lumMod val="75000"/>
                  </a:schemeClr>
                </a:solidFill>
              </a:rPr>
              <a:t>Cursors</a:t>
            </a:r>
            <a:endParaRPr lang="pt-PT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Otimização da performance:</a:t>
            </a:r>
          </a:p>
          <a:p>
            <a:pPr lvl="1"/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Indexes</a:t>
            </a:r>
          </a:p>
          <a:p>
            <a:pPr marL="457200" lvl="1" indent="0">
              <a:buNone/>
            </a:pPr>
            <a:endParaRPr lang="pt-PT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F714812C-C57B-44D9-B512-0C057AF9D84C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5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Implementação</a:t>
            </a:r>
            <a:endParaRPr lang="en-US" sz="55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1BB0372-2B16-4599-9E52-A206453C4B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6244" y="2533952"/>
            <a:ext cx="3699845" cy="2990955"/>
          </a:xfrm>
          <a:prstGeom prst="rect">
            <a:avLst/>
          </a:prstGeom>
        </p:spPr>
      </p:pic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C9B9A6F-075A-4703-AC26-9F95521D2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710D-8C0D-4C1D-A76E-E10B79CDB16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17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714812C-C57B-44D9-B512-0C057AF9D84C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5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Dados Inseridos</a:t>
            </a:r>
            <a:endParaRPr lang="en-US" sz="55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6" name="Marcador de Posição de Conteúdo 5">
            <a:extLst>
              <a:ext uri="{FF2B5EF4-FFF2-40B4-BE49-F238E27FC236}">
                <a16:creationId xmlns:a16="http://schemas.microsoft.com/office/drawing/2014/main" id="{B27C6F25-B344-45C2-B46E-6531EB86AC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3616381"/>
              </p:ext>
            </p:extLst>
          </p:nvPr>
        </p:nvGraphicFramePr>
        <p:xfrm>
          <a:off x="838200" y="1825625"/>
          <a:ext cx="10515600" cy="4667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Marcador de Posição do Número do Diapositivo 1">
            <a:extLst>
              <a:ext uri="{FF2B5EF4-FFF2-40B4-BE49-F238E27FC236}">
                <a16:creationId xmlns:a16="http://schemas.microsoft.com/office/drawing/2014/main" id="{1A05BA89-2206-43A3-8C2C-78A1A4A88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710D-8C0D-4C1D-A76E-E10B79CDB16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628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9B24CA5-A56B-403C-819A-2E51CF74E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4511" y="1853761"/>
            <a:ext cx="4881489" cy="4351338"/>
          </a:xfrm>
        </p:spPr>
        <p:txBody>
          <a:bodyPr>
            <a:normAutofit/>
          </a:bodyPr>
          <a:lstStyle/>
          <a:p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Contribuição da cliente</a:t>
            </a:r>
          </a:p>
          <a:p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Visual </a:t>
            </a:r>
            <a:r>
              <a:rPr lang="pt-PT" dirty="0" err="1">
                <a:solidFill>
                  <a:schemeClr val="accent1">
                    <a:lumMod val="75000"/>
                  </a:schemeClr>
                </a:solidFill>
              </a:rPr>
              <a:t>Studio</a:t>
            </a:r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pPr lvl="1"/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Windows </a:t>
            </a:r>
            <a:r>
              <a:rPr lang="pt-PT" dirty="0" err="1">
                <a:solidFill>
                  <a:schemeClr val="accent1">
                    <a:lumMod val="75000"/>
                  </a:schemeClr>
                </a:solidFill>
              </a:rPr>
              <a:t>Forms</a:t>
            </a:r>
            <a:endParaRPr lang="pt-PT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C#</a:t>
            </a:r>
          </a:p>
          <a:p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Estabelecimento do acesso à base de dados</a:t>
            </a:r>
          </a:p>
          <a:p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Confirmação do bom funcionamento das camadas inferiores</a:t>
            </a:r>
          </a:p>
          <a:p>
            <a:pPr marL="457200" lvl="1" indent="0">
              <a:buNone/>
            </a:pPr>
            <a:endParaRPr lang="pt-PT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F714812C-C57B-44D9-B512-0C057AF9D84C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5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Interface de Interação</a:t>
            </a:r>
            <a:endParaRPr lang="en-US" sz="55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47C11B4-E925-4C17-B43C-A67F88B4EC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825" y="1853761"/>
            <a:ext cx="2908300" cy="17145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4891335-C588-4EDF-A6E2-E3E35FF881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149" y="3568261"/>
            <a:ext cx="2207651" cy="2207651"/>
          </a:xfrm>
          <a:prstGeom prst="rect">
            <a:avLst/>
          </a:prstGeom>
        </p:spPr>
      </p:pic>
      <p:sp>
        <p:nvSpPr>
          <p:cNvPr id="2" name="Marcador de Posição do Número do Diapositivo 1">
            <a:extLst>
              <a:ext uri="{FF2B5EF4-FFF2-40B4-BE49-F238E27FC236}">
                <a16:creationId xmlns:a16="http://schemas.microsoft.com/office/drawing/2014/main" id="{AD3BD20A-6384-43F2-AC51-83D2DD26D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710D-8C0D-4C1D-A76E-E10B79CDB16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606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9B24CA5-A56B-403C-819A-2E51CF74E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4511" y="1853761"/>
            <a:ext cx="9617612" cy="4351338"/>
          </a:xfrm>
        </p:spPr>
        <p:txBody>
          <a:bodyPr>
            <a:normAutofit fontScale="92500" lnSpcReduction="20000"/>
          </a:bodyPr>
          <a:lstStyle/>
          <a:p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Integração do sistema no consultório médico</a:t>
            </a:r>
          </a:p>
          <a:p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Ter em conta aspetos de:</a:t>
            </a:r>
          </a:p>
          <a:p>
            <a:pPr lvl="1"/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Segurança</a:t>
            </a:r>
          </a:p>
          <a:p>
            <a:pPr lvl="1"/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Compatibilidade</a:t>
            </a:r>
          </a:p>
          <a:p>
            <a:pPr lvl="1"/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Escalabilidade</a:t>
            </a:r>
          </a:p>
          <a:p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Trabalho futuro passará por:</a:t>
            </a:r>
          </a:p>
          <a:p>
            <a:pPr lvl="1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criação de dois perfis de acesso ao sistema, bem diferenciados (Médico e Secretário)</a:t>
            </a:r>
          </a:p>
          <a:p>
            <a:pPr lvl="1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existência de um perfil superutilizador, que tem controlo sobre todo o sistema, inclusive o outro perfil</a:t>
            </a:r>
          </a:p>
          <a:p>
            <a:pPr lvl="1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segurança de acesso ao sistema através de uma autentificação</a:t>
            </a:r>
          </a:p>
          <a:p>
            <a:pPr lvl="1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criação de processos de transferência direta dos dados em papel para a base de dados</a:t>
            </a:r>
          </a:p>
          <a:p>
            <a:pPr lvl="1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manutenção e otimização do sistema</a:t>
            </a:r>
            <a:endParaRPr lang="pt-PT" dirty="0">
              <a:solidFill>
                <a:schemeClr val="accent1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endParaRPr lang="pt-PT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F714812C-C57B-44D9-B512-0C057AF9D84C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5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Trabalho Futuro</a:t>
            </a:r>
            <a:endParaRPr lang="en-US" sz="55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Marcador de Posição do Número do Diapositivo 1">
            <a:extLst>
              <a:ext uri="{FF2B5EF4-FFF2-40B4-BE49-F238E27FC236}">
                <a16:creationId xmlns:a16="http://schemas.microsoft.com/office/drawing/2014/main" id="{AD3BD20A-6384-43F2-AC51-83D2DD26D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710D-8C0D-4C1D-A76E-E10B79CDB16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1342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</TotalTime>
  <Words>334</Words>
  <Application>Microsoft Office PowerPoint</Application>
  <PresentationFormat>Ecrã Panorâmico</PresentationFormat>
  <Paragraphs>75</Paragraphs>
  <Slides>10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do Office</vt:lpstr>
      <vt:lpstr>Base de Dados Clínica de Ginecologia e Obstetrícia</vt:lpstr>
      <vt:lpstr>Introdução</vt:lpstr>
      <vt:lpstr>Análise de Requisitos</vt:lpstr>
      <vt:lpstr>Desenho Conceptual - DER</vt:lpstr>
      <vt:lpstr>(Continuação)</vt:lpstr>
      <vt:lpstr>Implementação</vt:lpstr>
      <vt:lpstr>Dados Inseridos</vt:lpstr>
      <vt:lpstr>Interface de Interação</vt:lpstr>
      <vt:lpstr>Trabalho Futuro</vt:lpstr>
      <vt:lpstr>Agradecemos pela vossa atenção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Bases de Dados Clínica de Ginecologia e Obstetrícia</dc:title>
  <dc:creator>Filipe Pires</dc:creator>
  <cp:lastModifiedBy>Filipe Pires</cp:lastModifiedBy>
  <cp:revision>13</cp:revision>
  <dcterms:created xsi:type="dcterms:W3CDTF">2018-06-06T17:27:10Z</dcterms:created>
  <dcterms:modified xsi:type="dcterms:W3CDTF">2018-06-07T11:28:48Z</dcterms:modified>
</cp:coreProperties>
</file>