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  <p:sldId id="286" r:id="rId4"/>
    <p:sldId id="283" r:id="rId5"/>
    <p:sldId id="275" r:id="rId6"/>
    <p:sldId id="298" r:id="rId7"/>
    <p:sldId id="299" r:id="rId8"/>
    <p:sldId id="266" r:id="rId9"/>
    <p:sldId id="270" r:id="rId10"/>
    <p:sldId id="273" r:id="rId11"/>
    <p:sldId id="277" r:id="rId12"/>
    <p:sldId id="285" r:id="rId13"/>
    <p:sldId id="259" r:id="rId1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ção Predefinida" id="{98343f71-e620-426e-9a67-f4c0d3824399}">
          <p14:sldIdLst>
            <p14:sldId id="260"/>
            <p14:sldId id="275"/>
            <p14:sldId id="286"/>
            <p14:sldId id="283"/>
            <p14:sldId id="298"/>
          </p14:sldIdLst>
        </p14:section>
        <p14:section name="Secção Sem Título" id="{bbfbef88-cfe3-4823-b975-ac0fb5baaab2}">
          <p14:sldIdLst>
            <p14:sldId id="299"/>
            <p14:sldId id="266"/>
            <p14:sldId id="270"/>
            <p14:sldId id="273"/>
            <p14:sldId id="277"/>
            <p14:sldId id="285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4600"/>
    <a:srgbClr val="4C3A0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3E2657E-F96D-4928-BDB1-3166FDE2E3B2}" type="datetimeFigureOut">
              <a:rPr lang="pt-PT" smtClean="0"/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93E-050D-4359-932A-9427B96BE0BD}" type="slidenum">
              <a:rPr lang="pt-PT" smtClean="0"/>
            </a:fld>
            <a:endParaRPr lang="pt-PT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  <a:endParaRPr lang="pt-PT" smtClean="0"/>
          </a:p>
          <a:p>
            <a:pPr lvl="1"/>
            <a:r>
              <a:rPr lang="pt-PT" smtClean="0"/>
              <a:t>Segundo nível</a:t>
            </a:r>
            <a:endParaRPr lang="pt-PT" smtClean="0"/>
          </a:p>
          <a:p>
            <a:pPr lvl="2"/>
            <a:r>
              <a:rPr lang="pt-PT" smtClean="0"/>
              <a:t>Terceiro nível</a:t>
            </a:r>
            <a:endParaRPr lang="pt-PT" smtClean="0"/>
          </a:p>
          <a:p>
            <a:pPr lvl="3"/>
            <a:r>
              <a:rPr lang="pt-PT" smtClean="0"/>
              <a:t>Quarto nível</a:t>
            </a:r>
            <a:endParaRPr lang="pt-PT" smtClean="0"/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657E-F96D-4928-BDB1-3166FDE2E3B2}" type="datetimeFigureOut">
              <a:rPr lang="pt-PT" smtClean="0"/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93E-050D-4359-932A-9427B96BE0BD}" type="slidenum">
              <a:rPr lang="pt-PT" smtClean="0"/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  <a:endParaRPr lang="pt-PT" smtClean="0"/>
          </a:p>
          <a:p>
            <a:pPr lvl="1"/>
            <a:r>
              <a:rPr lang="pt-PT" smtClean="0"/>
              <a:t>Segundo nível</a:t>
            </a:r>
            <a:endParaRPr lang="pt-PT" smtClean="0"/>
          </a:p>
          <a:p>
            <a:pPr lvl="2"/>
            <a:r>
              <a:rPr lang="pt-PT" smtClean="0"/>
              <a:t>Terceiro nível</a:t>
            </a:r>
            <a:endParaRPr lang="pt-PT" smtClean="0"/>
          </a:p>
          <a:p>
            <a:pPr lvl="3"/>
            <a:r>
              <a:rPr lang="pt-PT" smtClean="0"/>
              <a:t>Quarto nível</a:t>
            </a:r>
            <a:endParaRPr lang="pt-PT" smtClean="0"/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657E-F96D-4928-BDB1-3166FDE2E3B2}" type="datetimeFigureOut">
              <a:rPr lang="pt-PT" smtClean="0"/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93E-050D-4359-932A-9427B96BE0BD}" type="slidenum">
              <a:rPr lang="pt-PT" smtClean="0"/>
            </a:fld>
            <a:endParaRPr lang="pt-PT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  <a:endParaRPr lang="pt-PT" smtClean="0"/>
          </a:p>
          <a:p>
            <a:pPr lvl="1"/>
            <a:r>
              <a:rPr lang="pt-PT" smtClean="0"/>
              <a:t>Segundo nível</a:t>
            </a:r>
            <a:endParaRPr lang="pt-PT" smtClean="0"/>
          </a:p>
          <a:p>
            <a:pPr lvl="2"/>
            <a:r>
              <a:rPr lang="pt-PT" smtClean="0"/>
              <a:t>Terceiro nível</a:t>
            </a:r>
            <a:endParaRPr lang="pt-PT" smtClean="0"/>
          </a:p>
          <a:p>
            <a:pPr lvl="3"/>
            <a:r>
              <a:rPr lang="pt-PT" smtClean="0"/>
              <a:t>Quarto nível</a:t>
            </a:r>
            <a:endParaRPr lang="pt-PT" smtClean="0"/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657E-F96D-4928-BDB1-3166FDE2E3B2}" type="datetimeFigureOut">
              <a:rPr lang="pt-PT" smtClean="0"/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93E-050D-4359-932A-9427B96BE0BD}" type="slidenum">
              <a:rPr lang="pt-PT" smtClean="0"/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  <a:endParaRPr lang="pt-PT" smtClean="0"/>
          </a:p>
          <a:p>
            <a:pPr lvl="1"/>
            <a:r>
              <a:rPr lang="pt-PT" smtClean="0"/>
              <a:t>Segundo nível</a:t>
            </a:r>
            <a:endParaRPr lang="pt-PT" smtClean="0"/>
          </a:p>
          <a:p>
            <a:pPr lvl="2"/>
            <a:r>
              <a:rPr lang="pt-PT" smtClean="0"/>
              <a:t>Terceiro nível</a:t>
            </a:r>
            <a:endParaRPr lang="pt-PT" smtClean="0"/>
          </a:p>
          <a:p>
            <a:pPr lvl="3"/>
            <a:r>
              <a:rPr lang="pt-PT" smtClean="0"/>
              <a:t>Quarto nível</a:t>
            </a:r>
            <a:endParaRPr lang="pt-PT" smtClean="0"/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657E-F96D-4928-BDB1-3166FDE2E3B2}" type="datetimeFigureOut">
              <a:rPr lang="pt-PT" smtClean="0"/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93E-050D-4359-932A-9427B96BE0BD}" type="slidenum">
              <a:rPr lang="pt-PT" smtClean="0"/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  <a:endParaRPr lang="pt-PT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657E-F96D-4928-BDB1-3166FDE2E3B2}" type="datetimeFigureOut">
              <a:rPr lang="pt-PT" smtClean="0"/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93E-050D-4359-932A-9427B96BE0BD}" type="slidenum">
              <a:rPr lang="pt-PT" smtClean="0"/>
            </a:fld>
            <a:endParaRPr lang="pt-P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  <a:endParaRPr lang="pt-PT" smtClean="0"/>
          </a:p>
          <a:p>
            <a:pPr lvl="1"/>
            <a:r>
              <a:rPr lang="pt-PT" smtClean="0"/>
              <a:t>Segundo nível</a:t>
            </a:r>
            <a:endParaRPr lang="pt-PT" smtClean="0"/>
          </a:p>
          <a:p>
            <a:pPr lvl="2"/>
            <a:r>
              <a:rPr lang="pt-PT" smtClean="0"/>
              <a:t>Terceiro nível</a:t>
            </a:r>
            <a:endParaRPr lang="pt-PT" smtClean="0"/>
          </a:p>
          <a:p>
            <a:pPr lvl="3"/>
            <a:r>
              <a:rPr lang="pt-PT" smtClean="0"/>
              <a:t>Quarto nível</a:t>
            </a:r>
            <a:endParaRPr lang="pt-PT" smtClean="0"/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  <a:endParaRPr lang="pt-PT" smtClean="0"/>
          </a:p>
          <a:p>
            <a:pPr lvl="1"/>
            <a:r>
              <a:rPr lang="pt-PT" smtClean="0"/>
              <a:t>Segundo nível</a:t>
            </a:r>
            <a:endParaRPr lang="pt-PT" smtClean="0"/>
          </a:p>
          <a:p>
            <a:pPr lvl="2"/>
            <a:r>
              <a:rPr lang="pt-PT" smtClean="0"/>
              <a:t>Terceiro nível</a:t>
            </a:r>
            <a:endParaRPr lang="pt-PT" smtClean="0"/>
          </a:p>
          <a:p>
            <a:pPr lvl="3"/>
            <a:r>
              <a:rPr lang="pt-PT" smtClean="0"/>
              <a:t>Quarto nível</a:t>
            </a:r>
            <a:endParaRPr lang="pt-PT" smtClean="0"/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657E-F96D-4928-BDB1-3166FDE2E3B2}" type="datetimeFigureOut">
              <a:rPr lang="pt-PT" smtClean="0"/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93E-050D-4359-932A-9427B96BE0BD}" type="slidenum">
              <a:rPr lang="pt-PT" smtClean="0"/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  <a:endParaRPr lang="pt-PT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  <a:endParaRPr lang="pt-PT" smtClean="0"/>
          </a:p>
          <a:p>
            <a:pPr lvl="1"/>
            <a:r>
              <a:rPr lang="pt-PT" smtClean="0"/>
              <a:t>Segundo nível</a:t>
            </a:r>
            <a:endParaRPr lang="pt-PT" smtClean="0"/>
          </a:p>
          <a:p>
            <a:pPr lvl="2"/>
            <a:r>
              <a:rPr lang="pt-PT" smtClean="0"/>
              <a:t>Terceiro nível</a:t>
            </a:r>
            <a:endParaRPr lang="pt-PT" smtClean="0"/>
          </a:p>
          <a:p>
            <a:pPr lvl="3"/>
            <a:r>
              <a:rPr lang="pt-PT" smtClean="0"/>
              <a:t>Quarto nível</a:t>
            </a:r>
            <a:endParaRPr lang="pt-PT" smtClean="0"/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PT" smtClean="0"/>
              <a:t>Clique para editar os estilos</a:t>
            </a:r>
            <a:endParaRPr lang="pt-PT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  <a:endParaRPr lang="pt-PT" smtClean="0"/>
          </a:p>
          <a:p>
            <a:pPr lvl="1"/>
            <a:r>
              <a:rPr lang="pt-PT" smtClean="0"/>
              <a:t>Segundo nível</a:t>
            </a:r>
            <a:endParaRPr lang="pt-PT" smtClean="0"/>
          </a:p>
          <a:p>
            <a:pPr lvl="2"/>
            <a:r>
              <a:rPr lang="pt-PT" smtClean="0"/>
              <a:t>Terceiro nível</a:t>
            </a:r>
            <a:endParaRPr lang="pt-PT" smtClean="0"/>
          </a:p>
          <a:p>
            <a:pPr lvl="3"/>
            <a:r>
              <a:rPr lang="pt-PT" smtClean="0"/>
              <a:t>Quarto nível</a:t>
            </a:r>
            <a:endParaRPr lang="pt-PT" smtClean="0"/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657E-F96D-4928-BDB1-3166FDE2E3B2}" type="datetimeFigureOut">
              <a:rPr lang="pt-PT" smtClean="0"/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93E-050D-4359-932A-9427B96BE0BD}" type="slidenum">
              <a:rPr lang="pt-PT" smtClean="0"/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657E-F96D-4928-BDB1-3166FDE2E3B2}" type="datetimeFigureOut">
              <a:rPr lang="pt-PT" smtClean="0"/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93E-050D-4359-932A-9427B96BE0BD}" type="slidenum">
              <a:rPr lang="pt-PT" smtClean="0"/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657E-F96D-4928-BDB1-3166FDE2E3B2}" type="datetimeFigureOut">
              <a:rPr lang="pt-PT" smtClean="0"/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93E-050D-4359-932A-9427B96BE0BD}" type="slidenum">
              <a:rPr lang="pt-PT" smtClean="0"/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  <a:endParaRPr lang="pt-PT" smtClean="0"/>
          </a:p>
          <a:p>
            <a:pPr lvl="1"/>
            <a:r>
              <a:rPr lang="pt-PT" smtClean="0"/>
              <a:t>Segundo nível</a:t>
            </a:r>
            <a:endParaRPr lang="pt-PT" smtClean="0"/>
          </a:p>
          <a:p>
            <a:pPr lvl="2"/>
            <a:r>
              <a:rPr lang="pt-PT" smtClean="0"/>
              <a:t>Terceiro nível</a:t>
            </a:r>
            <a:endParaRPr lang="pt-PT" smtClean="0"/>
          </a:p>
          <a:p>
            <a:pPr lvl="3"/>
            <a:r>
              <a:rPr lang="pt-PT" smtClean="0"/>
              <a:t>Quarto nível</a:t>
            </a:r>
            <a:endParaRPr lang="pt-PT" smtClean="0"/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  <a:endParaRPr lang="pt-PT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657E-F96D-4928-BDB1-3166FDE2E3B2}" type="datetimeFigureOut">
              <a:rPr lang="pt-PT" smtClean="0"/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93E-050D-4359-932A-9427B96BE0BD}" type="slidenum">
              <a:rPr lang="pt-PT" smtClean="0"/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  <a:endParaRPr lang="pt-PT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657E-F96D-4928-BDB1-3166FDE2E3B2}" type="datetimeFigureOut">
              <a:rPr lang="pt-PT" smtClean="0"/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93E-050D-4359-932A-9427B96BE0BD}" type="slidenum">
              <a:rPr lang="pt-PT" smtClean="0"/>
            </a:fld>
            <a:endParaRPr lang="pt-P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  <a:endParaRPr lang="pt-PT" smtClean="0"/>
          </a:p>
          <a:p>
            <a:pPr lvl="1"/>
            <a:r>
              <a:rPr lang="pt-PT" smtClean="0"/>
              <a:t>Segundo nível</a:t>
            </a:r>
            <a:endParaRPr lang="pt-PT" smtClean="0"/>
          </a:p>
          <a:p>
            <a:pPr lvl="2"/>
            <a:r>
              <a:rPr lang="pt-PT" smtClean="0"/>
              <a:t>Terceiro nível</a:t>
            </a:r>
            <a:endParaRPr lang="pt-PT" smtClean="0"/>
          </a:p>
          <a:p>
            <a:pPr lvl="3"/>
            <a:r>
              <a:rPr lang="pt-PT" smtClean="0"/>
              <a:t>Quarto nível</a:t>
            </a:r>
            <a:endParaRPr lang="pt-PT" smtClean="0"/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3E2657E-F96D-4928-BDB1-3166FDE2E3B2}" type="datetimeFigureOut">
              <a:rPr lang="pt-PT" smtClean="0"/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AB2293E-050D-4359-932A-9427B96BE0BD}" type="slidenum">
              <a:rPr lang="pt-PT" smtClean="0"/>
            </a:fld>
            <a:endParaRPr lang="pt-P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43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3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45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025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7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svg"/><Relationship Id="rId8" Type="http://schemas.openxmlformats.org/officeDocument/2006/relationships/image" Target="../media/image8.png"/><Relationship Id="rId7" Type="http://schemas.openxmlformats.org/officeDocument/2006/relationships/image" Target="../media/image3.svg"/><Relationship Id="rId6" Type="http://schemas.openxmlformats.org/officeDocument/2006/relationships/image" Target="../media/image7.png"/><Relationship Id="rId5" Type="http://schemas.openxmlformats.org/officeDocument/2006/relationships/image" Target="../media/image2.svg"/><Relationship Id="rId4" Type="http://schemas.openxmlformats.org/officeDocument/2006/relationships/image" Target="../media/image6.png"/><Relationship Id="rId3" Type="http://schemas.openxmlformats.org/officeDocument/2006/relationships/image" Target="../media/image1.svg"/><Relationship Id="rId2" Type="http://schemas.openxmlformats.org/officeDocument/2006/relationships/image" Target="../media/image5.png"/><Relationship Id="rId16" Type="http://schemas.openxmlformats.org/officeDocument/2006/relationships/slideLayout" Target="../slideLayouts/slideLayout1.xml"/><Relationship Id="rId15" Type="http://schemas.openxmlformats.org/officeDocument/2006/relationships/image" Target="../media/image12.png"/><Relationship Id="rId14" Type="http://schemas.openxmlformats.org/officeDocument/2006/relationships/image" Target="../media/image11.png"/><Relationship Id="rId13" Type="http://schemas.openxmlformats.org/officeDocument/2006/relationships/image" Target="../media/image4.png"/><Relationship Id="rId12" Type="http://schemas.openxmlformats.org/officeDocument/2006/relationships/image" Target="../media/image10.png"/><Relationship Id="rId11" Type="http://schemas.openxmlformats.org/officeDocument/2006/relationships/image" Target="../media/image5.svg"/><Relationship Id="rId10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-595505" y="1784219"/>
            <a:ext cx="3518227" cy="896620"/>
          </a:xfrm>
        </p:spPr>
        <p:txBody>
          <a:bodyPr>
            <a:noAutofit/>
          </a:bodyPr>
          <a:lstStyle/>
          <a:p>
            <a:r>
              <a:rPr lang="pt-PT" altLang="en-US" sz="9600" dirty="0" err="1" smtClean="0">
                <a:solidFill>
                  <a:schemeClr val="tx1"/>
                </a:solidFill>
                <a:cs typeface="+mj-lt"/>
              </a:rPr>
              <a:t>Find</a:t>
            </a:r>
            <a:endParaRPr lang="pt-PT" altLang="en-US" sz="9600" dirty="0">
              <a:solidFill>
                <a:schemeClr val="tx1"/>
              </a:solidFill>
              <a:cs typeface="+mj-lt"/>
            </a:endParaRPr>
          </a:p>
        </p:txBody>
      </p:sp>
      <p:sp>
        <p:nvSpPr>
          <p:cNvPr id="6" name="Subtitle 4"/>
          <p:cNvSpPr>
            <a:spLocks noGrp="1"/>
          </p:cNvSpPr>
          <p:nvPr>
            <p:ph type="subTitle" idx="1"/>
          </p:nvPr>
        </p:nvSpPr>
        <p:spPr>
          <a:xfrm>
            <a:off x="994410" y="2680970"/>
            <a:ext cx="2291080" cy="739140"/>
          </a:xfrm>
        </p:spPr>
        <p:txBody>
          <a:bodyPr>
            <a:normAutofit/>
          </a:bodyPr>
          <a:lstStyle/>
          <a:p>
            <a:r>
              <a:rPr lang="pt-PT" altLang="en-US" sz="36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Incremento 2</a:t>
            </a:r>
            <a:endParaRPr lang="pt-PT" altLang="en-US" sz="3600" b="1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7" name="Subtítulo 2"/>
          <p:cNvSpPr txBox="1"/>
          <p:nvPr/>
        </p:nvSpPr>
        <p:spPr>
          <a:xfrm>
            <a:off x="572135" y="4657090"/>
            <a:ext cx="2877820" cy="22009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1800" b="1" dirty="0" smtClean="0">
                <a:latin typeface="+mj-lt"/>
              </a:rPr>
              <a:t>Trabalho realizado por:</a:t>
            </a:r>
            <a:endParaRPr lang="pt-PT" sz="1800" b="1" dirty="0" smtClean="0">
              <a:latin typeface="+mj-lt"/>
            </a:endParaRPr>
          </a:p>
          <a:p>
            <a:pPr marL="0" indent="0">
              <a:buNone/>
            </a:pPr>
            <a:r>
              <a:rPr lang="pt-PT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Filipe  Sousa</a:t>
            </a:r>
            <a:endParaRPr lang="pt-PT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pt-PT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Nº Mecanográfico  114196</a:t>
            </a:r>
            <a:endParaRPr lang="pt-PT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pt-PT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Shelton Lazio</a:t>
            </a:r>
            <a:endParaRPr lang="pt-PT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pt-PT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sym typeface="+mn-ea"/>
              </a:rPr>
              <a:t>Nº Mecanográfico  115697</a:t>
            </a:r>
            <a:endParaRPr lang="pt-PT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pt-PT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pic>
        <p:nvPicPr>
          <p:cNvPr id="8" name="Imagem 7" descr="Logo Institucional Universidade de Aveiro eduportugal"/>
          <p:cNvPicPr/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7" t="30446" r="-2607" b="24579"/>
          <a:stretch>
            <a:fillRect/>
          </a:stretch>
        </p:blipFill>
        <p:spPr bwMode="auto">
          <a:xfrm>
            <a:off x="8670517" y="5207379"/>
            <a:ext cx="2505075" cy="112667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ubtítulo 2"/>
          <p:cNvSpPr txBox="1"/>
          <p:nvPr/>
        </p:nvSpPr>
        <p:spPr>
          <a:xfrm>
            <a:off x="5104765" y="5207635"/>
            <a:ext cx="3216275" cy="386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pt-PT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pitchFamily="34" charset="0"/>
              </a:rPr>
              <a:t>EI </a:t>
            </a:r>
            <a:r>
              <a:rPr lang="pt-PT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pitchFamily="34" charset="0"/>
              </a:rPr>
              <a:t>– Modelação e Analise de </a:t>
            </a:r>
            <a:r>
              <a:rPr lang="pt-PT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pitchFamily="34" charset="0"/>
              </a:rPr>
              <a:t>Sistemas </a:t>
            </a:r>
            <a:endParaRPr lang="pt-PT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endParaRPr lang="pt-PT" sz="2000" dirty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endParaRPr lang="pt-PT" sz="2400" dirty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pitchFamily="34" charset="0"/>
            </a:endParaRPr>
          </a:p>
        </p:txBody>
      </p:sp>
      <p:pic>
        <p:nvPicPr>
          <p:cNvPr id="9" name="Imagem 8" descr="findIT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982" y="1132285"/>
            <a:ext cx="2820577" cy="1775566"/>
          </a:xfrm>
          <a:prstGeom prst="rect">
            <a:avLst/>
          </a:prstGeom>
        </p:spPr>
      </p:pic>
      <p:sp>
        <p:nvSpPr>
          <p:cNvPr id="11" name="Title 1"/>
          <p:cNvSpPr txBox="1"/>
          <p:nvPr/>
        </p:nvSpPr>
        <p:spPr>
          <a:xfrm>
            <a:off x="2555998" y="1852434"/>
            <a:ext cx="894141" cy="896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altLang="en-US" sz="6000" dirty="0" smtClean="0">
                <a:solidFill>
                  <a:schemeClr val="tx1"/>
                </a:solidFill>
                <a:cs typeface="+mj-lt"/>
              </a:rPr>
              <a:t>IT</a:t>
            </a:r>
            <a:endParaRPr lang="pt-PT" altLang="en-US" sz="6000" dirty="0">
              <a:solidFill>
                <a:schemeClr val="tx1"/>
              </a:solidFill>
              <a:cs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 26"/>
          <p:cNvSpPr/>
          <p:nvPr/>
        </p:nvSpPr>
        <p:spPr>
          <a:xfrm>
            <a:off x="434624" y="792057"/>
            <a:ext cx="10751128" cy="8048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b="1" dirty="0" smtClean="0">
                <a:latin typeface="+mj-lt"/>
                <a:cs typeface="+mj-lt"/>
              </a:rPr>
              <a:t>     </a:t>
            </a:r>
            <a:endParaRPr lang="pt-PT" b="1" dirty="0">
              <a:latin typeface="+mj-lt"/>
              <a:cs typeface="+mj-lt"/>
            </a:endParaRPr>
          </a:p>
          <a:p>
            <a:pPr algn="just"/>
            <a:r>
              <a:rPr lang="pt-PT" altLang="en-US" sz="2000" dirty="0">
                <a:latin typeface="+mj-lt"/>
                <a:cs typeface="Arial" panose="020B0604020202020204" pitchFamily="34" charset="0"/>
              </a:rPr>
              <a:t>O que foi </a:t>
            </a:r>
            <a:r>
              <a:rPr lang="pt-PT" altLang="en-US" sz="2000" dirty="0" smtClean="0">
                <a:latin typeface="+mj-lt"/>
                <a:cs typeface="Arial" panose="020B0604020202020204" pitchFamily="34" charset="0"/>
              </a:rPr>
              <a:t>consultado:</a:t>
            </a:r>
            <a:endParaRPr lang="pt-PT" altLang="en-US" sz="2000" dirty="0" smtClean="0">
              <a:latin typeface="+mj-lt"/>
              <a:cs typeface="Arial" panose="020B0604020202020204" pitchFamily="34" charset="0"/>
            </a:endParaRPr>
          </a:p>
          <a:p>
            <a:pPr algn="just"/>
            <a:endParaRPr lang="pt-PT" altLang="en-US" sz="2000" dirty="0">
              <a:latin typeface="+mj-lt"/>
              <a:cs typeface="Arial" panose="020B0604020202020204" pitchFamily="34" charset="0"/>
            </a:endParaRPr>
          </a:p>
          <a:p>
            <a:pPr algn="just"/>
            <a:r>
              <a:rPr lang="pt-PT" altLang="en-US" sz="2000" dirty="0" smtClean="0">
                <a:latin typeface="+mj-lt"/>
                <a:cs typeface="Arial" panose="020B0604020202020204" pitchFamily="34" charset="0"/>
              </a:rPr>
              <a:t>- Consulta </a:t>
            </a:r>
            <a:r>
              <a:rPr lang="pt-PT" altLang="en-US" sz="2000" dirty="0">
                <a:latin typeface="+mj-lt"/>
                <a:cs typeface="Arial" panose="020B0604020202020204" pitchFamily="34" charset="0"/>
              </a:rPr>
              <a:t>das documentações de </a:t>
            </a:r>
            <a:r>
              <a:rPr lang="pt-PT" altLang="en-US" sz="2000" dirty="0" err="1">
                <a:latin typeface="+mj-lt"/>
                <a:cs typeface="Arial" panose="020B0604020202020204" pitchFamily="34" charset="0"/>
              </a:rPr>
              <a:t>bootsrap</a:t>
            </a:r>
            <a:r>
              <a:rPr lang="pt-PT" altLang="en-US" sz="2000" dirty="0">
                <a:latin typeface="+mj-lt"/>
                <a:cs typeface="Arial" panose="020B0604020202020204" pitchFamily="34" charset="0"/>
              </a:rPr>
              <a:t> e </a:t>
            </a:r>
            <a:r>
              <a:rPr lang="pt-PT" altLang="en-US" sz="2000" dirty="0" smtClean="0">
                <a:latin typeface="+mj-lt"/>
                <a:cs typeface="Arial" panose="020B0604020202020204" pitchFamily="34" charset="0"/>
              </a:rPr>
              <a:t>anime.js.</a:t>
            </a:r>
            <a:endParaRPr lang="pt-PT" altLang="en-US" sz="2000" dirty="0">
              <a:latin typeface="+mj-lt"/>
              <a:cs typeface="Arial" panose="020B0604020202020204" pitchFamily="34" charset="0"/>
            </a:endParaRPr>
          </a:p>
          <a:p>
            <a:pPr algn="just"/>
            <a:r>
              <a:rPr lang="pt-PT" altLang="en-US" sz="2000" dirty="0" smtClean="0">
                <a:latin typeface="+mj-lt"/>
                <a:cs typeface="Arial" panose="020B0604020202020204" pitchFamily="34" charset="0"/>
              </a:rPr>
              <a:t>- Consulta </a:t>
            </a:r>
            <a:r>
              <a:rPr lang="pt-PT" altLang="en-US" sz="2000" dirty="0">
                <a:latin typeface="+mj-lt"/>
                <a:cs typeface="Arial" panose="020B0604020202020204" pitchFamily="34" charset="0"/>
              </a:rPr>
              <a:t>de tutoriais do </a:t>
            </a:r>
            <a:r>
              <a:rPr lang="pt-PT" altLang="en-US" sz="2000" dirty="0" smtClean="0">
                <a:latin typeface="+mj-lt"/>
                <a:cs typeface="Arial" panose="020B0604020202020204" pitchFamily="34" charset="0"/>
              </a:rPr>
              <a:t>anime.js.</a:t>
            </a:r>
            <a:endParaRPr lang="pt-PT" altLang="en-US" sz="2000" dirty="0">
              <a:latin typeface="+mj-lt"/>
              <a:cs typeface="Arial" panose="020B0604020202020204" pitchFamily="34" charset="0"/>
            </a:endParaRPr>
          </a:p>
          <a:p>
            <a:pPr algn="just"/>
            <a:r>
              <a:rPr lang="pt-PT" altLang="en-US" sz="2000" dirty="0" smtClean="0">
                <a:latin typeface="+mj-lt"/>
                <a:cs typeface="Arial" panose="020B0604020202020204" pitchFamily="34" charset="0"/>
              </a:rPr>
              <a:t>- Consulta </a:t>
            </a:r>
            <a:r>
              <a:rPr lang="pt-PT" altLang="en-US" sz="2000" dirty="0">
                <a:latin typeface="+mj-lt"/>
                <a:cs typeface="Arial" panose="020B0604020202020204" pitchFamily="34" charset="0"/>
              </a:rPr>
              <a:t>de </a:t>
            </a:r>
            <a:r>
              <a:rPr lang="pt-PT" altLang="en-US" sz="2000" dirty="0" err="1">
                <a:latin typeface="+mj-lt"/>
                <a:cs typeface="Arial" panose="020B0604020202020204" pitchFamily="34" charset="0"/>
              </a:rPr>
              <a:t>food</a:t>
            </a:r>
            <a:r>
              <a:rPr lang="pt-PT" altLang="en-US" sz="2000" dirty="0">
                <a:latin typeface="+mj-lt"/>
                <a:cs typeface="Arial" panose="020B0604020202020204" pitchFamily="34" charset="0"/>
              </a:rPr>
              <a:t> data central(</a:t>
            </a:r>
            <a:r>
              <a:rPr lang="pt-PT" altLang="en-US" sz="2000" dirty="0" err="1">
                <a:latin typeface="+mj-lt"/>
                <a:cs typeface="Arial" panose="020B0604020202020204" pitchFamily="34" charset="0"/>
              </a:rPr>
              <a:t>api</a:t>
            </a:r>
            <a:r>
              <a:rPr lang="pt-PT" altLang="en-US" sz="2000" dirty="0">
                <a:latin typeface="+mj-lt"/>
                <a:cs typeface="Arial" panose="020B0604020202020204" pitchFamily="34" charset="0"/>
              </a:rPr>
              <a:t> de alimentação</a:t>
            </a:r>
            <a:r>
              <a:rPr lang="pt-PT" altLang="en-US" sz="2000" dirty="0" smtClean="0">
                <a:latin typeface="+mj-lt"/>
                <a:cs typeface="Arial" panose="020B0604020202020204" pitchFamily="34" charset="0"/>
              </a:rPr>
              <a:t>).</a:t>
            </a:r>
            <a:endParaRPr lang="pt-PT" altLang="en-US" sz="2000" dirty="0">
              <a:latin typeface="+mj-lt"/>
              <a:cs typeface="Arial" panose="020B0604020202020204" pitchFamily="34" charset="0"/>
            </a:endParaRPr>
          </a:p>
          <a:p>
            <a:pPr algn="just"/>
            <a:r>
              <a:rPr lang="pt-PT" altLang="en-US" sz="2000" dirty="0" smtClean="0">
                <a:latin typeface="+mj-lt"/>
                <a:cs typeface="Arial" panose="020B0604020202020204" pitchFamily="34" charset="0"/>
              </a:rPr>
              <a:t>- </a:t>
            </a:r>
            <a:r>
              <a:rPr lang="pt-PT" altLang="en-US" sz="2000" dirty="0" err="1" smtClean="0">
                <a:latin typeface="+mj-lt"/>
                <a:cs typeface="Arial" panose="020B0604020202020204" pitchFamily="34" charset="0"/>
              </a:rPr>
              <a:t>Netlify</a:t>
            </a:r>
            <a:r>
              <a:rPr lang="pt-PT" altLang="en-US" sz="2000" dirty="0" smtClean="0">
                <a:latin typeface="+mj-lt"/>
                <a:cs typeface="Arial" panose="020B0604020202020204" pitchFamily="34" charset="0"/>
              </a:rPr>
              <a:t>(inicialmente </a:t>
            </a:r>
            <a:r>
              <a:rPr lang="pt-PT" altLang="en-US" sz="2000" dirty="0">
                <a:latin typeface="+mj-lt"/>
                <a:cs typeface="Arial" panose="020B0604020202020204" pitchFamily="34" charset="0"/>
              </a:rPr>
              <a:t>para </a:t>
            </a:r>
            <a:r>
              <a:rPr lang="pt-PT" altLang="en-US" sz="2000" dirty="0" smtClean="0">
                <a:latin typeface="+mj-lt"/>
                <a:cs typeface="Arial" panose="020B0604020202020204" pitchFamily="34" charset="0"/>
              </a:rPr>
              <a:t>divulgar o </a:t>
            </a:r>
            <a:r>
              <a:rPr lang="pt-PT" altLang="en-US" sz="2000" dirty="0">
                <a:latin typeface="+mj-lt"/>
                <a:cs typeface="Arial" panose="020B0604020202020204" pitchFamily="34" charset="0"/>
              </a:rPr>
              <a:t>site publico</a:t>
            </a:r>
            <a:r>
              <a:rPr lang="pt-PT" altLang="en-US" sz="2000" dirty="0" smtClean="0">
                <a:latin typeface="+mj-lt"/>
                <a:cs typeface="Arial" panose="020B0604020202020204" pitchFamily="34" charset="0"/>
              </a:rPr>
              <a:t>).</a:t>
            </a:r>
            <a:endParaRPr lang="pt-PT" altLang="en-US" sz="2000" dirty="0">
              <a:latin typeface="+mj-lt"/>
              <a:cs typeface="Arial" panose="020B0604020202020204" pitchFamily="34" charset="0"/>
            </a:endParaRPr>
          </a:p>
          <a:p>
            <a:pPr algn="just"/>
            <a:endParaRPr lang="pt-PT" altLang="en-US" sz="2000" dirty="0">
              <a:latin typeface="+mj-lt"/>
              <a:cs typeface="Arial" panose="020B0604020202020204" pitchFamily="34" charset="0"/>
            </a:endParaRPr>
          </a:p>
          <a:p>
            <a:pPr algn="just"/>
            <a:r>
              <a:rPr lang="pt-PT" altLang="en-US" sz="2000" dirty="0" smtClean="0">
                <a:latin typeface="+mj-lt"/>
                <a:cs typeface="Arial" panose="020B0604020202020204" pitchFamily="34" charset="0"/>
              </a:rPr>
              <a:t>O </a:t>
            </a:r>
            <a:r>
              <a:rPr lang="pt-PT" altLang="en-US" sz="2000" dirty="0" smtClean="0">
                <a:latin typeface="+mj-lt"/>
                <a:cs typeface="Arial" panose="020B0604020202020204" pitchFamily="34" charset="0"/>
              </a:rPr>
              <a:t>que me ajudou a tomar estas medidas: </a:t>
            </a:r>
            <a:endParaRPr lang="pt-PT" altLang="en-US" sz="2000" dirty="0" smtClean="0">
              <a:latin typeface="+mj-lt"/>
              <a:cs typeface="Arial" panose="020B0604020202020204" pitchFamily="34" charset="0"/>
            </a:endParaRPr>
          </a:p>
          <a:p>
            <a:pPr algn="just"/>
            <a:endParaRPr lang="pt-PT" altLang="en-US" sz="2000" dirty="0" smtClean="0">
              <a:latin typeface="+mj-lt"/>
              <a:cs typeface="Arial" panose="020B0604020202020204" pitchFamily="34" charset="0"/>
            </a:endParaRPr>
          </a:p>
          <a:p>
            <a:pPr algn="just"/>
            <a:r>
              <a:rPr lang="pt-PT" altLang="en-US" sz="2000" dirty="0" smtClean="0">
                <a:latin typeface="+mj-lt"/>
                <a:cs typeface="Arial" panose="020B0604020202020204" pitchFamily="34" charset="0"/>
              </a:rPr>
              <a:t>- Consulta </a:t>
            </a:r>
            <a:r>
              <a:rPr lang="pt-PT" altLang="en-US" sz="2000" dirty="0">
                <a:latin typeface="+mj-lt"/>
                <a:cs typeface="Arial" panose="020B0604020202020204" pitchFamily="34" charset="0"/>
              </a:rPr>
              <a:t>do </a:t>
            </a:r>
            <a:r>
              <a:rPr lang="pt-PT" altLang="en-US" sz="2000" dirty="0" smtClean="0">
                <a:latin typeface="+mj-lt"/>
                <a:cs typeface="Arial" panose="020B0604020202020204" pitchFamily="34" charset="0"/>
              </a:rPr>
              <a:t>formulário efetuado anteriormente.</a:t>
            </a:r>
            <a:endParaRPr lang="pt-PT" altLang="en-US" sz="2000" dirty="0">
              <a:latin typeface="+mj-lt"/>
              <a:cs typeface="Arial" panose="020B0604020202020204" pitchFamily="34" charset="0"/>
            </a:endParaRPr>
          </a:p>
          <a:p>
            <a:pPr algn="just"/>
            <a:r>
              <a:rPr lang="pt-PT" altLang="en-US" sz="2000" dirty="0" smtClean="0">
                <a:latin typeface="+mj-lt"/>
                <a:cs typeface="Arial" panose="020B0604020202020204" pitchFamily="34" charset="0"/>
              </a:rPr>
              <a:t>- </a:t>
            </a:r>
            <a:r>
              <a:rPr lang="pt-PT" altLang="en-US" sz="2000" dirty="0" smtClean="0">
                <a:latin typeface="+mj-lt"/>
                <a:cs typeface="Arial" panose="020B0604020202020204" pitchFamily="34" charset="0"/>
              </a:rPr>
              <a:t>Dar resposta a</a:t>
            </a:r>
            <a:r>
              <a:rPr lang="pt-PT" altLang="en-US" sz="2000" dirty="0" smtClean="0">
                <a:latin typeface="+mj-lt"/>
                <a:cs typeface="Arial" panose="020B0604020202020204" pitchFamily="34" charset="0"/>
              </a:rPr>
              <a:t>  </a:t>
            </a:r>
            <a:r>
              <a:rPr lang="pt-PT" altLang="en-US" sz="2000" dirty="0">
                <a:latin typeface="+mj-lt"/>
                <a:cs typeface="Arial" panose="020B0604020202020204" pitchFamily="34" charset="0"/>
              </a:rPr>
              <a:t>uma </a:t>
            </a:r>
            <a:r>
              <a:rPr lang="pt-PT" altLang="en-US" sz="2000" dirty="0" smtClean="0">
                <a:latin typeface="+mj-lt"/>
                <a:cs typeface="Arial" panose="020B0604020202020204" pitchFamily="34" charset="0"/>
              </a:rPr>
              <a:t>critica </a:t>
            </a:r>
            <a:r>
              <a:rPr lang="pt-PT" altLang="en-US" sz="2000" dirty="0">
                <a:latin typeface="+mj-lt"/>
                <a:cs typeface="Arial" panose="020B0604020202020204" pitchFamily="34" charset="0"/>
              </a:rPr>
              <a:t>de um participante no </a:t>
            </a:r>
            <a:r>
              <a:rPr lang="pt-PT" altLang="en-US" sz="2000" dirty="0" smtClean="0">
                <a:latin typeface="+mj-lt"/>
                <a:cs typeface="Arial" panose="020B0604020202020204" pitchFamily="34" charset="0"/>
              </a:rPr>
              <a:t>formulário.</a:t>
            </a:r>
            <a:endParaRPr lang="pt-PT" altLang="en-US" sz="2000" dirty="0">
              <a:latin typeface="+mj-lt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pt-PT" alt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alt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alt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alt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pt-PT" dirty="0" smtClean="0"/>
          </a:p>
          <a:p>
            <a:pPr algn="just">
              <a:lnSpc>
                <a:spcPct val="150000"/>
              </a:lnSpc>
            </a:pPr>
            <a:endParaRPr lang="pt-PT" dirty="0" smtClean="0"/>
          </a:p>
          <a:p>
            <a:pPr algn="just">
              <a:lnSpc>
                <a:spcPct val="150000"/>
              </a:lnSpc>
            </a:pPr>
            <a:endParaRPr lang="pt-PT" dirty="0" smtClean="0"/>
          </a:p>
        </p:txBody>
      </p:sp>
      <p:pic>
        <p:nvPicPr>
          <p:cNvPr id="29" name="Imagem 28" descr="Logo Institucional Universidade de Aveiro eduportugal"/>
          <p:cNvPicPr/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7" t="30446" r="-2607" b="24579"/>
          <a:stretch>
            <a:fillRect/>
          </a:stretch>
        </p:blipFill>
        <p:spPr bwMode="auto">
          <a:xfrm>
            <a:off x="8680677" y="5207379"/>
            <a:ext cx="2505075" cy="112667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ubtítulo 2"/>
          <p:cNvSpPr txBox="1"/>
          <p:nvPr/>
        </p:nvSpPr>
        <p:spPr>
          <a:xfrm>
            <a:off x="640414" y="5207379"/>
            <a:ext cx="7587337" cy="13604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pt-PT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pitchFamily="34" charset="0"/>
              </a:rPr>
              <a:t>EI </a:t>
            </a:r>
            <a:r>
              <a:rPr lang="pt-PT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pitchFamily="34" charset="0"/>
              </a:rPr>
              <a:t>– Modelação e </a:t>
            </a:r>
            <a:r>
              <a:rPr lang="pt-PT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pitchFamily="34" charset="0"/>
              </a:rPr>
              <a:t>Analise </a:t>
            </a:r>
            <a:r>
              <a:rPr lang="pt-PT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pitchFamily="34" charset="0"/>
              </a:rPr>
              <a:t>de </a:t>
            </a:r>
            <a:r>
              <a:rPr lang="pt-PT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pitchFamily="34" charset="0"/>
              </a:rPr>
              <a:t>Sistemas </a:t>
            </a:r>
            <a:endParaRPr lang="pt-PT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endParaRPr lang="pt-PT" sz="2000" dirty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endParaRPr lang="pt-PT" sz="2400" dirty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6" name="Título  3"/>
          <p:cNvSpPr>
            <a:spLocks noGrp="1"/>
          </p:cNvSpPr>
          <p:nvPr>
            <p:ph type="ctrTitle"/>
          </p:nvPr>
        </p:nvSpPr>
        <p:spPr>
          <a:xfrm>
            <a:off x="434624" y="149506"/>
            <a:ext cx="7659052" cy="995509"/>
          </a:xfrm>
        </p:spPr>
        <p:txBody>
          <a:bodyPr>
            <a:normAutofit/>
          </a:bodyPr>
          <a:lstStyle/>
          <a:p>
            <a:pPr algn="l"/>
            <a:r>
              <a:rPr lang="pt-PT" altLang="en-US" sz="4000" dirty="0" smtClean="0"/>
              <a:t>Referencias e recursos suplementares</a:t>
            </a:r>
            <a:endParaRPr lang="pt-PT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 3"/>
          <p:cNvSpPr>
            <a:spLocks noGrp="1"/>
          </p:cNvSpPr>
          <p:nvPr>
            <p:ph type="ctrTitle"/>
          </p:nvPr>
        </p:nvSpPr>
        <p:spPr>
          <a:xfrm>
            <a:off x="993140" y="393700"/>
            <a:ext cx="7499350" cy="1463040"/>
          </a:xfrm>
        </p:spPr>
        <p:txBody>
          <a:bodyPr/>
          <a:lstStyle/>
          <a:p>
            <a:pPr algn="l"/>
            <a:r>
              <a:rPr lang="pt-PT" altLang="en-US" sz="4000"/>
              <a:t>Lições Aprendidas</a:t>
            </a:r>
            <a:endParaRPr lang="pt-PT" altLang="en-US" sz="4000"/>
          </a:p>
        </p:txBody>
      </p:sp>
      <p:sp>
        <p:nvSpPr>
          <p:cNvPr id="6" name="Caixa de Texto 5"/>
          <p:cNvSpPr txBox="1"/>
          <p:nvPr/>
        </p:nvSpPr>
        <p:spPr>
          <a:xfrm>
            <a:off x="1075055" y="1724025"/>
            <a:ext cx="947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altLang="en-US" sz="2000" dirty="0">
                <a:latin typeface="+mj-lt"/>
              </a:rPr>
              <a:t>Aprendi </a:t>
            </a:r>
            <a:r>
              <a:rPr lang="pt-PT" altLang="en-US" sz="2000" dirty="0" smtClean="0">
                <a:latin typeface="+mj-lt"/>
              </a:rPr>
              <a:t>de uma forma geral s</a:t>
            </a:r>
            <a:r>
              <a:rPr lang="pt-PT" altLang="en-US" sz="2000" dirty="0" smtClean="0">
                <a:latin typeface="+mj-lt"/>
              </a:rPr>
              <a:t>obre </a:t>
            </a:r>
            <a:r>
              <a:rPr lang="pt-PT" altLang="en-US" sz="2000" dirty="0">
                <a:latin typeface="+mj-lt"/>
              </a:rPr>
              <a:t>o desenvolvimento </a:t>
            </a:r>
            <a:r>
              <a:rPr lang="pt-PT" altLang="en-US" sz="2000" dirty="0" err="1" smtClean="0">
                <a:latin typeface="+mj-lt"/>
              </a:rPr>
              <a:t>front-end</a:t>
            </a:r>
            <a:r>
              <a:rPr lang="pt-PT" altLang="en-US" sz="2000" dirty="0" smtClean="0">
                <a:latin typeface="+mj-lt"/>
              </a:rPr>
              <a:t>, noções de design</a:t>
            </a:r>
            <a:r>
              <a:rPr lang="pt-PT" altLang="en-US" sz="2000" dirty="0" smtClean="0">
                <a:latin typeface="+mj-lt"/>
              </a:rPr>
              <a:t>, procurar ser mais célere em realizar c</a:t>
            </a:r>
            <a:r>
              <a:rPr lang="pt-PT" altLang="en-US" sz="2000" dirty="0" smtClean="0">
                <a:latin typeface="+mj-lt"/>
              </a:rPr>
              <a:t>ertas </a:t>
            </a:r>
            <a:r>
              <a:rPr lang="pt-PT" altLang="en-US" sz="2000" dirty="0">
                <a:latin typeface="+mj-lt"/>
              </a:rPr>
              <a:t>tarefas, </a:t>
            </a:r>
            <a:r>
              <a:rPr lang="pt-PT" altLang="en-US" sz="2000" dirty="0" smtClean="0">
                <a:latin typeface="+mj-lt"/>
              </a:rPr>
              <a:t>aprender </a:t>
            </a:r>
            <a:r>
              <a:rPr lang="pt-PT" altLang="en-US" sz="2000" dirty="0">
                <a:latin typeface="+mj-lt"/>
              </a:rPr>
              <a:t>combinações de teclas, funções do </a:t>
            </a:r>
            <a:r>
              <a:rPr lang="pt-PT" altLang="en-US" sz="2000" dirty="0" err="1">
                <a:latin typeface="+mj-lt"/>
              </a:rPr>
              <a:t>vs</a:t>
            </a:r>
            <a:r>
              <a:rPr lang="pt-PT" altLang="en-US" sz="2000" dirty="0">
                <a:latin typeface="+mj-lt"/>
              </a:rPr>
              <a:t> </a:t>
            </a:r>
            <a:r>
              <a:rPr lang="pt-PT" altLang="en-US" sz="2000" dirty="0" err="1">
                <a:latin typeface="+mj-lt"/>
              </a:rPr>
              <a:t>code</a:t>
            </a:r>
            <a:r>
              <a:rPr lang="pt-PT" altLang="en-US" sz="2000" dirty="0">
                <a:latin typeface="+mj-lt"/>
              </a:rPr>
              <a:t>, entre outras...</a:t>
            </a:r>
            <a:endParaRPr lang="pt-PT" altLang="en-US" sz="2000" dirty="0">
              <a:latin typeface="+mj-lt"/>
            </a:endParaRPr>
          </a:p>
        </p:txBody>
      </p:sp>
      <p:pic>
        <p:nvPicPr>
          <p:cNvPr id="29" name="Imagem 28" descr="Logo Institucional Universidade de Aveiro eduportugal"/>
          <p:cNvPicPr/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7" t="30446" r="-2607" b="24579"/>
          <a:stretch>
            <a:fillRect/>
          </a:stretch>
        </p:blipFill>
        <p:spPr bwMode="auto">
          <a:xfrm>
            <a:off x="8680677" y="5207379"/>
            <a:ext cx="2505075" cy="112667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ubtítulo 2"/>
          <p:cNvSpPr txBox="1"/>
          <p:nvPr/>
        </p:nvSpPr>
        <p:spPr>
          <a:xfrm>
            <a:off x="5104765" y="5207635"/>
            <a:ext cx="3216275" cy="386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pt-PT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pitchFamily="34" charset="0"/>
              </a:rPr>
              <a:t>EI </a:t>
            </a:r>
            <a:r>
              <a:rPr lang="pt-PT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pitchFamily="34" charset="0"/>
              </a:rPr>
              <a:t>– Modelação e Analise de </a:t>
            </a:r>
            <a:r>
              <a:rPr lang="pt-PT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pitchFamily="34" charset="0"/>
              </a:rPr>
              <a:t>Sistemas </a:t>
            </a:r>
            <a:endParaRPr lang="pt-PT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endParaRPr lang="pt-PT" sz="2000" dirty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endParaRPr lang="pt-PT" sz="2400" dirty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893298" y="830112"/>
            <a:ext cx="1648208" cy="17406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pt-PT" sz="8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Calibri" panose="020F0502020204030204" pitchFamily="34" charset="0"/>
                <a:cs typeface="Mongolian Baiti" panose="03000500000000000000" pitchFamily="66" charset="0"/>
              </a:rPr>
              <a:t>FIM</a:t>
            </a:r>
            <a:endParaRPr lang="pt-PT" sz="8000" dirty="0">
              <a:solidFill>
                <a:schemeClr val="tx1">
                  <a:lumMod val="95000"/>
                  <a:lumOff val="5000"/>
                </a:schemeClr>
              </a:solidFill>
              <a:ea typeface="Calibri" panose="020F0502020204030204" pitchFamily="34" charset="0"/>
              <a:cs typeface="Mongolian Baiti" panose="03000500000000000000" pitchFamily="66" charset="0"/>
            </a:endParaRPr>
          </a:p>
        </p:txBody>
      </p:sp>
      <p:sp>
        <p:nvSpPr>
          <p:cNvPr id="4" name="Subtítulo 2"/>
          <p:cNvSpPr txBox="1"/>
          <p:nvPr/>
        </p:nvSpPr>
        <p:spPr>
          <a:xfrm>
            <a:off x="733174" y="5207379"/>
            <a:ext cx="7587337" cy="13604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pt-PT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pitchFamily="34" charset="0"/>
              </a:rPr>
              <a:t>EI </a:t>
            </a:r>
            <a:r>
              <a:rPr lang="pt-PT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pitchFamily="34" charset="0"/>
              </a:rPr>
              <a:t>– Modelação e Analise de </a:t>
            </a:r>
            <a:r>
              <a:rPr lang="pt-PT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pitchFamily="34" charset="0"/>
              </a:rPr>
              <a:t>Sistemas </a:t>
            </a:r>
            <a:endParaRPr lang="pt-PT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endParaRPr lang="pt-PT" sz="2000" dirty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endParaRPr lang="pt-PT" sz="2400" dirty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pitchFamily="34" charset="0"/>
            </a:endParaRPr>
          </a:p>
        </p:txBody>
      </p:sp>
      <p:pic>
        <p:nvPicPr>
          <p:cNvPr id="29" name="Imagem 28" descr="Logo Institucional Universidade de Aveiro eduportugal"/>
          <p:cNvPicPr/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7" t="30446" r="-2607" b="24579"/>
          <a:stretch>
            <a:fillRect/>
          </a:stretch>
        </p:blipFill>
        <p:spPr bwMode="auto">
          <a:xfrm>
            <a:off x="8680677" y="5207379"/>
            <a:ext cx="2505075" cy="1126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 3"/>
          <p:cNvSpPr>
            <a:spLocks noGrp="1"/>
          </p:cNvSpPr>
          <p:nvPr>
            <p:ph type="ctrTitle"/>
          </p:nvPr>
        </p:nvSpPr>
        <p:spPr>
          <a:xfrm>
            <a:off x="884555" y="804545"/>
            <a:ext cx="4072890" cy="967740"/>
          </a:xfrm>
        </p:spPr>
        <p:txBody>
          <a:bodyPr>
            <a:normAutofit/>
          </a:bodyPr>
          <a:lstStyle/>
          <a:p>
            <a:pPr algn="l"/>
            <a:r>
              <a:rPr lang="pt-PT" altLang="en-US" sz="4000" dirty="0"/>
              <a:t>Promotor- </a:t>
            </a:r>
            <a:r>
              <a:rPr lang="pt-PT" altLang="en-US" sz="4000" dirty="0" err="1"/>
              <a:t>Auchan</a:t>
            </a:r>
            <a:endParaRPr lang="pt-PT" altLang="en-US" sz="4000" dirty="0"/>
          </a:p>
        </p:txBody>
      </p:sp>
      <p:pic>
        <p:nvPicPr>
          <p:cNvPr id="8" name="Imagem 7" descr="Logo Institucional Universidade de Aveiro eduportugal"/>
          <p:cNvPicPr/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7" t="30446" r="-2607" b="24579"/>
          <a:stretch>
            <a:fillRect/>
          </a:stretch>
        </p:blipFill>
        <p:spPr bwMode="auto">
          <a:xfrm>
            <a:off x="8812122" y="5096254"/>
            <a:ext cx="2505075" cy="112667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ubtítulo 2"/>
          <p:cNvSpPr txBox="1"/>
          <p:nvPr/>
        </p:nvSpPr>
        <p:spPr>
          <a:xfrm>
            <a:off x="5104765" y="5207635"/>
            <a:ext cx="3216275" cy="386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pt-PT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pitchFamily="34" charset="0"/>
              </a:rPr>
              <a:t>EI </a:t>
            </a:r>
            <a:r>
              <a:rPr lang="pt-PT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pitchFamily="34" charset="0"/>
              </a:rPr>
              <a:t>– Modelação e Analise de </a:t>
            </a:r>
            <a:r>
              <a:rPr lang="pt-PT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pitchFamily="34" charset="0"/>
              </a:rPr>
              <a:t>Sistemas </a:t>
            </a:r>
            <a:endParaRPr lang="pt-PT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endParaRPr lang="pt-PT" sz="2000" dirty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endParaRPr lang="pt-PT" sz="2400" dirty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3" name="Subtitle 2"/>
          <p:cNvSpPr>
            <a:spLocks noGrp="1"/>
          </p:cNvSpPr>
          <p:nvPr>
            <p:ph type="subTitle" idx="1"/>
          </p:nvPr>
        </p:nvSpPr>
        <p:spPr>
          <a:xfrm>
            <a:off x="560997" y="1289187"/>
            <a:ext cx="9571544" cy="2652618"/>
          </a:xfrm>
        </p:spPr>
        <p:txBody>
          <a:bodyPr>
            <a:normAutofit/>
          </a:bodyPr>
          <a:lstStyle/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2000" dirty="0" smtClean="0">
                <a:solidFill>
                  <a:schemeClr val="bg1"/>
                </a:solidFill>
                <a:latin typeface="+mj-lt"/>
                <a:cs typeface="+mj-lt"/>
              </a:rPr>
              <a:t>Nome </a:t>
            </a:r>
            <a:r>
              <a:rPr lang="pt-PT" sz="2000" dirty="0" smtClean="0">
                <a:latin typeface="+mj-lt"/>
                <a:cs typeface="+mj-lt"/>
              </a:rPr>
              <a:t>– FINDIT</a:t>
            </a:r>
            <a:endParaRPr lang="pt-PT" sz="2000" dirty="0" smtClean="0">
              <a:latin typeface="+mj-lt"/>
              <a:cs typeface="+mj-lt"/>
            </a:endParaRP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2000" dirty="0" smtClean="0">
                <a:solidFill>
                  <a:schemeClr val="bg1"/>
                </a:solidFill>
                <a:latin typeface="+mj-lt"/>
                <a:cs typeface="+mj-lt"/>
              </a:rPr>
              <a:t>Como executa </a:t>
            </a:r>
            <a:r>
              <a:rPr lang="pt-PT" sz="2000" dirty="0" smtClean="0">
                <a:latin typeface="+mj-lt"/>
                <a:cs typeface="+mj-lt"/>
              </a:rPr>
              <a:t>- </a:t>
            </a:r>
            <a:r>
              <a:rPr lang="pt-PT" sz="2000" dirty="0">
                <a:latin typeface="+mj-lt"/>
                <a:cs typeface="+mj-lt"/>
              </a:rPr>
              <a:t>Parceria com </a:t>
            </a:r>
            <a:r>
              <a:rPr lang="pt-PT" sz="2000" dirty="0" err="1" smtClean="0">
                <a:latin typeface="+mj-lt"/>
                <a:cs typeface="+mj-lt"/>
              </a:rPr>
              <a:t>Auchan</a:t>
            </a:r>
            <a:r>
              <a:rPr lang="pt-PT" sz="2000" dirty="0" smtClean="0">
                <a:latin typeface="+mj-lt"/>
                <a:cs typeface="+mj-lt"/>
              </a:rPr>
              <a:t> </a:t>
            </a:r>
            <a:r>
              <a:rPr lang="pt-PT" sz="2000" dirty="0">
                <a:latin typeface="+mj-lt"/>
                <a:cs typeface="+mj-lt"/>
              </a:rPr>
              <a:t>que dispõe a </a:t>
            </a:r>
            <a:r>
              <a:rPr lang="pt-PT" sz="2000" dirty="0" smtClean="0">
                <a:latin typeface="+mj-lt"/>
                <a:cs typeface="+mj-lt"/>
              </a:rPr>
              <a:t>venda e organização </a:t>
            </a:r>
            <a:r>
              <a:rPr lang="pt-PT" sz="2000" dirty="0">
                <a:latin typeface="+mj-lt"/>
                <a:cs typeface="+mj-lt"/>
              </a:rPr>
              <a:t>dos </a:t>
            </a:r>
            <a:r>
              <a:rPr lang="pt-PT" sz="2000" dirty="0" smtClean="0">
                <a:latin typeface="+mj-lt"/>
                <a:cs typeface="+mj-lt"/>
              </a:rPr>
              <a:t>produtos.</a:t>
            </a:r>
            <a:endParaRPr lang="pt-PT" sz="2000" dirty="0">
              <a:latin typeface="+mj-lt"/>
              <a:cs typeface="+mj-lt"/>
            </a:endParaRP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bg1"/>
                </a:solidFill>
                <a:latin typeface="+mj-lt"/>
                <a:cs typeface="+mj-lt"/>
              </a:rPr>
              <a:t>Objetivo </a:t>
            </a:r>
            <a:r>
              <a:rPr lang="pt-PT" sz="2000" dirty="0">
                <a:latin typeface="+mj-lt"/>
                <a:cs typeface="+mj-lt"/>
              </a:rPr>
              <a:t>– </a:t>
            </a:r>
            <a:r>
              <a:rPr lang="pt-PT" sz="2000" dirty="0" smtClean="0">
                <a:latin typeface="+mj-lt"/>
                <a:cs typeface="+mj-lt"/>
              </a:rPr>
              <a:t>Conhecer o layout dos supermercados de forma a proporcionar economia de tempo na procura dos artigos.</a:t>
            </a: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Imagem 6"/>
          <p:cNvPicPr/>
          <p:nvPr/>
        </p:nvPicPr>
        <p:blipFill>
          <a:blip r:embed="rId2"/>
          <a:stretch>
            <a:fillRect/>
          </a:stretch>
        </p:blipFill>
        <p:spPr>
          <a:xfrm>
            <a:off x="3127375" y="1289050"/>
            <a:ext cx="1231265" cy="7004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 3"/>
          <p:cNvSpPr>
            <a:spLocks noGrp="1"/>
          </p:cNvSpPr>
          <p:nvPr>
            <p:ph type="ctrTitle"/>
          </p:nvPr>
        </p:nvSpPr>
        <p:spPr>
          <a:xfrm>
            <a:off x="493395" y="89634"/>
            <a:ext cx="7072630" cy="1463040"/>
          </a:xfrm>
        </p:spPr>
        <p:txBody>
          <a:bodyPr/>
          <a:lstStyle/>
          <a:p>
            <a:pPr algn="l"/>
            <a:r>
              <a:rPr lang="pt-PT" altLang="en-US" sz="4000" dirty="0"/>
              <a:t>Transformação digital</a:t>
            </a:r>
            <a:endParaRPr lang="pt-PT" altLang="en-US" sz="4000" dirty="0"/>
          </a:p>
        </p:txBody>
      </p:sp>
      <p:sp>
        <p:nvSpPr>
          <p:cNvPr id="7" name="Caixa de Texto 6"/>
          <p:cNvSpPr txBox="1"/>
          <p:nvPr/>
        </p:nvSpPr>
        <p:spPr>
          <a:xfrm>
            <a:off x="493395" y="1231866"/>
            <a:ext cx="654995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altLang="en-US" sz="2400" dirty="0" smtClean="0">
                <a:solidFill>
                  <a:schemeClr val="bg1"/>
                </a:solidFill>
                <a:latin typeface="+mj-lt"/>
                <a:cs typeface="+mj-lt"/>
              </a:rPr>
              <a:t>Proposta</a:t>
            </a:r>
            <a:endParaRPr lang="pt-PT" altLang="en-US" sz="2400" dirty="0" smtClean="0">
              <a:solidFill>
                <a:schemeClr val="bg1"/>
              </a:solidFill>
              <a:latin typeface="+mj-lt"/>
              <a:cs typeface="+mj-lt"/>
            </a:endParaRPr>
          </a:p>
          <a:p>
            <a:r>
              <a:rPr lang="pt-PT" altLang="en-US" sz="2000" dirty="0" smtClean="0">
                <a:latin typeface="+mj-lt"/>
                <a:cs typeface="+mj-lt"/>
              </a:rPr>
              <a:t>- </a:t>
            </a:r>
            <a:r>
              <a:rPr lang="pt-PT" sz="2000" dirty="0" smtClean="0">
                <a:latin typeface="+mj-lt"/>
                <a:cs typeface="+mj-lt"/>
                <a:sym typeface="+mn-ea"/>
              </a:rPr>
              <a:t>Criação </a:t>
            </a:r>
            <a:r>
              <a:rPr lang="pt-PT" sz="2000" dirty="0">
                <a:latin typeface="+mj-lt"/>
                <a:cs typeface="+mj-lt"/>
                <a:sym typeface="+mn-ea"/>
              </a:rPr>
              <a:t>de uma plataforma (website)</a:t>
            </a:r>
            <a:endParaRPr lang="pt-PT" altLang="en-US" sz="2000" dirty="0">
              <a:latin typeface="+mj-lt"/>
              <a:cs typeface="+mj-lt"/>
            </a:endParaRPr>
          </a:p>
          <a:p>
            <a:endParaRPr lang="pt-PT" altLang="en-US" dirty="0">
              <a:latin typeface="+mj-lt"/>
              <a:cs typeface="+mj-lt"/>
            </a:endParaRPr>
          </a:p>
          <a:p>
            <a:r>
              <a:rPr lang="pt-PT" altLang="en-US" sz="2400" dirty="0">
                <a:solidFill>
                  <a:schemeClr val="bg1"/>
                </a:solidFill>
                <a:latin typeface="+mj-lt"/>
                <a:cs typeface="+mj-lt"/>
              </a:rPr>
              <a:t>O motivo?</a:t>
            </a:r>
            <a:endParaRPr lang="pt-PT" altLang="en-US" sz="2400" dirty="0">
              <a:solidFill>
                <a:schemeClr val="bg1"/>
              </a:solidFill>
              <a:latin typeface="+mj-lt"/>
              <a:cs typeface="+mj-lt"/>
            </a:endParaRPr>
          </a:p>
          <a:p>
            <a:endParaRPr lang="pt-PT" altLang="en-US" dirty="0">
              <a:latin typeface="+mj-lt"/>
              <a:cs typeface="+mj-lt"/>
            </a:endParaRPr>
          </a:p>
          <a:p>
            <a:r>
              <a:rPr lang="en-US" sz="2000" dirty="0" smtClean="0">
                <a:latin typeface="+mj-lt"/>
                <a:cs typeface="+mj-lt"/>
                <a:sym typeface="+mn-ea"/>
              </a:rPr>
              <a:t>- </a:t>
            </a:r>
            <a:r>
              <a:rPr lang="en-US" sz="2000" dirty="0" err="1" smtClean="0">
                <a:latin typeface="+mj-lt"/>
                <a:cs typeface="+mj-lt"/>
                <a:sym typeface="+mn-ea"/>
              </a:rPr>
              <a:t>Migrar</a:t>
            </a:r>
            <a:r>
              <a:rPr lang="en-US" sz="2000" dirty="0" smtClean="0">
                <a:latin typeface="+mj-lt"/>
                <a:cs typeface="+mj-lt"/>
                <a:sym typeface="+mn-ea"/>
              </a:rPr>
              <a:t> para </a:t>
            </a:r>
            <a:r>
              <a:rPr lang="en-US" sz="2000" dirty="0">
                <a:latin typeface="+mj-lt"/>
                <a:cs typeface="+mj-lt"/>
                <a:sym typeface="+mn-ea"/>
              </a:rPr>
              <a:t>o </a:t>
            </a:r>
            <a:r>
              <a:rPr lang="en-US" sz="2000" dirty="0" err="1">
                <a:latin typeface="+mj-lt"/>
                <a:cs typeface="+mj-lt"/>
                <a:sym typeface="+mn-ea"/>
              </a:rPr>
              <a:t>ambiente</a:t>
            </a:r>
            <a:r>
              <a:rPr lang="en-US" sz="2000" dirty="0">
                <a:latin typeface="+mj-lt"/>
                <a:cs typeface="+mj-lt"/>
                <a:sym typeface="+mn-ea"/>
              </a:rPr>
              <a:t> </a:t>
            </a:r>
            <a:r>
              <a:rPr lang="en-US" sz="2000" dirty="0" smtClean="0">
                <a:latin typeface="+mj-lt"/>
                <a:cs typeface="+mj-lt"/>
                <a:sym typeface="+mn-ea"/>
              </a:rPr>
              <a:t>digital e </a:t>
            </a:r>
            <a:r>
              <a:rPr lang="en-US" sz="2000" dirty="0" err="1" smtClean="0">
                <a:latin typeface="+mj-lt"/>
                <a:cs typeface="+mj-lt"/>
                <a:sym typeface="+mn-ea"/>
              </a:rPr>
              <a:t>permitir</a:t>
            </a:r>
            <a:r>
              <a:rPr lang="en-US" sz="2000" dirty="0" smtClean="0">
                <a:latin typeface="+mj-lt"/>
                <a:cs typeface="+mj-lt"/>
                <a:sym typeface="+mn-ea"/>
              </a:rPr>
              <a:t> </a:t>
            </a:r>
            <a:r>
              <a:rPr lang="en-US" sz="2000" dirty="0" err="1" smtClean="0">
                <a:latin typeface="+mj-lt"/>
                <a:cs typeface="+mj-lt"/>
                <a:sym typeface="+mn-ea"/>
              </a:rPr>
              <a:t>conhecer</a:t>
            </a:r>
            <a:r>
              <a:rPr lang="en-US" sz="2000" dirty="0" smtClean="0">
                <a:latin typeface="+mj-lt"/>
                <a:cs typeface="+mj-lt"/>
                <a:sym typeface="+mn-ea"/>
              </a:rPr>
              <a:t> o novo layout.</a:t>
            </a:r>
            <a:endParaRPr lang="en-US" sz="2000" dirty="0">
              <a:latin typeface="+mj-lt"/>
              <a:cs typeface="+mj-lt"/>
            </a:endParaRPr>
          </a:p>
          <a:p>
            <a:r>
              <a:rPr lang="pt-PT" altLang="en-US" sz="2000" dirty="0" smtClean="0">
                <a:latin typeface="+mj-lt"/>
                <a:cs typeface="+mj-lt"/>
              </a:rPr>
              <a:t>- Alteração </a:t>
            </a:r>
            <a:r>
              <a:rPr lang="pt-PT" altLang="en-US" sz="2000" dirty="0">
                <a:latin typeface="+mj-lt"/>
                <a:cs typeface="+mj-lt"/>
              </a:rPr>
              <a:t>do </a:t>
            </a:r>
            <a:r>
              <a:rPr lang="pt-PT" altLang="en-US" sz="2000" dirty="0" smtClean="0">
                <a:latin typeface="+mj-lt"/>
                <a:cs typeface="+mj-lt"/>
              </a:rPr>
              <a:t>nome do hipermercado Jumbo </a:t>
            </a:r>
            <a:r>
              <a:rPr lang="pt-PT" altLang="en-US" sz="2000" dirty="0">
                <a:latin typeface="+mj-lt"/>
                <a:cs typeface="+mj-lt"/>
              </a:rPr>
              <a:t>por </a:t>
            </a:r>
            <a:r>
              <a:rPr lang="pt-PT" altLang="en-US" sz="2000" dirty="0" err="1">
                <a:latin typeface="+mj-lt"/>
                <a:cs typeface="+mj-lt"/>
              </a:rPr>
              <a:t>A</a:t>
            </a:r>
            <a:r>
              <a:rPr lang="pt-PT" altLang="en-US" sz="2000" dirty="0" err="1" smtClean="0">
                <a:latin typeface="+mj-lt"/>
                <a:cs typeface="+mj-lt"/>
              </a:rPr>
              <a:t>uchan</a:t>
            </a:r>
            <a:r>
              <a:rPr lang="pt-PT" altLang="en-US" sz="2000" dirty="0" smtClean="0">
                <a:latin typeface="+mj-lt"/>
                <a:cs typeface="+mj-lt"/>
              </a:rPr>
              <a:t> </a:t>
            </a:r>
            <a:endParaRPr lang="pt-PT" altLang="en-US" sz="2000" dirty="0">
              <a:latin typeface="+mj-lt"/>
              <a:cs typeface="+mj-lt"/>
            </a:endParaRPr>
          </a:p>
          <a:p>
            <a:r>
              <a:rPr lang="pt-PT" altLang="en-US" sz="2000" dirty="0" smtClean="0">
                <a:latin typeface="+mj-lt"/>
                <a:cs typeface="+mj-lt"/>
              </a:rPr>
              <a:t>- Divulgação </a:t>
            </a:r>
            <a:r>
              <a:rPr lang="pt-PT" altLang="en-US" sz="2000" dirty="0">
                <a:latin typeface="+mj-lt"/>
                <a:cs typeface="+mj-lt"/>
              </a:rPr>
              <a:t>do </a:t>
            </a:r>
            <a:r>
              <a:rPr lang="pt-PT" altLang="en-US" sz="2000" dirty="0" smtClean="0">
                <a:latin typeface="+mj-lt"/>
                <a:cs typeface="+mj-lt"/>
              </a:rPr>
              <a:t>hipermercado </a:t>
            </a:r>
            <a:r>
              <a:rPr lang="pt-PT" altLang="en-US" sz="2000" dirty="0" err="1" smtClean="0">
                <a:latin typeface="+mj-lt"/>
                <a:cs typeface="+mj-lt"/>
              </a:rPr>
              <a:t>Auchan</a:t>
            </a:r>
            <a:r>
              <a:rPr lang="pt-PT" altLang="en-US" sz="2000" dirty="0" smtClean="0">
                <a:latin typeface="+mj-lt"/>
                <a:cs typeface="+mj-lt"/>
              </a:rPr>
              <a:t>.</a:t>
            </a:r>
            <a:endParaRPr lang="pt-PT" altLang="en-US" sz="2000" dirty="0">
              <a:latin typeface="+mj-lt"/>
              <a:cs typeface="+mj-lt"/>
            </a:endParaRPr>
          </a:p>
        </p:txBody>
      </p:sp>
      <p:pic>
        <p:nvPicPr>
          <p:cNvPr id="8" name="Imagem 7" descr="Logo Institucional Universidade de Aveiro eduportugal"/>
          <p:cNvPicPr/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7" t="30446" r="-2607" b="24579"/>
          <a:stretch>
            <a:fillRect/>
          </a:stretch>
        </p:blipFill>
        <p:spPr bwMode="auto">
          <a:xfrm>
            <a:off x="8812122" y="5096254"/>
            <a:ext cx="2505075" cy="112667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ubtítulo 2"/>
          <p:cNvSpPr txBox="1"/>
          <p:nvPr/>
        </p:nvSpPr>
        <p:spPr>
          <a:xfrm>
            <a:off x="5104765" y="5207635"/>
            <a:ext cx="3216275" cy="386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pt-PT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pitchFamily="34" charset="0"/>
              </a:rPr>
              <a:t>EI </a:t>
            </a:r>
            <a:r>
              <a:rPr lang="pt-PT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pitchFamily="34" charset="0"/>
              </a:rPr>
              <a:t>– Modelação e Analise de </a:t>
            </a:r>
            <a:r>
              <a:rPr lang="pt-PT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pitchFamily="34" charset="0"/>
              </a:rPr>
              <a:t>Sistemas </a:t>
            </a:r>
            <a:endParaRPr lang="pt-PT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endParaRPr lang="pt-PT" sz="2000" dirty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endParaRPr lang="pt-PT" sz="2400" dirty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Logo Institucional Universidade de Aveiro eduportugal"/>
          <p:cNvPicPr/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7" t="30446" r="-2607" b="24579"/>
          <a:stretch>
            <a:fillRect/>
          </a:stretch>
        </p:blipFill>
        <p:spPr bwMode="auto">
          <a:xfrm>
            <a:off x="8680677" y="5207379"/>
            <a:ext cx="2505075" cy="112667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ubtítulo 2"/>
          <p:cNvSpPr txBox="1"/>
          <p:nvPr/>
        </p:nvSpPr>
        <p:spPr>
          <a:xfrm>
            <a:off x="733174" y="5207379"/>
            <a:ext cx="7587337" cy="13604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pt-PT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pitchFamily="34" charset="0"/>
              </a:rPr>
              <a:t>EI </a:t>
            </a:r>
            <a:r>
              <a:rPr lang="pt-PT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pitchFamily="34" charset="0"/>
              </a:rPr>
              <a:t>– Modelação e Analise de </a:t>
            </a:r>
            <a:r>
              <a:rPr lang="pt-PT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pitchFamily="34" charset="0"/>
              </a:rPr>
              <a:t>Sistemas </a:t>
            </a:r>
            <a:endParaRPr lang="pt-PT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endParaRPr lang="pt-PT" sz="2000" dirty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endParaRPr lang="pt-PT" sz="2400" dirty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3" name="Subtitle 2"/>
          <p:cNvSpPr>
            <a:spLocks noGrp="1"/>
          </p:cNvSpPr>
          <p:nvPr>
            <p:ph type="subTitle" idx="1"/>
          </p:nvPr>
        </p:nvSpPr>
        <p:spPr>
          <a:xfrm>
            <a:off x="266322" y="614972"/>
            <a:ext cx="9841505" cy="2583180"/>
          </a:xfrm>
        </p:spPr>
        <p:txBody>
          <a:bodyPr>
            <a:norm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2400" dirty="0">
                <a:solidFill>
                  <a:schemeClr val="bg1"/>
                </a:solidFill>
                <a:latin typeface="+mj-lt"/>
              </a:rPr>
              <a:t>Produto</a:t>
            </a:r>
            <a:r>
              <a:rPr lang="pt-PT" sz="2000" dirty="0">
                <a:latin typeface="+mj-lt"/>
              </a:rPr>
              <a:t> – Plataforma (website</a:t>
            </a:r>
            <a:r>
              <a:rPr lang="pt-PT" sz="2000" dirty="0" smtClean="0">
                <a:latin typeface="+mj-lt"/>
              </a:rPr>
              <a:t>)/APP.</a:t>
            </a:r>
            <a:endParaRPr lang="pt-PT" sz="2000" dirty="0">
              <a:latin typeface="+mj-lt"/>
            </a:endParaRP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2400" dirty="0">
                <a:solidFill>
                  <a:schemeClr val="bg1"/>
                </a:solidFill>
                <a:latin typeface="+mj-lt"/>
              </a:rPr>
              <a:t>O que apresenta?</a:t>
            </a:r>
            <a:r>
              <a:rPr lang="pt-PT" sz="2000" dirty="0">
                <a:latin typeface="+mj-lt"/>
              </a:rPr>
              <a:t> </a:t>
            </a:r>
            <a:r>
              <a:rPr lang="pt-PT" sz="2000" dirty="0" smtClean="0">
                <a:latin typeface="+mj-lt"/>
              </a:rPr>
              <a:t>– Layout </a:t>
            </a:r>
            <a:r>
              <a:rPr lang="pt-PT" sz="2000" dirty="0">
                <a:latin typeface="+mj-lt"/>
              </a:rPr>
              <a:t>dos </a:t>
            </a:r>
            <a:r>
              <a:rPr lang="pt-PT" sz="2000" dirty="0" smtClean="0">
                <a:latin typeface="+mj-lt"/>
              </a:rPr>
              <a:t>supermercados, caminho </a:t>
            </a:r>
            <a:r>
              <a:rPr lang="pt-PT" sz="2000" dirty="0">
                <a:latin typeface="+mj-lt"/>
              </a:rPr>
              <a:t>para as secções e </a:t>
            </a:r>
            <a:r>
              <a:rPr lang="pt-PT" sz="2000" dirty="0" smtClean="0">
                <a:latin typeface="+mj-lt"/>
              </a:rPr>
              <a:t>painéis publicitários </a:t>
            </a:r>
            <a:r>
              <a:rPr lang="pt-PT" sz="2000" dirty="0" err="1" smtClean="0">
                <a:latin typeface="+mj-lt"/>
              </a:rPr>
              <a:t>Auchan</a:t>
            </a:r>
            <a:r>
              <a:rPr lang="pt-PT" sz="2000" dirty="0" smtClean="0">
                <a:latin typeface="+mj-lt"/>
              </a:rPr>
              <a:t> .</a:t>
            </a:r>
            <a:endParaRPr lang="pt-PT" sz="2000" dirty="0">
              <a:latin typeface="+mj-lt"/>
            </a:endParaRPr>
          </a:p>
        </p:txBody>
      </p:sp>
      <p:sp>
        <p:nvSpPr>
          <p:cNvPr id="8" name="Título  3"/>
          <p:cNvSpPr>
            <a:spLocks noGrp="1"/>
          </p:cNvSpPr>
          <p:nvPr>
            <p:ph type="ctrTitle"/>
          </p:nvPr>
        </p:nvSpPr>
        <p:spPr>
          <a:xfrm>
            <a:off x="733425" y="222885"/>
            <a:ext cx="2265045" cy="1168400"/>
          </a:xfrm>
        </p:spPr>
        <p:txBody>
          <a:bodyPr/>
          <a:lstStyle/>
          <a:p>
            <a:pPr algn="l"/>
            <a:r>
              <a:rPr lang="pt-PT" altLang="en-US" sz="4000" dirty="0" smtClean="0"/>
              <a:t>produto</a:t>
            </a:r>
            <a:endParaRPr lang="pt-PT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Logo Institucional Universidade de Aveiro eduportugal"/>
          <p:cNvPicPr/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7" t="30446" r="-2607" b="24579"/>
          <a:stretch>
            <a:fillRect/>
          </a:stretch>
        </p:blipFill>
        <p:spPr bwMode="auto">
          <a:xfrm>
            <a:off x="8680677" y="5207379"/>
            <a:ext cx="2505075" cy="112667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ubtítulo 2"/>
          <p:cNvSpPr txBox="1"/>
          <p:nvPr/>
        </p:nvSpPr>
        <p:spPr>
          <a:xfrm>
            <a:off x="733174" y="5207379"/>
            <a:ext cx="7587337" cy="13604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pt-PT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pitchFamily="34" charset="0"/>
              </a:rPr>
              <a:t>EI </a:t>
            </a:r>
            <a:r>
              <a:rPr lang="pt-PT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pitchFamily="34" charset="0"/>
              </a:rPr>
              <a:t>– Modelação e Analise de </a:t>
            </a:r>
            <a:r>
              <a:rPr lang="pt-PT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pitchFamily="34" charset="0"/>
              </a:rPr>
              <a:t>Sistemas </a:t>
            </a:r>
            <a:endParaRPr lang="pt-PT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endParaRPr lang="pt-PT" sz="2000" dirty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endParaRPr lang="pt-PT" sz="2400" dirty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/>
        </p:nvSpPr>
        <p:spPr>
          <a:xfrm>
            <a:off x="609600" y="1154430"/>
            <a:ext cx="4177665" cy="1193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pt-PT" dirty="0" smtClean="0">
                <a:latin typeface="+mj-lt"/>
              </a:rPr>
              <a:t>- </a:t>
            </a:r>
            <a:r>
              <a:rPr lang="pt-PT" dirty="0" err="1" smtClean="0">
                <a:latin typeface="+mj-lt"/>
              </a:rPr>
              <a:t>Praticidade</a:t>
            </a:r>
            <a:r>
              <a:rPr lang="pt-PT" dirty="0" smtClean="0">
                <a:latin typeface="+mj-lt"/>
              </a:rPr>
              <a:t>.</a:t>
            </a:r>
            <a:endParaRPr lang="pt-PT" dirty="0">
              <a:latin typeface="+mj-lt"/>
            </a:endParaRPr>
          </a:p>
          <a:p>
            <a:pPr>
              <a:spcBef>
                <a:spcPts val="600"/>
              </a:spcBef>
            </a:pPr>
            <a:r>
              <a:rPr lang="pt-PT" sz="2000" dirty="0" smtClean="0">
                <a:latin typeface="+mj-lt"/>
              </a:rPr>
              <a:t>- Acesso </a:t>
            </a:r>
            <a:r>
              <a:rPr lang="pt-PT" sz="2000" dirty="0">
                <a:latin typeface="+mj-lt"/>
              </a:rPr>
              <a:t>facilitado aos </a:t>
            </a:r>
            <a:r>
              <a:rPr lang="pt-PT" sz="2000" dirty="0" smtClean="0">
                <a:latin typeface="+mj-lt"/>
              </a:rPr>
              <a:t>produtos.</a:t>
            </a:r>
            <a:endParaRPr lang="pt-PT" sz="2000" dirty="0">
              <a:latin typeface="+mj-lt"/>
            </a:endParaRPr>
          </a:p>
          <a:p>
            <a:pPr algn="just">
              <a:spcBef>
                <a:spcPts val="600"/>
              </a:spcBef>
            </a:pPr>
            <a:endParaRPr lang="pt-PT" sz="2000" dirty="0">
              <a:latin typeface="+mj-lt"/>
            </a:endParaRP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pt-PT" sz="2000" dirty="0">
              <a:latin typeface="+mj-lt"/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35291" y="3106797"/>
            <a:ext cx="6991119" cy="1546860"/>
          </a:xfrm>
        </p:spPr>
        <p:txBody>
          <a:bodyPr>
            <a:norm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2000" dirty="0" smtClean="0">
                <a:latin typeface="+mj-lt"/>
              </a:rPr>
              <a:t>- Maior </a:t>
            </a:r>
            <a:r>
              <a:rPr lang="pt-PT" sz="2000" dirty="0">
                <a:latin typeface="+mj-lt"/>
              </a:rPr>
              <a:t>número de </a:t>
            </a:r>
            <a:r>
              <a:rPr lang="pt-PT" sz="2000" dirty="0" smtClean="0">
                <a:latin typeface="+mj-lt"/>
              </a:rPr>
              <a:t>vendas.</a:t>
            </a:r>
            <a:endParaRPr lang="pt-PT" sz="2000" dirty="0">
              <a:latin typeface="+mj-lt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2000" dirty="0" smtClean="0">
                <a:latin typeface="+mj-lt"/>
              </a:rPr>
              <a:t>- Otimização de gestão de stocks.</a:t>
            </a:r>
            <a:endParaRPr lang="pt-PT" sz="2000" dirty="0">
              <a:latin typeface="+mj-lt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2000" dirty="0" smtClean="0">
                <a:latin typeface="+mj-lt"/>
              </a:rPr>
              <a:t>- Ferramenta de monitorização e avaliação do  desempenho.</a:t>
            </a:r>
            <a:endParaRPr lang="pt-PT" sz="2000" dirty="0">
              <a:latin typeface="+mj-lt"/>
            </a:endParaRP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pt-PT" sz="2000" dirty="0">
              <a:latin typeface="+mj-lt"/>
            </a:endParaRPr>
          </a:p>
        </p:txBody>
      </p:sp>
      <p:sp>
        <p:nvSpPr>
          <p:cNvPr id="8" name="Título  3"/>
          <p:cNvSpPr>
            <a:spLocks noGrp="1"/>
          </p:cNvSpPr>
          <p:nvPr>
            <p:ph type="ctrTitle"/>
          </p:nvPr>
        </p:nvSpPr>
        <p:spPr>
          <a:xfrm>
            <a:off x="609600" y="284891"/>
            <a:ext cx="7072630" cy="1463040"/>
          </a:xfrm>
        </p:spPr>
        <p:txBody>
          <a:bodyPr/>
          <a:lstStyle/>
          <a:p>
            <a:pPr algn="l"/>
            <a:r>
              <a:rPr lang="pt-PT" altLang="en-US" sz="4000" dirty="0" smtClean="0"/>
              <a:t>Geração de valor - publico</a:t>
            </a:r>
            <a:endParaRPr lang="pt-PT" altLang="en-US" sz="4000" dirty="0"/>
          </a:p>
        </p:txBody>
      </p:sp>
      <p:sp>
        <p:nvSpPr>
          <p:cNvPr id="11" name="Título  3"/>
          <p:cNvSpPr txBox="1"/>
          <p:nvPr/>
        </p:nvSpPr>
        <p:spPr>
          <a:xfrm>
            <a:off x="609600" y="1884680"/>
            <a:ext cx="7072630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altLang="en-US" sz="4000" dirty="0" smtClean="0"/>
              <a:t>Geração de valor - monetário</a:t>
            </a:r>
            <a:endParaRPr lang="pt-PT" altLang="en-US" sz="4000" dirty="0"/>
          </a:p>
        </p:txBody>
      </p:sp>
      <p:sp>
        <p:nvSpPr>
          <p:cNvPr id="6" name="Caixa de Texto 5"/>
          <p:cNvSpPr txBox="1"/>
          <p:nvPr/>
        </p:nvSpPr>
        <p:spPr>
          <a:xfrm>
            <a:off x="7606665" y="3462655"/>
            <a:ext cx="28371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 sz="4000">
                <a:latin typeface="+mn-ea"/>
                <a:cs typeface="+mn-ea"/>
              </a:rPr>
              <a:t>Alternativas</a:t>
            </a:r>
            <a:endParaRPr lang="pt-PT" altLang="en-US" sz="4000">
              <a:latin typeface="+mn-ea"/>
              <a:cs typeface="+mn-ea"/>
            </a:endParaRPr>
          </a:p>
        </p:txBody>
      </p:sp>
      <p:sp>
        <p:nvSpPr>
          <p:cNvPr id="7" name="Caixa de Texto 6"/>
          <p:cNvSpPr txBox="1"/>
          <p:nvPr/>
        </p:nvSpPr>
        <p:spPr>
          <a:xfrm>
            <a:off x="7426325" y="4168775"/>
            <a:ext cx="46310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/>
              <a:t>-Primeira empresa a fazer ista função</a:t>
            </a:r>
            <a:endParaRPr lang="pt-PT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Logo Institucional Universidade de Aveiro eduportugal"/>
          <p:cNvPicPr/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7" t="30446" r="-2607" b="24579"/>
          <a:stretch>
            <a:fillRect/>
          </a:stretch>
        </p:blipFill>
        <p:spPr bwMode="auto">
          <a:xfrm>
            <a:off x="8680677" y="5207379"/>
            <a:ext cx="2505075" cy="112667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ubtítulo 2"/>
          <p:cNvSpPr txBox="1"/>
          <p:nvPr/>
        </p:nvSpPr>
        <p:spPr>
          <a:xfrm>
            <a:off x="733174" y="5207379"/>
            <a:ext cx="7587337" cy="13604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pt-PT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pitchFamily="34" charset="0"/>
              </a:rPr>
              <a:t>EI </a:t>
            </a:r>
            <a:r>
              <a:rPr lang="pt-PT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pitchFamily="34" charset="0"/>
              </a:rPr>
              <a:t>– Modelação e Analise de </a:t>
            </a:r>
            <a:r>
              <a:rPr lang="pt-PT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pitchFamily="34" charset="0"/>
              </a:rPr>
              <a:t>Sistemas </a:t>
            </a:r>
            <a:endParaRPr lang="pt-PT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endParaRPr lang="pt-PT" sz="2000" dirty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endParaRPr lang="pt-PT" sz="2400" dirty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pitchFamily="34" charset="0"/>
            </a:endParaRPr>
          </a:p>
        </p:txBody>
      </p:sp>
      <p:pic>
        <p:nvPicPr>
          <p:cNvPr id="6" name="Graphic 5" descr="Internet with solid fill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6060" y="1780100"/>
            <a:ext cx="624840" cy="624840"/>
          </a:xfrm>
          <a:prstGeom prst="rect">
            <a:avLst/>
          </a:prstGeom>
        </p:spPr>
      </p:pic>
      <p:pic>
        <p:nvPicPr>
          <p:cNvPr id="2" name="Graphic 7" descr="Database with solid fill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80418" y="2665497"/>
            <a:ext cx="598145" cy="598145"/>
          </a:xfrm>
          <a:prstGeom prst="rect">
            <a:avLst/>
          </a:prstGeom>
        </p:spPr>
      </p:pic>
      <p:pic>
        <p:nvPicPr>
          <p:cNvPr id="13" name="Graphic 12" descr="Smart Phone with solid fill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78674" y="1020005"/>
            <a:ext cx="624840" cy="624840"/>
          </a:xfrm>
          <a:prstGeom prst="rect">
            <a:avLst/>
          </a:prstGeom>
        </p:spPr>
      </p:pic>
      <p:pic>
        <p:nvPicPr>
          <p:cNvPr id="17" name="Graphic 16" descr="Hold Gesture with solid fill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35056" y="2652150"/>
            <a:ext cx="624840" cy="62484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234815" y="3187700"/>
            <a:ext cx="12960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Interface</a:t>
            </a:r>
            <a:endParaRPr lang="en-US" sz="1600" dirty="0"/>
          </a:p>
        </p:txBody>
      </p:sp>
      <p:cxnSp>
        <p:nvCxnSpPr>
          <p:cNvPr id="29" name="Straight Arrow Connector 28"/>
          <p:cNvCxnSpPr>
            <a:endCxn id="17" idx="0"/>
          </p:cNvCxnSpPr>
          <p:nvPr/>
        </p:nvCxnSpPr>
        <p:spPr>
          <a:xfrm flipH="1">
            <a:off x="4847590" y="1906905"/>
            <a:ext cx="30480" cy="7454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7" idx="0"/>
          </p:cNvCxnSpPr>
          <p:nvPr/>
        </p:nvCxnSpPr>
        <p:spPr>
          <a:xfrm flipH="1">
            <a:off x="4847590" y="2292350"/>
            <a:ext cx="1064895" cy="3600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41659" y="1593041"/>
            <a:ext cx="1083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Mobile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5794375" y="2292350"/>
            <a:ext cx="9867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Web</a:t>
            </a:r>
            <a:endParaRPr lang="en-US" sz="1600" dirty="0"/>
          </a:p>
        </p:txBody>
      </p:sp>
      <p:pic>
        <p:nvPicPr>
          <p:cNvPr id="51" name="Graphic 50" descr="Server with solid fill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44952" y="2652150"/>
            <a:ext cx="624840" cy="624840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7130560" y="3263642"/>
            <a:ext cx="1445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Server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8657000" y="3406140"/>
            <a:ext cx="1445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/>
              <a:t>Database</a:t>
            </a:r>
            <a:endParaRPr lang="en-US" sz="1600" dirty="0"/>
          </a:p>
        </p:txBody>
      </p:sp>
      <p:cxnSp>
        <p:nvCxnSpPr>
          <p:cNvPr id="55" name="Straight Arrow Connector 54"/>
          <p:cNvCxnSpPr>
            <a:stCxn id="51" idx="3"/>
            <a:endCxn id="2" idx="1"/>
          </p:cNvCxnSpPr>
          <p:nvPr/>
        </p:nvCxnSpPr>
        <p:spPr>
          <a:xfrm>
            <a:off x="8169792" y="2964570"/>
            <a:ext cx="9106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7" idx="3"/>
            <a:endCxn id="51" idx="1"/>
          </p:cNvCxnSpPr>
          <p:nvPr/>
        </p:nvCxnSpPr>
        <p:spPr>
          <a:xfrm>
            <a:off x="5159896" y="2964570"/>
            <a:ext cx="23850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65"/>
          <p:cNvCxnSpPr/>
          <p:nvPr/>
        </p:nvCxnSpPr>
        <p:spPr>
          <a:xfrm>
            <a:off x="5203825" y="3524885"/>
            <a:ext cx="688340" cy="3155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54"/>
          <p:cNvCxnSpPr/>
          <p:nvPr/>
        </p:nvCxnSpPr>
        <p:spPr>
          <a:xfrm flipV="1">
            <a:off x="6693535" y="3587115"/>
            <a:ext cx="760730" cy="2838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Imagem 4" descr="mapa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15990" y="3602990"/>
            <a:ext cx="544195" cy="544195"/>
          </a:xfrm>
          <a:prstGeom prst="rect">
            <a:avLst/>
          </a:prstGeom>
        </p:spPr>
      </p:pic>
      <p:sp>
        <p:nvSpPr>
          <p:cNvPr id="9" name="Caixa de Texto 8"/>
          <p:cNvSpPr txBox="1"/>
          <p:nvPr/>
        </p:nvSpPr>
        <p:spPr>
          <a:xfrm>
            <a:off x="5878195" y="4147185"/>
            <a:ext cx="8153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altLang="en-US"/>
              <a:t>Mapa</a:t>
            </a:r>
            <a:endParaRPr lang="pt-PT" altLang="en-US"/>
          </a:p>
        </p:txBody>
      </p:sp>
      <p:pic>
        <p:nvPicPr>
          <p:cNvPr id="100" name="Imagem 99"/>
          <p:cNvPicPr/>
          <p:nvPr/>
        </p:nvPicPr>
        <p:blipFill>
          <a:blip r:embed="rId13"/>
          <a:stretch>
            <a:fillRect/>
          </a:stretch>
        </p:blipFill>
        <p:spPr>
          <a:xfrm>
            <a:off x="885825" y="2530475"/>
            <a:ext cx="870585" cy="84201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0" name="Straight Arrow Connector 65"/>
          <p:cNvCxnSpPr/>
          <p:nvPr/>
        </p:nvCxnSpPr>
        <p:spPr>
          <a:xfrm flipV="1">
            <a:off x="1859280" y="2549525"/>
            <a:ext cx="701040" cy="2762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65"/>
          <p:cNvCxnSpPr/>
          <p:nvPr/>
        </p:nvCxnSpPr>
        <p:spPr>
          <a:xfrm flipV="1">
            <a:off x="3842385" y="3187700"/>
            <a:ext cx="598170" cy="3181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1" name="Imagem 100"/>
          <p:cNvPicPr/>
          <p:nvPr/>
        </p:nvPicPr>
        <p:blipFill>
          <a:blip r:embed="rId14"/>
          <a:stretch>
            <a:fillRect/>
          </a:stretch>
        </p:blipFill>
        <p:spPr>
          <a:xfrm>
            <a:off x="2840990" y="2168525"/>
            <a:ext cx="691515" cy="5054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Caixa de Texto 13"/>
          <p:cNvSpPr txBox="1"/>
          <p:nvPr/>
        </p:nvSpPr>
        <p:spPr>
          <a:xfrm>
            <a:off x="2706370" y="2673985"/>
            <a:ext cx="9613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altLang="en-US"/>
              <a:t>folheto</a:t>
            </a:r>
            <a:endParaRPr lang="pt-PT" altLang="en-US"/>
          </a:p>
        </p:txBody>
      </p:sp>
      <p:pic>
        <p:nvPicPr>
          <p:cNvPr id="104" name="Imagem 103"/>
          <p:cNvPicPr/>
          <p:nvPr/>
        </p:nvPicPr>
        <p:blipFill>
          <a:blip r:embed="rId15"/>
          <a:stretch>
            <a:fillRect/>
          </a:stretch>
        </p:blipFill>
        <p:spPr>
          <a:xfrm>
            <a:off x="2840990" y="3277235"/>
            <a:ext cx="716915" cy="5994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Caixa de Texto 14"/>
          <p:cNvSpPr txBox="1"/>
          <p:nvPr/>
        </p:nvSpPr>
        <p:spPr>
          <a:xfrm>
            <a:off x="2413635" y="3940810"/>
            <a:ext cx="14154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altLang="en-US"/>
              <a:t>Promoções</a:t>
            </a:r>
            <a:endParaRPr lang="pt-PT" altLang="en-US"/>
          </a:p>
        </p:txBody>
      </p:sp>
      <p:cxnSp>
        <p:nvCxnSpPr>
          <p:cNvPr id="16" name="Straight Arrow Connector 65"/>
          <p:cNvCxnSpPr/>
          <p:nvPr/>
        </p:nvCxnSpPr>
        <p:spPr>
          <a:xfrm>
            <a:off x="3813175" y="2505075"/>
            <a:ext cx="640715" cy="3206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65"/>
          <p:cNvCxnSpPr/>
          <p:nvPr/>
        </p:nvCxnSpPr>
        <p:spPr>
          <a:xfrm>
            <a:off x="1906270" y="3255645"/>
            <a:ext cx="728980" cy="3797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aixa de Texto 18"/>
          <p:cNvSpPr txBox="1"/>
          <p:nvPr/>
        </p:nvSpPr>
        <p:spPr>
          <a:xfrm>
            <a:off x="819150" y="3472180"/>
            <a:ext cx="10445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altLang="en-US"/>
              <a:t>Auchan</a:t>
            </a:r>
            <a:endParaRPr lang="pt-PT" altLang="en-US"/>
          </a:p>
        </p:txBody>
      </p:sp>
      <p:sp>
        <p:nvSpPr>
          <p:cNvPr id="37" name="Título  3"/>
          <p:cNvSpPr>
            <a:spLocks noGrp="1"/>
          </p:cNvSpPr>
          <p:nvPr>
            <p:ph type="ctrTitle"/>
          </p:nvPr>
        </p:nvSpPr>
        <p:spPr>
          <a:xfrm>
            <a:off x="597217" y="24129"/>
            <a:ext cx="7072630" cy="995509"/>
          </a:xfrm>
        </p:spPr>
        <p:txBody>
          <a:bodyPr/>
          <a:lstStyle/>
          <a:p>
            <a:pPr algn="l"/>
            <a:r>
              <a:rPr lang="pt-PT" altLang="en-US" sz="4000" dirty="0" smtClean="0"/>
              <a:t>Arquitetura do sistema</a:t>
            </a:r>
            <a:endParaRPr lang="pt-PT" altLang="en-US" sz="4000" dirty="0"/>
          </a:p>
        </p:txBody>
      </p:sp>
      <p:sp>
        <p:nvSpPr>
          <p:cNvPr id="7" name="Caixa de Texto 6"/>
          <p:cNvSpPr txBox="1"/>
          <p:nvPr/>
        </p:nvSpPr>
        <p:spPr>
          <a:xfrm>
            <a:off x="8766175" y="2297430"/>
            <a:ext cx="12274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/>
              <a:t>(firebase)</a:t>
            </a:r>
            <a:endParaRPr lang="pt-PT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049478" y="1291332"/>
            <a:ext cx="563054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PT" altLang="en-US" sz="2000" dirty="0">
              <a:latin typeface="+mj-lt"/>
              <a:cs typeface="+mj-lt"/>
            </a:endParaRPr>
          </a:p>
          <a:p>
            <a:pPr marL="342900" indent="-342900">
              <a:buFontTx/>
              <a:buChar char="-"/>
            </a:pPr>
            <a:r>
              <a:rPr lang="pt-PT" altLang="en-US" sz="2000" dirty="0" smtClean="0">
                <a:latin typeface="+mj-lt"/>
                <a:cs typeface="+mj-lt"/>
              </a:rPr>
              <a:t>Melhorias </a:t>
            </a:r>
            <a:r>
              <a:rPr lang="pt-PT" altLang="en-US" sz="2000" dirty="0">
                <a:latin typeface="+mj-lt"/>
                <a:cs typeface="+mj-lt"/>
              </a:rPr>
              <a:t>na interface gráfica e redução de </a:t>
            </a:r>
            <a:r>
              <a:rPr lang="pt-PT" altLang="en-US" sz="2000" dirty="0" smtClean="0">
                <a:latin typeface="+mj-lt"/>
                <a:cs typeface="+mj-lt"/>
              </a:rPr>
              <a:t>código. </a:t>
            </a:r>
            <a:r>
              <a:rPr lang="pt-PT" altLang="en-US" sz="2000" dirty="0">
                <a:latin typeface="+mj-lt"/>
                <a:cs typeface="+mj-lt"/>
              </a:rPr>
              <a:t>(</a:t>
            </a:r>
            <a:r>
              <a:rPr lang="pt-PT" altLang="en-US" sz="2000" dirty="0" err="1">
                <a:latin typeface="+mj-lt"/>
                <a:cs typeface="+mj-lt"/>
              </a:rPr>
              <a:t>html,css,javascript</a:t>
            </a:r>
            <a:r>
              <a:rPr lang="pt-PT" altLang="en-US" sz="2000" dirty="0" smtClean="0">
                <a:latin typeface="+mj-lt"/>
                <a:cs typeface="+mj-lt"/>
              </a:rPr>
              <a:t>).</a:t>
            </a:r>
            <a:endParaRPr lang="pt-PT" altLang="en-US" sz="2000" dirty="0" smtClean="0">
              <a:latin typeface="+mj-lt"/>
              <a:cs typeface="+mj-lt"/>
            </a:endParaRPr>
          </a:p>
          <a:p>
            <a:pPr marL="342900" indent="-342900">
              <a:buFontTx/>
              <a:buChar char="-"/>
            </a:pPr>
            <a:r>
              <a:rPr lang="pt-PT" altLang="en-US" sz="2000" dirty="0" smtClean="0">
                <a:latin typeface="+mj-lt"/>
                <a:cs typeface="+mj-lt"/>
                <a:sym typeface="+mn-ea"/>
              </a:rPr>
              <a:t>Melhoria </a:t>
            </a:r>
            <a:r>
              <a:rPr lang="pt-PT" altLang="en-US" sz="2000" dirty="0">
                <a:latin typeface="+mj-lt"/>
                <a:cs typeface="+mj-lt"/>
                <a:sym typeface="+mn-ea"/>
              </a:rPr>
              <a:t>das animações do </a:t>
            </a:r>
            <a:r>
              <a:rPr lang="pt-PT" altLang="en-US" sz="2000" dirty="0" smtClean="0">
                <a:latin typeface="+mj-lt"/>
                <a:cs typeface="+mj-lt"/>
                <a:sym typeface="+mn-ea"/>
              </a:rPr>
              <a:t>mapa.</a:t>
            </a:r>
            <a:endParaRPr lang="pt-PT" altLang="en-US" sz="2000" dirty="0" smtClean="0">
              <a:latin typeface="+mj-lt"/>
              <a:cs typeface="+mj-lt"/>
              <a:sym typeface="+mn-ea"/>
            </a:endParaRPr>
          </a:p>
          <a:p>
            <a:pPr marL="342900" indent="-342900" algn="just">
              <a:buFontTx/>
              <a:buChar char="-"/>
            </a:pPr>
            <a:r>
              <a:rPr lang="pt-PT" altLang="en-US" sz="2000" dirty="0" smtClean="0">
                <a:latin typeface="+mj-lt"/>
                <a:cs typeface="+mj-lt"/>
              </a:rPr>
              <a:t>Interligações </a:t>
            </a:r>
            <a:r>
              <a:rPr lang="pt-PT" altLang="en-US" sz="2000" dirty="0">
                <a:latin typeface="+mj-lt"/>
                <a:cs typeface="+mj-lt"/>
              </a:rPr>
              <a:t>com o </a:t>
            </a:r>
            <a:r>
              <a:rPr lang="pt-PT" altLang="en-US" sz="2000" dirty="0" err="1">
                <a:latin typeface="+mj-lt"/>
                <a:cs typeface="+mj-lt"/>
              </a:rPr>
              <a:t>auchan</a:t>
            </a:r>
            <a:r>
              <a:rPr lang="pt-PT" altLang="en-US" sz="2000" dirty="0">
                <a:latin typeface="+mj-lt"/>
                <a:cs typeface="+mj-lt"/>
              </a:rPr>
              <a:t>/uso de hiperligações(</a:t>
            </a:r>
            <a:r>
              <a:rPr lang="pt-PT" altLang="en-US" sz="2000" dirty="0" err="1">
                <a:latin typeface="+mj-lt"/>
                <a:cs typeface="+mj-lt"/>
              </a:rPr>
              <a:t>APP,folhetos</a:t>
            </a:r>
            <a:r>
              <a:rPr lang="pt-PT" altLang="en-US" sz="2000" dirty="0">
                <a:latin typeface="+mj-lt"/>
                <a:cs typeface="+mj-lt"/>
              </a:rPr>
              <a:t> organizados por </a:t>
            </a:r>
            <a:r>
              <a:rPr lang="pt-PT" altLang="en-US" sz="2000" dirty="0" err="1">
                <a:latin typeface="+mj-lt"/>
                <a:cs typeface="+mj-lt"/>
              </a:rPr>
              <a:t>secções,hiperligação</a:t>
            </a:r>
            <a:r>
              <a:rPr lang="pt-PT" altLang="en-US" sz="2000" dirty="0">
                <a:latin typeface="+mj-lt"/>
                <a:cs typeface="+mj-lt"/>
              </a:rPr>
              <a:t> ao site </a:t>
            </a:r>
            <a:r>
              <a:rPr lang="pt-PT" altLang="en-US" sz="2000" dirty="0" err="1">
                <a:latin typeface="+mj-lt"/>
                <a:cs typeface="+mj-lt"/>
              </a:rPr>
              <a:t>auchan</a:t>
            </a:r>
            <a:r>
              <a:rPr lang="pt-PT" altLang="en-US" sz="2000" dirty="0" smtClean="0">
                <a:latin typeface="+mj-lt"/>
                <a:cs typeface="+mj-lt"/>
              </a:rPr>
              <a:t>).</a:t>
            </a:r>
            <a:endParaRPr lang="pt-PT" altLang="en-US" sz="2000" dirty="0" smtClean="0">
              <a:latin typeface="+mj-lt"/>
              <a:cs typeface="+mj-lt"/>
            </a:endParaRPr>
          </a:p>
          <a:p>
            <a:r>
              <a:rPr lang="pt-PT" altLang="en-US" sz="2000" dirty="0" smtClean="0">
                <a:latin typeface="+mj-lt"/>
                <a:cs typeface="+mj-lt"/>
              </a:rPr>
              <a:t>-     </a:t>
            </a:r>
            <a:r>
              <a:rPr lang="pt-PT" altLang="en-US" sz="2000" dirty="0" smtClean="0">
                <a:latin typeface="+mj-lt"/>
                <a:cs typeface="+mj-lt"/>
              </a:rPr>
              <a:t>Novo Logo (</a:t>
            </a:r>
            <a:r>
              <a:rPr lang="pt-PT" altLang="en-US" sz="2000" dirty="0" err="1">
                <a:latin typeface="+mj-lt"/>
                <a:cs typeface="+mj-lt"/>
              </a:rPr>
              <a:t>Bussula</a:t>
            </a:r>
            <a:r>
              <a:rPr lang="pt-PT" altLang="en-US" sz="2000" dirty="0">
                <a:latin typeface="+mj-lt"/>
                <a:cs typeface="+mj-lt"/>
              </a:rPr>
              <a:t>/lupa</a:t>
            </a:r>
            <a:r>
              <a:rPr lang="pt-PT" altLang="en-US" sz="2000" dirty="0" smtClean="0">
                <a:latin typeface="+mj-lt"/>
                <a:cs typeface="+mj-lt"/>
              </a:rPr>
              <a:t>).</a:t>
            </a:r>
            <a:endParaRPr lang="pt-PT" altLang="en-US" sz="2000" dirty="0" smtClean="0">
              <a:latin typeface="+mj-lt"/>
              <a:cs typeface="+mj-lt"/>
            </a:endParaRPr>
          </a:p>
          <a:p>
            <a:r>
              <a:rPr lang="pt-PT" altLang="en-US" sz="2000" dirty="0" smtClean="0">
                <a:latin typeface="+mj-lt"/>
                <a:cs typeface="+mj-lt"/>
              </a:rPr>
              <a:t>-     Publicidade.</a:t>
            </a:r>
            <a:endParaRPr lang="pt-PT" dirty="0" smtClean="0"/>
          </a:p>
        </p:txBody>
      </p:sp>
      <p:pic>
        <p:nvPicPr>
          <p:cNvPr id="4" name="Imagem 3" descr="Logo Institucional Universidade de Aveiro eduportugal"/>
          <p:cNvPicPr/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7" t="30446" r="-2607" b="24579"/>
          <a:stretch>
            <a:fillRect/>
          </a:stretch>
        </p:blipFill>
        <p:spPr bwMode="auto">
          <a:xfrm>
            <a:off x="8680677" y="5207379"/>
            <a:ext cx="2505075" cy="1126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 descr="findIT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3694" y="2901663"/>
            <a:ext cx="2451100" cy="1838325"/>
          </a:xfrm>
          <a:prstGeom prst="rect">
            <a:avLst/>
          </a:prstGeom>
        </p:spPr>
      </p:pic>
      <p:sp>
        <p:nvSpPr>
          <p:cNvPr id="9" name="Subtítulo 2"/>
          <p:cNvSpPr txBox="1"/>
          <p:nvPr/>
        </p:nvSpPr>
        <p:spPr>
          <a:xfrm>
            <a:off x="5063490" y="5207635"/>
            <a:ext cx="3257550" cy="431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pt-PT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pitchFamily="34" charset="0"/>
              </a:rPr>
              <a:t>EI </a:t>
            </a:r>
            <a:r>
              <a:rPr lang="pt-PT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pitchFamily="34" charset="0"/>
              </a:rPr>
              <a:t>– Modelação e Analise de </a:t>
            </a:r>
            <a:r>
              <a:rPr lang="pt-PT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pitchFamily="34" charset="0"/>
              </a:rPr>
              <a:t>Sistemas </a:t>
            </a:r>
            <a:endParaRPr lang="pt-PT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endParaRPr lang="pt-PT" sz="2000" dirty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endParaRPr lang="pt-PT" sz="2400" dirty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3" name="Retângulo 1"/>
          <p:cNvSpPr/>
          <p:nvPr/>
        </p:nvSpPr>
        <p:spPr>
          <a:xfrm>
            <a:off x="300681" y="1091131"/>
            <a:ext cx="253756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buFontTx/>
              <a:buNone/>
            </a:pPr>
            <a:r>
              <a:rPr lang="pt-PT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pt-PT" alt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altLang="en-US" sz="2000" dirty="0">
                <a:latin typeface="+mj-lt"/>
                <a:cs typeface="+mj-lt"/>
              </a:rPr>
              <a:t>-Ver mapa da </a:t>
            </a:r>
            <a:r>
              <a:rPr lang="pt-PT" altLang="en-US" sz="2000" dirty="0" smtClean="0">
                <a:latin typeface="+mj-lt"/>
                <a:cs typeface="+mj-lt"/>
              </a:rPr>
              <a:t>loja.</a:t>
            </a:r>
            <a:endParaRPr lang="pt-PT" altLang="en-US" sz="2000" dirty="0">
              <a:latin typeface="+mj-lt"/>
              <a:cs typeface="+mj-lt"/>
            </a:endParaRPr>
          </a:p>
          <a:p>
            <a:r>
              <a:rPr lang="pt-PT" altLang="en-US" sz="2000" dirty="0" smtClean="0">
                <a:latin typeface="+mj-lt"/>
                <a:cs typeface="+mj-lt"/>
              </a:rPr>
              <a:t> - Pesquisar </a:t>
            </a:r>
            <a:r>
              <a:rPr lang="pt-PT" altLang="en-US" sz="2000" dirty="0" smtClean="0">
                <a:latin typeface="+mj-lt"/>
                <a:cs typeface="+mj-lt"/>
              </a:rPr>
              <a:t>Produto.</a:t>
            </a:r>
            <a:endParaRPr lang="pt-PT" dirty="0" smtClean="0"/>
          </a:p>
        </p:txBody>
      </p:sp>
      <p:sp>
        <p:nvSpPr>
          <p:cNvPr id="7" name="Retângulo 1"/>
          <p:cNvSpPr/>
          <p:nvPr/>
        </p:nvSpPr>
        <p:spPr>
          <a:xfrm>
            <a:off x="321310" y="3314065"/>
            <a:ext cx="1996440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pt-PT" alt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pt-PT" altLang="en-US" sz="2000" dirty="0" smtClean="0">
                <a:latin typeface="+mj-lt"/>
                <a:cs typeface="+mj-lt"/>
              </a:rPr>
              <a:t>Ver promoções.</a:t>
            </a:r>
            <a:endParaRPr lang="pt-PT" alt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PT" dirty="0" smtClean="0"/>
          </a:p>
        </p:txBody>
      </p:sp>
      <p:sp>
        <p:nvSpPr>
          <p:cNvPr id="8" name="Título  3"/>
          <p:cNvSpPr>
            <a:spLocks noGrp="1"/>
          </p:cNvSpPr>
          <p:nvPr>
            <p:ph type="ctrTitle"/>
          </p:nvPr>
        </p:nvSpPr>
        <p:spPr>
          <a:xfrm>
            <a:off x="321310" y="234315"/>
            <a:ext cx="3623310" cy="1463040"/>
          </a:xfrm>
        </p:spPr>
        <p:txBody>
          <a:bodyPr/>
          <a:lstStyle/>
          <a:p>
            <a:pPr algn="l"/>
            <a:r>
              <a:rPr lang="pt-PT" altLang="en-US" sz="4000" dirty="0" smtClean="0"/>
              <a:t>Implementação</a:t>
            </a:r>
            <a:br>
              <a:rPr lang="pt-PT" altLang="en-US" sz="4000" dirty="0" smtClean="0"/>
            </a:br>
            <a:r>
              <a:rPr lang="pt-PT" altLang="en-US" sz="4000" dirty="0" smtClean="0"/>
              <a:t>incremento 1</a:t>
            </a:r>
            <a:endParaRPr lang="pt-PT" altLang="en-US" sz="4000" dirty="0"/>
          </a:p>
        </p:txBody>
      </p:sp>
      <p:sp>
        <p:nvSpPr>
          <p:cNvPr id="10" name="Título  3"/>
          <p:cNvSpPr txBox="1"/>
          <p:nvPr/>
        </p:nvSpPr>
        <p:spPr>
          <a:xfrm>
            <a:off x="321310" y="2106930"/>
            <a:ext cx="3622675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altLang="en-US" sz="4000" dirty="0" smtClean="0"/>
              <a:t>Implementação</a:t>
            </a:r>
            <a:br>
              <a:rPr lang="pt-PT" altLang="en-US" sz="4000" dirty="0" smtClean="0"/>
            </a:br>
            <a:r>
              <a:rPr lang="pt-PT" altLang="en-US" sz="4000" dirty="0" smtClean="0"/>
              <a:t>incremento 2</a:t>
            </a:r>
            <a:endParaRPr lang="pt-PT" altLang="en-US" sz="4000" dirty="0"/>
          </a:p>
        </p:txBody>
      </p:sp>
      <p:sp>
        <p:nvSpPr>
          <p:cNvPr id="11" name="Título  3"/>
          <p:cNvSpPr txBox="1"/>
          <p:nvPr/>
        </p:nvSpPr>
        <p:spPr>
          <a:xfrm>
            <a:off x="6369050" y="234315"/>
            <a:ext cx="3990340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altLang="en-US" sz="4000" dirty="0" smtClean="0"/>
              <a:t>Outras</a:t>
            </a:r>
            <a:endParaRPr lang="pt-PT" altLang="en-US" sz="4000" dirty="0" smtClean="0"/>
          </a:p>
          <a:p>
            <a:pPr algn="l"/>
            <a:r>
              <a:rPr lang="pt-PT" altLang="en-US" sz="4000" dirty="0" smtClean="0"/>
              <a:t>implementações</a:t>
            </a:r>
            <a:endParaRPr lang="pt-PT" altLang="en-US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609600" y="1280400"/>
            <a:ext cx="8295640" cy="2584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dirty="0" smtClean="0">
                <a:solidFill>
                  <a:schemeClr val="bg1"/>
                </a:solidFill>
                <a:latin typeface="+mj-lt"/>
                <a:ea typeface="Batang" panose="02030600000101010101" pitchFamily="18" charset="-127"/>
                <a:cs typeface="+mj-lt"/>
              </a:rPr>
              <a:t>Ferramentas </a:t>
            </a:r>
            <a:r>
              <a:rPr lang="pt-PT" sz="2400" dirty="0" smtClean="0">
                <a:solidFill>
                  <a:schemeClr val="bg1"/>
                </a:solidFill>
                <a:latin typeface="+mj-lt"/>
                <a:ea typeface="Batang" panose="02030600000101010101" pitchFamily="18" charset="-127"/>
                <a:cs typeface="+mj-lt"/>
              </a:rPr>
              <a:t>| Abordagem Usada</a:t>
            </a:r>
            <a:endParaRPr lang="pt-PT" sz="2000" dirty="0" smtClean="0">
              <a:solidFill>
                <a:schemeClr val="bg1"/>
              </a:solidFill>
              <a:latin typeface="+mj-lt"/>
              <a:ea typeface="Batang" panose="02030600000101010101" pitchFamily="18" charset="-127"/>
              <a:cs typeface="+mj-lt"/>
            </a:endParaRPr>
          </a:p>
          <a:p>
            <a:endParaRPr lang="pt-PT" sz="2000" dirty="0">
              <a:latin typeface="+mj-lt"/>
              <a:cs typeface="+mj-lt"/>
            </a:endParaRPr>
          </a:p>
          <a:p>
            <a:pPr algn="just"/>
            <a:r>
              <a:rPr lang="pt-PT" altLang="en-US" sz="2000" dirty="0" smtClean="0">
                <a:latin typeface="+mj-lt"/>
                <a:cs typeface="+mj-lt"/>
              </a:rPr>
              <a:t>- </a:t>
            </a:r>
            <a:r>
              <a:rPr lang="pt-PT" altLang="en-US" sz="2000" dirty="0" smtClean="0">
                <a:latin typeface="+mj-lt"/>
                <a:ea typeface="Batang" panose="02030600000101010101" pitchFamily="18" charset="-127"/>
                <a:cs typeface="+mj-lt"/>
              </a:rPr>
              <a:t>Uso </a:t>
            </a:r>
            <a:r>
              <a:rPr lang="pt-PT" altLang="en-US" sz="2000" dirty="0">
                <a:latin typeface="+mj-lt"/>
                <a:ea typeface="Batang" panose="02030600000101010101" pitchFamily="18" charset="-127"/>
                <a:cs typeface="+mj-lt"/>
              </a:rPr>
              <a:t>de linguagens como </a:t>
            </a:r>
            <a:r>
              <a:rPr lang="pt-PT" altLang="en-US" sz="2000" dirty="0" err="1">
                <a:latin typeface="+mj-lt"/>
                <a:ea typeface="Batang" panose="02030600000101010101" pitchFamily="18" charset="-127"/>
                <a:cs typeface="+mj-lt"/>
              </a:rPr>
              <a:t>html</a:t>
            </a:r>
            <a:r>
              <a:rPr lang="pt-PT" altLang="en-US" sz="2000" dirty="0" smtClean="0">
                <a:latin typeface="+mj-lt"/>
                <a:ea typeface="Batang" panose="02030600000101010101" pitchFamily="18" charset="-127"/>
                <a:cs typeface="+mj-lt"/>
              </a:rPr>
              <a:t>, </a:t>
            </a:r>
            <a:r>
              <a:rPr lang="pt-PT" altLang="en-US" sz="2000" dirty="0" err="1" smtClean="0">
                <a:latin typeface="+mj-lt"/>
                <a:ea typeface="Batang" panose="02030600000101010101" pitchFamily="18" charset="-127"/>
                <a:cs typeface="+mj-lt"/>
              </a:rPr>
              <a:t>css</a:t>
            </a:r>
            <a:r>
              <a:rPr lang="pt-PT" altLang="en-US" sz="2000" dirty="0" smtClean="0">
                <a:latin typeface="+mj-lt"/>
                <a:ea typeface="Batang" panose="02030600000101010101" pitchFamily="18" charset="-127"/>
                <a:cs typeface="+mj-lt"/>
              </a:rPr>
              <a:t> </a:t>
            </a:r>
            <a:r>
              <a:rPr lang="pt-PT" altLang="en-US" sz="2000" dirty="0">
                <a:latin typeface="+mj-lt"/>
                <a:ea typeface="Batang" panose="02030600000101010101" pitchFamily="18" charset="-127"/>
                <a:cs typeface="+mj-lt"/>
              </a:rPr>
              <a:t>para fazer a página </a:t>
            </a:r>
            <a:r>
              <a:rPr lang="pt-PT" altLang="en-US" sz="2000" dirty="0" smtClean="0">
                <a:latin typeface="+mj-lt"/>
                <a:ea typeface="Batang" panose="02030600000101010101" pitchFamily="18" charset="-127"/>
                <a:cs typeface="+mj-lt"/>
              </a:rPr>
              <a:t>web.</a:t>
            </a:r>
            <a:endParaRPr lang="pt-PT" altLang="en-US" sz="2000" dirty="0">
              <a:latin typeface="+mj-lt"/>
              <a:ea typeface="Batang" panose="02030600000101010101" pitchFamily="18" charset="-127"/>
              <a:cs typeface="+mj-lt"/>
            </a:endParaRPr>
          </a:p>
          <a:p>
            <a:pPr algn="just"/>
            <a:r>
              <a:rPr lang="pt-PT" altLang="en-US" sz="2000" dirty="0">
                <a:latin typeface="+mj-lt"/>
                <a:ea typeface="Batang" panose="02030600000101010101" pitchFamily="18" charset="-127"/>
                <a:cs typeface="+mj-lt"/>
              </a:rPr>
              <a:t>-github para ser unido e partilhado.</a:t>
            </a:r>
            <a:endParaRPr lang="pt-PT" altLang="en-US" sz="2000" dirty="0">
              <a:latin typeface="+mj-lt"/>
              <a:ea typeface="Batang" panose="02030600000101010101" pitchFamily="18" charset="-127"/>
              <a:cs typeface="+mj-lt"/>
            </a:endParaRPr>
          </a:p>
          <a:p>
            <a:pPr algn="just"/>
            <a:r>
              <a:rPr lang="pt-PT" altLang="en-US" sz="2000" dirty="0" smtClean="0">
                <a:latin typeface="+mj-lt"/>
                <a:ea typeface="Batang" panose="02030600000101010101" pitchFamily="18" charset="-127"/>
                <a:cs typeface="+mj-lt"/>
              </a:rPr>
              <a:t>- Uso </a:t>
            </a:r>
            <a:r>
              <a:rPr lang="pt-PT" altLang="en-US" sz="2000" dirty="0">
                <a:latin typeface="+mj-lt"/>
                <a:ea typeface="Batang" panose="02030600000101010101" pitchFamily="18" charset="-127"/>
                <a:cs typeface="+mj-lt"/>
              </a:rPr>
              <a:t>de biblioteca em </a:t>
            </a:r>
            <a:r>
              <a:rPr lang="pt-PT" altLang="en-US" sz="2000" dirty="0" err="1" smtClean="0">
                <a:latin typeface="+mj-lt"/>
                <a:ea typeface="Batang" panose="02030600000101010101" pitchFamily="18" charset="-127"/>
                <a:cs typeface="+mj-lt"/>
              </a:rPr>
              <a:t>javascript</a:t>
            </a:r>
            <a:r>
              <a:rPr lang="pt-PT" altLang="en-US" sz="2000" dirty="0" smtClean="0">
                <a:latin typeface="+mj-lt"/>
                <a:ea typeface="Batang" panose="02030600000101010101" pitchFamily="18" charset="-127"/>
                <a:cs typeface="+mj-lt"/>
              </a:rPr>
              <a:t>, anime.js </a:t>
            </a:r>
            <a:r>
              <a:rPr lang="pt-PT" altLang="en-US" sz="2000" dirty="0" smtClean="0">
                <a:latin typeface="+mj-lt"/>
                <a:ea typeface="Batang" panose="02030600000101010101" pitchFamily="18" charset="-127"/>
                <a:cs typeface="+mj-lt"/>
              </a:rPr>
              <a:t>para </a:t>
            </a:r>
            <a:r>
              <a:rPr lang="pt-PT" altLang="en-US" sz="2000" dirty="0">
                <a:latin typeface="+mj-lt"/>
                <a:ea typeface="Batang" panose="02030600000101010101" pitchFamily="18" charset="-127"/>
                <a:cs typeface="+mj-lt"/>
              </a:rPr>
              <a:t>fazer o trajeto dos </a:t>
            </a:r>
            <a:r>
              <a:rPr lang="pt-PT" altLang="en-US" sz="2000" dirty="0" smtClean="0">
                <a:latin typeface="+mj-lt"/>
                <a:ea typeface="Batang" panose="02030600000101010101" pitchFamily="18" charset="-127"/>
                <a:cs typeface="+mj-lt"/>
              </a:rPr>
              <a:t>caminhos.</a:t>
            </a:r>
            <a:endParaRPr lang="pt-PT" altLang="en-US" sz="2000" dirty="0">
              <a:latin typeface="+mj-lt"/>
              <a:ea typeface="Batang" panose="02030600000101010101" pitchFamily="18" charset="-127"/>
              <a:cs typeface="+mj-lt"/>
            </a:endParaRPr>
          </a:p>
          <a:p>
            <a:pPr algn="just"/>
            <a:r>
              <a:rPr lang="pt-PT" altLang="en-US" sz="2000" dirty="0">
                <a:latin typeface="+mj-lt"/>
                <a:ea typeface="Batang" panose="02030600000101010101" pitchFamily="18" charset="-127"/>
                <a:cs typeface="+mj-lt"/>
              </a:rPr>
              <a:t>-iframe do youtube</a:t>
            </a:r>
            <a:endParaRPr lang="pt-PT" altLang="en-US" sz="2000" dirty="0">
              <a:latin typeface="+mj-lt"/>
              <a:ea typeface="Batang" panose="02030600000101010101" pitchFamily="18" charset="-127"/>
              <a:cs typeface="+mj-lt"/>
            </a:endParaRPr>
          </a:p>
          <a:p>
            <a:pPr algn="just"/>
            <a:r>
              <a:rPr lang="pt-PT" altLang="en-US" sz="2000" dirty="0" smtClean="0">
                <a:latin typeface="+mj-lt"/>
                <a:ea typeface="Batang" panose="02030600000101010101" pitchFamily="18" charset="-127"/>
                <a:cs typeface="+mj-lt"/>
              </a:rPr>
              <a:t>- Uso </a:t>
            </a:r>
            <a:r>
              <a:rPr lang="pt-PT" altLang="en-US" sz="2000" dirty="0">
                <a:latin typeface="+mj-lt"/>
                <a:ea typeface="Batang" panose="02030600000101010101" pitchFamily="18" charset="-127"/>
                <a:cs typeface="+mj-lt"/>
              </a:rPr>
              <a:t>da </a:t>
            </a:r>
            <a:r>
              <a:rPr lang="pt-PT" altLang="en-US" sz="2000" dirty="0" err="1">
                <a:latin typeface="+mj-lt"/>
                <a:ea typeface="Batang" panose="02030600000101010101" pitchFamily="18" charset="-127"/>
                <a:cs typeface="+mj-lt"/>
              </a:rPr>
              <a:t>framework</a:t>
            </a:r>
            <a:r>
              <a:rPr lang="pt-PT" altLang="en-US" sz="2000" dirty="0">
                <a:latin typeface="+mj-lt"/>
                <a:ea typeface="Batang" panose="02030600000101010101" pitchFamily="18" charset="-127"/>
                <a:cs typeface="+mj-lt"/>
              </a:rPr>
              <a:t> </a:t>
            </a:r>
            <a:r>
              <a:rPr lang="pt-PT" altLang="en-US" sz="2000" dirty="0" err="1" smtClean="0">
                <a:latin typeface="+mj-lt"/>
                <a:ea typeface="Batang" panose="02030600000101010101" pitchFamily="18" charset="-127"/>
                <a:cs typeface="+mj-lt"/>
              </a:rPr>
              <a:t>bootstrap</a:t>
            </a:r>
            <a:r>
              <a:rPr lang="pt-PT" altLang="en-US" sz="2000" dirty="0" smtClean="0">
                <a:latin typeface="+mj-lt"/>
                <a:ea typeface="Batang" panose="02030600000101010101" pitchFamily="18" charset="-127"/>
                <a:cs typeface="+mj-lt"/>
              </a:rPr>
              <a:t>.</a:t>
            </a:r>
            <a:endParaRPr lang="pt-PT" altLang="en-US" sz="2000" dirty="0" smtClean="0">
              <a:latin typeface="+mj-lt"/>
              <a:ea typeface="Batang" panose="02030600000101010101" pitchFamily="18" charset="-127"/>
              <a:cs typeface="+mj-lt"/>
            </a:endParaRPr>
          </a:p>
          <a:p>
            <a:pPr algn="just"/>
            <a:endParaRPr lang="pt-PT" dirty="0" smtClean="0">
              <a:latin typeface="+mj-lt"/>
              <a:cs typeface="+mj-lt"/>
            </a:endParaRPr>
          </a:p>
        </p:txBody>
      </p:sp>
      <p:pic>
        <p:nvPicPr>
          <p:cNvPr id="8" name="Imagem 7" descr="Logo Institucional Universidade de Aveiro eduportugal"/>
          <p:cNvPicPr/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7" t="30446" r="-2607" b="24579"/>
          <a:stretch>
            <a:fillRect/>
          </a:stretch>
        </p:blipFill>
        <p:spPr bwMode="auto">
          <a:xfrm>
            <a:off x="8680677" y="5207379"/>
            <a:ext cx="2505075" cy="112667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ubtítulo 2"/>
          <p:cNvSpPr txBox="1"/>
          <p:nvPr/>
        </p:nvSpPr>
        <p:spPr>
          <a:xfrm>
            <a:off x="733174" y="5207379"/>
            <a:ext cx="7587337" cy="13604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pt-PT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pitchFamily="34" charset="0"/>
              </a:rPr>
              <a:t>EI </a:t>
            </a:r>
            <a:r>
              <a:rPr lang="pt-PT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pitchFamily="34" charset="0"/>
              </a:rPr>
              <a:t>– Modelação e Analise de </a:t>
            </a:r>
            <a:r>
              <a:rPr lang="pt-PT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pitchFamily="34" charset="0"/>
              </a:rPr>
              <a:t>Sistemas </a:t>
            </a:r>
            <a:endParaRPr lang="pt-PT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endParaRPr lang="pt-PT" sz="2000" dirty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endParaRPr lang="pt-PT" sz="2400" dirty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6" name="Título  3"/>
          <p:cNvSpPr>
            <a:spLocks noGrp="1"/>
          </p:cNvSpPr>
          <p:nvPr>
            <p:ph type="ctrTitle"/>
          </p:nvPr>
        </p:nvSpPr>
        <p:spPr>
          <a:xfrm>
            <a:off x="609600" y="243118"/>
            <a:ext cx="7072630" cy="995509"/>
          </a:xfrm>
        </p:spPr>
        <p:txBody>
          <a:bodyPr/>
          <a:lstStyle/>
          <a:p>
            <a:pPr algn="l"/>
            <a:r>
              <a:rPr lang="pt-PT" altLang="en-US" sz="4000" dirty="0" smtClean="0"/>
              <a:t>Arquitetura do sistema</a:t>
            </a:r>
            <a:endParaRPr lang="pt-PT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 26"/>
          <p:cNvSpPr/>
          <p:nvPr/>
        </p:nvSpPr>
        <p:spPr>
          <a:xfrm>
            <a:off x="434624" y="75365"/>
            <a:ext cx="10751128" cy="7679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PT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endParaRPr lang="pt-PT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o que </a:t>
            </a:r>
            <a:r>
              <a:rPr lang="pt-PT" b="1" dirty="0" smtClean="0">
                <a:latin typeface="Arial" panose="020B0604020202020204" pitchFamily="34" charset="0"/>
                <a:cs typeface="Arial" panose="020B0604020202020204" pitchFamily="34" charset="0"/>
              </a:rPr>
              <a:t>está em falta)</a:t>
            </a:r>
            <a:endParaRPr lang="pt-PT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b="1" dirty="0">
              <a:latin typeface="+mj-lt"/>
              <a:cs typeface="+mj-lt"/>
            </a:endParaRPr>
          </a:p>
          <a:p>
            <a:pPr marL="342900" indent="-342900">
              <a:buFontTx/>
              <a:buChar char="-"/>
            </a:pPr>
            <a:r>
              <a:rPr lang="pt-PT" altLang="en-US" sz="2000" dirty="0" smtClean="0">
                <a:latin typeface="+mj-lt"/>
                <a:cs typeface="+mj-lt"/>
              </a:rPr>
              <a:t>Mais </a:t>
            </a:r>
            <a:r>
              <a:rPr lang="pt-PT" altLang="en-US" sz="2000" dirty="0">
                <a:latin typeface="+mj-lt"/>
                <a:cs typeface="+mj-lt"/>
              </a:rPr>
              <a:t>layouts de </a:t>
            </a:r>
            <a:r>
              <a:rPr lang="pt-PT" altLang="en-US" sz="2000" dirty="0" smtClean="0">
                <a:latin typeface="+mj-lt"/>
                <a:cs typeface="+mj-lt"/>
              </a:rPr>
              <a:t>supermercados </a:t>
            </a:r>
            <a:r>
              <a:rPr lang="pt-PT" altLang="en-US" sz="2000" dirty="0" err="1" smtClean="0">
                <a:latin typeface="+mj-lt"/>
                <a:cs typeface="+mj-lt"/>
              </a:rPr>
              <a:t>Auchan e atualizão dos mesmos</a:t>
            </a:r>
            <a:r>
              <a:rPr lang="pt-PT" altLang="en-US" sz="2000" dirty="0" smtClean="0">
                <a:latin typeface="+mj-lt"/>
                <a:cs typeface="+mj-lt"/>
              </a:rPr>
              <a:t>.</a:t>
            </a:r>
            <a:endParaRPr lang="pt-PT" altLang="en-US" sz="2000" dirty="0" smtClean="0">
              <a:latin typeface="+mj-lt"/>
              <a:cs typeface="+mj-lt"/>
            </a:endParaRPr>
          </a:p>
          <a:p>
            <a:endParaRPr lang="pt-PT" altLang="en-US" sz="2000" dirty="0">
              <a:latin typeface="+mj-lt"/>
              <a:cs typeface="+mj-lt"/>
            </a:endParaRPr>
          </a:p>
          <a:p>
            <a:pPr marL="342900" indent="-342900">
              <a:buFontTx/>
              <a:buChar char="-"/>
            </a:pPr>
            <a:r>
              <a:rPr lang="pt-PT" altLang="en-US" sz="2000" dirty="0" smtClean="0">
                <a:latin typeface="+mj-lt"/>
                <a:cs typeface="+mj-lt"/>
                <a:sym typeface="+mn-ea"/>
              </a:rPr>
              <a:t>Barra </a:t>
            </a:r>
            <a:r>
              <a:rPr lang="pt-PT" altLang="en-US" sz="2000" dirty="0">
                <a:latin typeface="+mj-lt"/>
                <a:cs typeface="+mj-lt"/>
                <a:sym typeface="+mn-ea"/>
              </a:rPr>
              <a:t>de pesquisa de outros </a:t>
            </a:r>
            <a:r>
              <a:rPr lang="pt-PT" altLang="en-US" sz="2000" dirty="0" smtClean="0">
                <a:latin typeface="+mj-lt"/>
                <a:cs typeface="+mj-lt"/>
                <a:sym typeface="+mn-ea"/>
              </a:rPr>
              <a:t>supermercados.</a:t>
            </a:r>
            <a:endParaRPr lang="pt-PT" altLang="en-US" sz="2000" dirty="0" smtClean="0">
              <a:latin typeface="+mj-lt"/>
              <a:cs typeface="+mj-lt"/>
              <a:sym typeface="+mn-ea"/>
            </a:endParaRPr>
          </a:p>
          <a:p>
            <a:endParaRPr lang="pt-PT" altLang="en-US" sz="2000" dirty="0">
              <a:latin typeface="+mj-lt"/>
              <a:cs typeface="+mj-lt"/>
            </a:endParaRPr>
          </a:p>
          <a:p>
            <a:pPr marL="342900" indent="-342900">
              <a:buFontTx/>
              <a:buChar char="-"/>
            </a:pPr>
            <a:r>
              <a:rPr lang="pt-PT" altLang="en-US" sz="2000" dirty="0" smtClean="0">
                <a:latin typeface="+mj-lt"/>
                <a:cs typeface="+mj-lt"/>
              </a:rPr>
              <a:t>Mais </a:t>
            </a:r>
            <a:r>
              <a:rPr lang="pt-PT" altLang="en-US" sz="2000" dirty="0">
                <a:latin typeface="+mj-lt"/>
                <a:cs typeface="+mj-lt"/>
              </a:rPr>
              <a:t>secções e incluir a funcionalidade pesquisa por  </a:t>
            </a:r>
            <a:r>
              <a:rPr lang="pt-PT" altLang="en-US" sz="2000" dirty="0" smtClean="0">
                <a:latin typeface="+mj-lt"/>
                <a:cs typeface="+mj-lt"/>
              </a:rPr>
              <a:t>produto.</a:t>
            </a:r>
            <a:endParaRPr lang="pt-PT" altLang="en-US" sz="2000" dirty="0" smtClean="0">
              <a:latin typeface="+mj-lt"/>
              <a:cs typeface="+mj-lt"/>
            </a:endParaRPr>
          </a:p>
          <a:p>
            <a:endParaRPr lang="pt-PT" altLang="en-US" sz="2000" dirty="0">
              <a:latin typeface="+mj-lt"/>
              <a:cs typeface="+mj-lt"/>
            </a:endParaRPr>
          </a:p>
          <a:p>
            <a:pPr marL="342900" indent="-342900">
              <a:buFontTx/>
              <a:buChar char="-"/>
            </a:pPr>
            <a:r>
              <a:rPr lang="pt-PT" altLang="en-US" sz="2000" dirty="0" smtClean="0">
                <a:latin typeface="+mj-lt"/>
                <a:cs typeface="+mj-lt"/>
              </a:rPr>
              <a:t>Aba </a:t>
            </a:r>
            <a:r>
              <a:rPr lang="pt-PT" altLang="en-US" sz="2000" dirty="0">
                <a:latin typeface="+mj-lt"/>
                <a:cs typeface="+mj-lt"/>
              </a:rPr>
              <a:t>de </a:t>
            </a:r>
            <a:r>
              <a:rPr lang="pt-PT" altLang="en-US" sz="2000" dirty="0" smtClean="0">
                <a:latin typeface="+mj-lt"/>
                <a:cs typeface="+mj-lt"/>
              </a:rPr>
              <a:t>publicidades (</a:t>
            </a:r>
            <a:r>
              <a:rPr lang="pt-PT" altLang="en-US" sz="2000" dirty="0" err="1">
                <a:latin typeface="+mj-lt"/>
                <a:cs typeface="+mj-lt"/>
              </a:rPr>
              <a:t>google</a:t>
            </a:r>
            <a:r>
              <a:rPr lang="pt-PT" altLang="en-US" sz="2000" dirty="0">
                <a:latin typeface="+mj-lt"/>
                <a:cs typeface="+mj-lt"/>
              </a:rPr>
              <a:t> </a:t>
            </a:r>
            <a:r>
              <a:rPr lang="pt-PT" altLang="en-US" sz="2000" dirty="0" err="1">
                <a:latin typeface="+mj-lt"/>
                <a:cs typeface="+mj-lt"/>
              </a:rPr>
              <a:t>ads</a:t>
            </a:r>
            <a:r>
              <a:rPr lang="pt-PT" altLang="en-US" sz="2000" dirty="0" smtClean="0">
                <a:latin typeface="+mj-lt"/>
                <a:cs typeface="+mj-lt"/>
              </a:rPr>
              <a:t>).</a:t>
            </a:r>
            <a:endParaRPr lang="pt-PT" altLang="en-US" sz="2000" dirty="0" smtClean="0">
              <a:latin typeface="+mj-lt"/>
              <a:cs typeface="+mj-lt"/>
            </a:endParaRPr>
          </a:p>
          <a:p>
            <a:endParaRPr lang="pt-PT" altLang="en-US" sz="2000" dirty="0">
              <a:latin typeface="+mj-lt"/>
              <a:cs typeface="+mj-lt"/>
            </a:endParaRPr>
          </a:p>
          <a:p>
            <a:pPr marL="342900" indent="-342900">
              <a:buFontTx/>
              <a:buChar char="-"/>
            </a:pPr>
            <a:r>
              <a:rPr lang="pt-PT" altLang="en-US" sz="2000" dirty="0" smtClean="0">
                <a:latin typeface="+mj-lt"/>
                <a:cs typeface="+mj-lt"/>
              </a:rPr>
              <a:t>Correção </a:t>
            </a:r>
            <a:r>
              <a:rPr lang="pt-PT" altLang="en-US" sz="2000" dirty="0">
                <a:latin typeface="+mj-lt"/>
                <a:cs typeface="+mj-lt"/>
              </a:rPr>
              <a:t>de </a:t>
            </a:r>
            <a:r>
              <a:rPr lang="pt-PT" altLang="en-US" sz="2000" dirty="0" smtClean="0">
                <a:latin typeface="+mj-lt"/>
                <a:cs typeface="+mj-lt"/>
              </a:rPr>
              <a:t>bugs (</a:t>
            </a:r>
            <a:r>
              <a:rPr lang="pt-PT" altLang="en-US" sz="2000" dirty="0">
                <a:latin typeface="+mj-lt"/>
                <a:cs typeface="+mj-lt"/>
              </a:rPr>
              <a:t>boneco</a:t>
            </a:r>
            <a:r>
              <a:rPr lang="pt-PT" altLang="en-US" sz="2000" dirty="0" smtClean="0">
                <a:latin typeface="+mj-lt"/>
                <a:cs typeface="+mj-lt"/>
              </a:rPr>
              <a:t>).</a:t>
            </a:r>
            <a:endParaRPr lang="pt-PT" altLang="en-US" sz="2000" dirty="0" smtClean="0">
              <a:latin typeface="+mj-lt"/>
              <a:cs typeface="+mj-lt"/>
            </a:endParaRPr>
          </a:p>
          <a:p>
            <a:pPr marL="342900" indent="-342900">
              <a:buFontTx/>
              <a:buChar char="-"/>
            </a:pPr>
            <a:endParaRPr lang="pt-PT" altLang="en-US" sz="2000" dirty="0" smtClean="0">
              <a:latin typeface="+mj-lt"/>
              <a:cs typeface="+mj-lt"/>
            </a:endParaRPr>
          </a:p>
          <a:p>
            <a:endParaRPr lang="pt-PT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alt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alt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pt-PT" dirty="0" smtClean="0"/>
          </a:p>
          <a:p>
            <a:pPr algn="just">
              <a:lnSpc>
                <a:spcPct val="150000"/>
              </a:lnSpc>
            </a:pPr>
            <a:endParaRPr lang="pt-PT" dirty="0" smtClean="0"/>
          </a:p>
          <a:p>
            <a:pPr algn="just">
              <a:lnSpc>
                <a:spcPct val="150000"/>
              </a:lnSpc>
            </a:pPr>
            <a:endParaRPr lang="pt-PT" dirty="0" smtClean="0"/>
          </a:p>
        </p:txBody>
      </p:sp>
      <p:pic>
        <p:nvPicPr>
          <p:cNvPr id="29" name="Imagem 28" descr="Logo Institucional Universidade de Aveiro eduportugal"/>
          <p:cNvPicPr/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7" t="30446" r="-2607" b="24579"/>
          <a:stretch>
            <a:fillRect/>
          </a:stretch>
        </p:blipFill>
        <p:spPr bwMode="auto">
          <a:xfrm>
            <a:off x="8680677" y="5207379"/>
            <a:ext cx="2505075" cy="1126671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Subtítulo 2"/>
          <p:cNvSpPr txBox="1"/>
          <p:nvPr/>
        </p:nvSpPr>
        <p:spPr>
          <a:xfrm>
            <a:off x="733174" y="5207379"/>
            <a:ext cx="7587337" cy="13604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pt-PT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pitchFamily="34" charset="0"/>
              </a:rPr>
              <a:t>EI </a:t>
            </a:r>
            <a:r>
              <a:rPr lang="pt-PT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pitchFamily="34" charset="0"/>
              </a:rPr>
              <a:t>– Modelação e Analise de </a:t>
            </a:r>
            <a:r>
              <a:rPr lang="pt-PT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pitchFamily="34" charset="0"/>
              </a:rPr>
              <a:t>Sistemas </a:t>
            </a:r>
            <a:endParaRPr lang="pt-PT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endParaRPr lang="pt-PT" sz="2000" dirty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endParaRPr lang="pt-PT" sz="2400" dirty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" name="Título  3"/>
          <p:cNvSpPr>
            <a:spLocks noGrp="1"/>
          </p:cNvSpPr>
          <p:nvPr>
            <p:ph type="ctrTitle"/>
          </p:nvPr>
        </p:nvSpPr>
        <p:spPr>
          <a:xfrm>
            <a:off x="434624" y="149506"/>
            <a:ext cx="7072630" cy="995509"/>
          </a:xfrm>
        </p:spPr>
        <p:txBody>
          <a:bodyPr/>
          <a:lstStyle/>
          <a:p>
            <a:pPr algn="l"/>
            <a:r>
              <a:rPr lang="pt-PT" altLang="en-US" sz="4000" dirty="0" smtClean="0"/>
              <a:t>Arquitetura do sistema</a:t>
            </a:r>
            <a:endParaRPr lang="pt-PT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3079</Words>
  <Application>WPS Presentation</Application>
  <PresentationFormat>Ecrã Panorâmico</PresentationFormat>
  <Paragraphs>213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1" baseType="lpstr">
      <vt:lpstr>Arial</vt:lpstr>
      <vt:lpstr>SimSun</vt:lpstr>
      <vt:lpstr>Wingdings</vt:lpstr>
      <vt:lpstr>Tw Cen MT</vt:lpstr>
      <vt:lpstr>Segoe Print</vt:lpstr>
      <vt:lpstr>Wingdings 3</vt:lpstr>
      <vt:lpstr>Symbol</vt:lpstr>
      <vt:lpstr>Franklin Gothic Medium</vt:lpstr>
      <vt:lpstr>Neue Haas Grotesk Text Pro</vt:lpstr>
      <vt:lpstr>Yu Gothic UI</vt:lpstr>
      <vt:lpstr>Batang</vt:lpstr>
      <vt:lpstr>Constantia</vt:lpstr>
      <vt:lpstr>Calibri</vt:lpstr>
      <vt:lpstr>Mongolian Baiti</vt:lpstr>
      <vt:lpstr>Tw Cen MT Condensed</vt:lpstr>
      <vt:lpstr>Euphorigenic</vt:lpstr>
      <vt:lpstr>Microsoft YaHei</vt:lpstr>
      <vt:lpstr>Arial Unicode MS</vt:lpstr>
      <vt:lpstr>Integral</vt:lpstr>
      <vt:lpstr>Find</vt:lpstr>
      <vt:lpstr>Promotor- Auchan</vt:lpstr>
      <vt:lpstr>Transformação digital</vt:lpstr>
      <vt:lpstr>produto</vt:lpstr>
      <vt:lpstr>Geração de valor - publico</vt:lpstr>
      <vt:lpstr>Arquitetura do sistema</vt:lpstr>
      <vt:lpstr>Implementação incremento 1</vt:lpstr>
      <vt:lpstr>Arquitetura do sistema</vt:lpstr>
      <vt:lpstr>Arquitetura do sistema</vt:lpstr>
      <vt:lpstr>Referencias e recursos suplementares</vt:lpstr>
      <vt:lpstr>Lições Aprendidas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Screvo meu livro á beira-mágoa</dc:title>
  <dc:creator>Margarida Pinho</dc:creator>
  <cp:lastModifiedBy>filip</cp:lastModifiedBy>
  <cp:revision>156</cp:revision>
  <dcterms:created xsi:type="dcterms:W3CDTF">2022-02-04T16:59:00Z</dcterms:created>
  <dcterms:modified xsi:type="dcterms:W3CDTF">2023-01-06T23:51:24Z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FCD6A6E275524A98AAE6A2D2E6207DCE</vt:lpwstr>
  </property>
  <property fmtid="{D5CDD505-2E9C-101B-9397-08002B2CF9AE}" pid="3" name="KSOProductBuildVer">
    <vt:lpwstr>2070-11.2.0.11440</vt:lpwstr>
  </property>
</Properties>
</file>