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60" r:id="rId6"/>
    <p:sldId id="262" r:id="rId7"/>
    <p:sldId id="264" r:id="rId8"/>
    <p:sldId id="265" r:id="rId9"/>
    <p:sldId id="263" r:id="rId10"/>
    <p:sldId id="266" r:id="rId11"/>
    <p:sldId id="270" r:id="rId12"/>
    <p:sldId id="267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8C3D1C-A2D9-40DC-BC48-743E6E54BDAE}" type="datetimeFigureOut">
              <a:rPr lang="en-US" smtClean="0"/>
              <a:t>25-Apr-19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EECCB-686A-46E5-9F49-184E05FA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66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EECCB-686A-46E5-9F49-184E05FA7F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797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EECCB-686A-46E5-9F49-184E05FA7F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79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EECCB-686A-46E5-9F49-184E05FA7F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79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EECCB-686A-46E5-9F49-184E05FA7F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79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EECCB-686A-46E5-9F49-184E05FA7F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79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EECCB-686A-46E5-9F49-184E05FA7F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79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EECCB-686A-46E5-9F49-184E05FA7F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79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EECCB-686A-46E5-9F49-184E05FA7F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79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EECCB-686A-46E5-9F49-184E05FA7F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79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EECCB-686A-46E5-9F49-184E05FA7F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79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EECCB-686A-46E5-9F49-184E05FA7F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79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25-Apr-19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25-Apr-19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25-Apr-19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25-Apr-19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25-Apr-19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25-Apr-19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25-Apr-19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25-Apr-19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25-Apr-19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D8BD707-D9CF-40AE-B4C6-C98DA3205C09}" type="datetimeFigureOut">
              <a:rPr lang="en-US" smtClean="0"/>
              <a:pPr/>
              <a:t>25-Apr-19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5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>
                <a:latin typeface="Arial Black" pitchFamily="34" charset="0"/>
              </a:rPr>
              <a:t>Cloud IT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Arial Black" pitchFamily="34" charset="0"/>
                <a:cs typeface="Calibri" pitchFamily="34" charset="0"/>
              </a:rPr>
              <a:t>Plataforma para a agregação de recursos humanos</a:t>
            </a:r>
          </a:p>
          <a:p>
            <a:r>
              <a:rPr lang="en-US" dirty="0">
                <a:latin typeface="Arial Black" pitchFamily="34" charset="0"/>
                <a:cs typeface="Calibri" pitchFamily="34" charset="0"/>
              </a:rPr>
              <a:t>qualificados nas áreas da tecnologia</a:t>
            </a:r>
          </a:p>
        </p:txBody>
      </p:sp>
      <p:pic>
        <p:nvPicPr>
          <p:cNvPr id="1026" name="Picture 2" descr="C:\Users\filip\Google Drive\UA\Bolsas\BIIC - IT - Networks &amp; Multimedia - 2018\PASMO\Imagens\Logotipos\Entidades Envolvidas\UA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50" y="-40860"/>
            <a:ext cx="228600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iagojom.files.wordpress.com/2015/04/deti-u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18347"/>
            <a:ext cx="2667000" cy="49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3962400" y="4953000"/>
            <a:ext cx="4648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None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9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7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5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t-PT" sz="1400" dirty="0" smtClean="0">
                <a:latin typeface="Arial Black" pitchFamily="34" charset="0"/>
                <a:cs typeface="Calibri" pitchFamily="34" charset="0"/>
              </a:rPr>
              <a:t>Professor: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Ilídio C. Oliveira (ico@ua.pt)</a:t>
            </a:r>
          </a:p>
          <a:p>
            <a:r>
              <a:rPr lang="en-US" sz="1400" dirty="0" smtClean="0">
                <a:latin typeface="Arial Black" pitchFamily="34" charset="0"/>
                <a:cs typeface="Calibri" pitchFamily="34" charset="0"/>
              </a:rPr>
              <a:t>Autores:</a:t>
            </a:r>
          </a:p>
          <a:p>
            <a:r>
              <a:rPr lang="pt-PT" sz="1400" dirty="0">
                <a:latin typeface="Arial" pitchFamily="34" charset="0"/>
                <a:cs typeface="Arial" pitchFamily="34" charset="0"/>
              </a:rPr>
              <a:t>André Brandão (84916), André Pedrosa (85098), </a:t>
            </a:r>
          </a:p>
          <a:p>
            <a:r>
              <a:rPr lang="pt-PT" sz="1400" dirty="0">
                <a:latin typeface="Arial" pitchFamily="34" charset="0"/>
                <a:cs typeface="Arial" pitchFamily="34" charset="0"/>
              </a:rPr>
              <a:t>Filipe Pires (85122), João Alegria (85048)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953000"/>
            <a:ext cx="1524000" cy="1524000"/>
          </a:xfrm>
          <a:prstGeom prst="ellipse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61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828800"/>
            <a:ext cx="7924800" cy="4190999"/>
          </a:xfrm>
        </p:spPr>
        <p:txBody>
          <a:bodyPr anchor="t"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dirty="0" smtClean="0">
                <a:latin typeface="Arial" pitchFamily="34" charset="0"/>
                <a:cs typeface="Arial" pitchFamily="34" charset="0"/>
              </a:rPr>
              <a:t>Funcionais / de Aceitação: (Selenium)</a:t>
            </a:r>
          </a:p>
          <a:p>
            <a:pPr lvl="1" algn="just">
              <a:buFont typeface="Arial" pitchFamily="34" charset="0"/>
              <a:buChar char="•"/>
            </a:pPr>
            <a:r>
              <a:rPr lang="pt-PT" dirty="0" smtClean="0">
                <a:latin typeface="Arial" pitchFamily="34" charset="0"/>
                <a:cs typeface="Arial" pitchFamily="34" charset="0"/>
              </a:rPr>
              <a:t>Caixa fechada</a:t>
            </a:r>
          </a:p>
          <a:p>
            <a:pPr lvl="1" algn="just">
              <a:buFont typeface="Arial" pitchFamily="34" charset="0"/>
              <a:buChar char="•"/>
            </a:pPr>
            <a:r>
              <a:rPr lang="pt-PT" dirty="0" smtClean="0">
                <a:latin typeface="Arial" pitchFamily="34" charset="0"/>
                <a:cs typeface="Arial" pitchFamily="34" charset="0"/>
              </a:rPr>
              <a:t>Baseados nos requisitos funcionais</a:t>
            </a:r>
          </a:p>
          <a:p>
            <a:pPr algn="just">
              <a:buFont typeface="Arial" pitchFamily="34" charset="0"/>
              <a:buChar char="•"/>
            </a:pPr>
            <a:r>
              <a:rPr lang="pt-PT" dirty="0" smtClean="0">
                <a:latin typeface="Arial" pitchFamily="34" charset="0"/>
                <a:cs typeface="Arial" pitchFamily="34" charset="0"/>
              </a:rPr>
              <a:t>Unitários: (Junit &amp; Mockito)</a:t>
            </a:r>
          </a:p>
          <a:p>
            <a:pPr lvl="1" algn="just">
              <a:buFont typeface="Arial" pitchFamily="34" charset="0"/>
              <a:buChar char="•"/>
            </a:pPr>
            <a:r>
              <a:rPr lang="pt-PT" dirty="0" smtClean="0">
                <a:latin typeface="Arial" pitchFamily="34" charset="0"/>
                <a:cs typeface="Arial" pitchFamily="34" charset="0"/>
              </a:rPr>
              <a:t>Testes focados, isolados e detalhados</a:t>
            </a:r>
          </a:p>
          <a:p>
            <a:pPr lvl="1" algn="just">
              <a:buFont typeface="Arial" pitchFamily="34" charset="0"/>
              <a:buChar char="•"/>
            </a:pPr>
            <a:r>
              <a:rPr lang="pt-PT" dirty="0" smtClean="0">
                <a:latin typeface="Arial" pitchFamily="34" charset="0"/>
                <a:cs typeface="Arial" pitchFamily="34" charset="0"/>
              </a:rPr>
              <a:t>Uso de objetos mock e serviços virtualizados</a:t>
            </a:r>
          </a:p>
          <a:p>
            <a:pPr lvl="1" algn="just">
              <a:buFont typeface="Arial" pitchFamily="34" charset="0"/>
              <a:buChar char="•"/>
            </a:pPr>
            <a:r>
              <a:rPr lang="pt-PT" dirty="0" smtClean="0">
                <a:latin typeface="Arial" pitchFamily="34" charset="0"/>
                <a:cs typeface="Arial" pitchFamily="34" charset="0"/>
              </a:rPr>
              <a:t>Cobertura de todos os possíveis caminhos (com atenção a ciclos)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De Sistema e Integração: (Springboot)</a:t>
            </a:r>
          </a:p>
          <a:p>
            <a:pPr lvl="1" algn="just">
              <a:buFont typeface="Arial" pitchFamily="34" charset="0"/>
              <a:buChar char="•"/>
            </a:pPr>
            <a:r>
              <a:rPr lang="pt-PT" dirty="0" smtClean="0">
                <a:latin typeface="Arial" pitchFamily="34" charset="0"/>
                <a:cs typeface="Arial" pitchFamily="34" charset="0"/>
              </a:rPr>
              <a:t>Caixa cinzenta</a:t>
            </a:r>
          </a:p>
          <a:p>
            <a:pPr lvl="1" algn="just">
              <a:buFont typeface="Arial" pitchFamily="34" charset="0"/>
              <a:buChar char="•"/>
            </a:pPr>
            <a:r>
              <a:rPr lang="pt-PT" dirty="0" smtClean="0">
                <a:latin typeface="Arial" pitchFamily="34" charset="0"/>
                <a:cs typeface="Arial" pitchFamily="34" charset="0"/>
              </a:rPr>
              <a:t>Testes a partes individuais do sistema </a:t>
            </a:r>
          </a:p>
          <a:p>
            <a:pPr lvl="1" algn="just">
              <a:buFont typeface="Arial" pitchFamily="34" charset="0"/>
              <a:buChar char="•"/>
            </a:pPr>
            <a:r>
              <a:rPr lang="pt-PT" dirty="0" smtClean="0">
                <a:latin typeface="Arial" pitchFamily="34" charset="0"/>
                <a:cs typeface="Arial" pitchFamily="34" charset="0"/>
              </a:rPr>
              <a:t>Garantia da integração entre unidades do sistema</a:t>
            </a:r>
          </a:p>
          <a:p>
            <a:pPr lvl="1" algn="just">
              <a:buFont typeface="Arial" pitchFamily="34" charset="0"/>
              <a:buChar char="•"/>
            </a:pPr>
            <a:endParaRPr lang="pt-PT" dirty="0" smtClean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Arial" pitchFamily="34" charset="0"/>
              <a:buChar char="•"/>
            </a:pPr>
            <a:endParaRPr lang="pt-PT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685800"/>
            <a:ext cx="7543800" cy="914400"/>
          </a:xfrm>
        </p:spPr>
        <p:txBody>
          <a:bodyPr/>
          <a:lstStyle/>
          <a:p>
            <a:r>
              <a:rPr lang="pt-PT" dirty="0" smtClean="0">
                <a:latin typeface="Arial Black" pitchFamily="34" charset="0"/>
              </a:rPr>
              <a:t>Testes</a:t>
            </a:r>
            <a:endParaRPr lang="en-US" dirty="0">
              <a:latin typeface="Arial Black" pitchFamily="34" charset="0"/>
            </a:endParaRPr>
          </a:p>
        </p:txBody>
      </p:sp>
      <p:pic>
        <p:nvPicPr>
          <p:cNvPr id="4" name="Picture 2" descr="C:\Users\filip\Google Drive\UA\Bolsas\BIIC - IT - Networks &amp; Multimedia - 2018\PASMO\Imagens\Logotipos\Entidades Envolvidas\UA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896321"/>
            <a:ext cx="16764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1000" y="6270876"/>
            <a:ext cx="4220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smtClean="0">
                <a:solidFill>
                  <a:schemeClr val="tx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André Brandão,  André Pedrosa,  Filipe Pires, João </a:t>
            </a:r>
            <a:r>
              <a:rPr lang="pt-PT" sz="1200" dirty="0">
                <a:solidFill>
                  <a:schemeClr val="tx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Alegria </a:t>
            </a:r>
          </a:p>
        </p:txBody>
      </p:sp>
      <p:pic>
        <p:nvPicPr>
          <p:cNvPr id="10244" name="Picture 4" descr="Image result for junit logo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606"/>
          <a:stretch/>
        </p:blipFill>
        <p:spPr bwMode="auto">
          <a:xfrm>
            <a:off x="7010400" y="2699422"/>
            <a:ext cx="1249422" cy="566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Image result for selenium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100" y="1654121"/>
            <a:ext cx="1143000" cy="103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mockit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839610"/>
            <a:ext cx="24384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 result for junit logo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18"/>
          <a:stretch/>
        </p:blipFill>
        <p:spPr bwMode="auto">
          <a:xfrm>
            <a:off x="6400800" y="2699422"/>
            <a:ext cx="609600" cy="566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68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828800"/>
            <a:ext cx="7467600" cy="4267200"/>
          </a:xfrm>
        </p:spPr>
        <p:txBody>
          <a:bodyPr anchor="t"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dirty="0" smtClean="0">
                <a:latin typeface="Arial" pitchFamily="34" charset="0"/>
                <a:cs typeface="Arial" pitchFamily="34" charset="0"/>
              </a:rPr>
              <a:t>Desenvolvimento orientado a user stories (PivotalTracker)</a:t>
            </a:r>
          </a:p>
          <a:p>
            <a:pPr algn="just">
              <a:buFont typeface="Arial" pitchFamily="34" charset="0"/>
              <a:buChar char="•"/>
            </a:pPr>
            <a:r>
              <a:rPr lang="pt-PT" dirty="0" smtClean="0">
                <a:latin typeface="Arial" pitchFamily="34" charset="0"/>
                <a:cs typeface="Arial" pitchFamily="34" charset="0"/>
              </a:rPr>
              <a:t>Controlo de versões (GitHub)</a:t>
            </a:r>
          </a:p>
          <a:p>
            <a:pPr algn="just">
              <a:buFont typeface="Arial" pitchFamily="34" charset="0"/>
              <a:buChar char="•"/>
            </a:pPr>
            <a:r>
              <a:rPr lang="pt-PT" dirty="0" smtClean="0">
                <a:latin typeface="Arial" pitchFamily="34" charset="0"/>
                <a:cs typeface="Arial" pitchFamily="34" charset="0"/>
              </a:rPr>
              <a:t>Automatização de compilação e testes (Jenkins)</a:t>
            </a:r>
          </a:p>
          <a:p>
            <a:pPr algn="just">
              <a:buFont typeface="Arial" pitchFamily="34" charset="0"/>
              <a:buChar char="•"/>
            </a:pPr>
            <a:r>
              <a:rPr lang="pt-PT" dirty="0" smtClean="0">
                <a:latin typeface="Arial" pitchFamily="34" charset="0"/>
                <a:cs typeface="Arial" pitchFamily="34" charset="0"/>
              </a:rPr>
              <a:t>Análise </a:t>
            </a:r>
            <a:r>
              <a:rPr lang="pt-PT" dirty="0">
                <a:latin typeface="Arial" pitchFamily="34" charset="0"/>
                <a:cs typeface="Arial" pitchFamily="34" charset="0"/>
              </a:rPr>
              <a:t>estática </a:t>
            </a:r>
            <a:r>
              <a:rPr lang="pt-PT" dirty="0" smtClean="0">
                <a:latin typeface="Arial" pitchFamily="34" charset="0"/>
                <a:cs typeface="Arial" pitchFamily="34" charset="0"/>
              </a:rPr>
              <a:t>de código (SonarQube)</a:t>
            </a:r>
          </a:p>
          <a:p>
            <a:pPr algn="just">
              <a:buFont typeface="Arial" pitchFamily="34" charset="0"/>
              <a:buChar char="•"/>
            </a:pPr>
            <a:r>
              <a:rPr lang="pt-PT" dirty="0" smtClean="0">
                <a:latin typeface="Arial" pitchFamily="34" charset="0"/>
                <a:cs typeface="Arial" pitchFamily="34" charset="0"/>
              </a:rPr>
              <a:t>Ponto de discussão – Slack</a:t>
            </a:r>
          </a:p>
          <a:p>
            <a:pPr lvl="1" algn="just">
              <a:buFont typeface="Arial" pitchFamily="34" charset="0"/>
              <a:buChar char="•"/>
            </a:pPr>
            <a:r>
              <a:rPr lang="pt-PT" dirty="0" smtClean="0">
                <a:latin typeface="Arial" pitchFamily="34" charset="0"/>
                <a:cs typeface="Arial" pitchFamily="34" charset="0"/>
              </a:rPr>
              <a:t>Integrado com o GitHub, Jenkins e PivotalTracker</a:t>
            </a:r>
            <a:endParaRPr lang="pt-PT" dirty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Arial" pitchFamily="34" charset="0"/>
              <a:buChar char="•"/>
            </a:pPr>
            <a:endParaRPr lang="pt-PT" sz="12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endParaRPr lang="pt-PT" sz="1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685800"/>
            <a:ext cx="7543800" cy="914400"/>
          </a:xfrm>
        </p:spPr>
        <p:txBody>
          <a:bodyPr/>
          <a:lstStyle/>
          <a:p>
            <a:r>
              <a:rPr lang="pt-PT" dirty="0" smtClean="0">
                <a:latin typeface="Arial Black" pitchFamily="34" charset="0"/>
              </a:rPr>
              <a:t>CI &amp; CD</a:t>
            </a:r>
            <a:endParaRPr lang="en-US" dirty="0">
              <a:latin typeface="Arial Black" pitchFamily="34" charset="0"/>
            </a:endParaRPr>
          </a:p>
        </p:txBody>
      </p:sp>
      <p:pic>
        <p:nvPicPr>
          <p:cNvPr id="4" name="Picture 2" descr="C:\Users\filip\Google Drive\UA\Bolsas\BIIC - IT - Networks &amp; Multimedia - 2018\PASMO\Imagens\Logotipos\Entidades Envolvidas\UA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896321"/>
            <a:ext cx="16764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1000" y="6270876"/>
            <a:ext cx="4220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smtClean="0">
                <a:solidFill>
                  <a:schemeClr val="tx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André Brandão,  André Pedrosa,  Filipe Pires, João </a:t>
            </a:r>
            <a:r>
              <a:rPr lang="pt-PT" sz="1200" dirty="0">
                <a:solidFill>
                  <a:schemeClr val="tx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Alegria </a:t>
            </a:r>
          </a:p>
        </p:txBody>
      </p:sp>
      <p:sp>
        <p:nvSpPr>
          <p:cNvPr id="5" name="AutoShape 4" descr="Image result for github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Image result for github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Image result for github lo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0" descr="Image result for github logo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324" name="Picture 12" descr="Image result for github logo"/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351867"/>
            <a:ext cx="1586768" cy="154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6" name="Picture 14" descr="Image result for pivotaltracker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470822"/>
            <a:ext cx="3047256" cy="55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30" name="Picture 18" descr="Image result for jenkins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352" y="4239126"/>
            <a:ext cx="1305669" cy="180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32" name="Picture 20" descr="Image result for sonarqube logo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56" t="18694" r="25095" b="43605"/>
          <a:stretch/>
        </p:blipFill>
        <p:spPr bwMode="auto">
          <a:xfrm>
            <a:off x="2286000" y="4411472"/>
            <a:ext cx="3047256" cy="105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34" name="Picture 22" descr="Image result for slack logo no background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90" y="4572000"/>
            <a:ext cx="1453517" cy="145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81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685800"/>
            <a:ext cx="7543800" cy="914400"/>
          </a:xfrm>
        </p:spPr>
        <p:txBody>
          <a:bodyPr/>
          <a:lstStyle/>
          <a:p>
            <a:r>
              <a:rPr lang="pt-PT" dirty="0" smtClean="0">
                <a:latin typeface="Arial Black" pitchFamily="34" charset="0"/>
              </a:rPr>
              <a:t>CI &amp; CD</a:t>
            </a:r>
            <a:endParaRPr lang="en-US" dirty="0">
              <a:latin typeface="Arial Black" pitchFamily="34" charset="0"/>
            </a:endParaRPr>
          </a:p>
        </p:txBody>
      </p:sp>
      <p:pic>
        <p:nvPicPr>
          <p:cNvPr id="4" name="Picture 2" descr="C:\Users\filip\Google Drive\UA\Bolsas\BIIC - IT - Networks &amp; Multimedia - 2018\PASMO\Imagens\Logotipos\Entidades Envolvidas\UA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896321"/>
            <a:ext cx="16764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1000" y="6270876"/>
            <a:ext cx="4220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smtClean="0">
                <a:solidFill>
                  <a:schemeClr val="tx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André Brandão,  André Pedrosa,  Filipe Pires, João </a:t>
            </a:r>
            <a:r>
              <a:rPr lang="pt-PT" sz="1200" dirty="0">
                <a:solidFill>
                  <a:schemeClr val="tx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Alegria </a:t>
            </a:r>
          </a:p>
        </p:txBody>
      </p:sp>
      <p:sp>
        <p:nvSpPr>
          <p:cNvPr id="5" name="AutoShape 4" descr="Image result for github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Image result for github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Image result for github lo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0" descr="Image result for github logo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ci_cd_diagra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31526"/>
            <a:ext cx="6705600" cy="4276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031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>
                <a:latin typeface="Arial Black" pitchFamily="34" charset="0"/>
              </a:rPr>
              <a:t>Dúvidas?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Arial Black" pitchFamily="34" charset="0"/>
                <a:cs typeface="Calibri" pitchFamily="34" charset="0"/>
              </a:rPr>
              <a:t>Para mais informação ver o nosso repositório ou perguntar diretamente à equipa</a:t>
            </a:r>
            <a:endParaRPr lang="en-US" dirty="0">
              <a:latin typeface="Arial Black" pitchFamily="34" charset="0"/>
              <a:cs typeface="Calibri" pitchFamily="34" charset="0"/>
            </a:endParaRPr>
          </a:p>
        </p:txBody>
      </p:sp>
      <p:pic>
        <p:nvPicPr>
          <p:cNvPr id="1026" name="Picture 2" descr="C:\Users\filip\Google Drive\UA\Bolsas\BIIC - IT - Networks &amp; Multimedia - 2018\PASMO\Imagens\Logotipos\Entidades Envolvidas\UA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50" y="-40860"/>
            <a:ext cx="228600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iagojom.files.wordpress.com/2015/04/deti-u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18347"/>
            <a:ext cx="2667000" cy="49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276600" y="6251788"/>
            <a:ext cx="55769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 smtClean="0">
                <a:solidFill>
                  <a:schemeClr val="tx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André Brandão,  André Pedrosa,  Filipe Pires, João </a:t>
            </a:r>
            <a:r>
              <a:rPr lang="pt-PT" sz="1600" dirty="0">
                <a:solidFill>
                  <a:schemeClr val="tx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Alegria </a:t>
            </a:r>
          </a:p>
        </p:txBody>
      </p:sp>
    </p:spTree>
    <p:extLst>
      <p:ext uri="{BB962C8B-B14F-4D97-AF65-F5344CB8AC3E}">
        <p14:creationId xmlns:p14="http://schemas.microsoft.com/office/powerpoint/2010/main" val="373277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685800"/>
            <a:ext cx="7543800" cy="914400"/>
          </a:xfrm>
        </p:spPr>
        <p:txBody>
          <a:bodyPr/>
          <a:lstStyle/>
          <a:p>
            <a:r>
              <a:rPr lang="pt-PT" dirty="0" smtClean="0">
                <a:latin typeface="Arial Black" pitchFamily="34" charset="0"/>
              </a:rPr>
              <a:t>Conceito</a:t>
            </a:r>
            <a:endParaRPr lang="en-US" dirty="0">
              <a:latin typeface="Arial Black" pitchFamily="34" charset="0"/>
            </a:endParaRPr>
          </a:p>
        </p:txBody>
      </p:sp>
      <p:pic>
        <p:nvPicPr>
          <p:cNvPr id="4" name="Picture 2" descr="C:\Users\filip\Google Drive\UA\Bolsas\BIIC - IT - Networks &amp; Multimedia - 2018\PASMO\Imagens\Logotipos\Entidades Envolvidas\UA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896321"/>
            <a:ext cx="16764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1000" y="6270876"/>
            <a:ext cx="4220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smtClean="0">
                <a:solidFill>
                  <a:schemeClr val="tx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André Brandão,  André Pedrosa,  Filipe Pires, João </a:t>
            </a:r>
            <a:r>
              <a:rPr lang="pt-PT" sz="1200" dirty="0">
                <a:solidFill>
                  <a:schemeClr val="tx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Alegria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893368"/>
              </p:ext>
            </p:extLst>
          </p:nvPr>
        </p:nvGraphicFramePr>
        <p:xfrm>
          <a:off x="1066800" y="1905000"/>
          <a:ext cx="6934200" cy="3611586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476922"/>
                <a:gridCol w="5457278"/>
              </a:tblGrid>
              <a:tr h="302907">
                <a:tc>
                  <a:txBody>
                    <a:bodyPr/>
                    <a:lstStyle/>
                    <a:p>
                      <a:pPr marL="635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Para o/a:</a:t>
                      </a:r>
                      <a:endParaRPr lang="en-US" sz="1200" dirty="0">
                        <a:effectLst/>
                        <a:latin typeface="Arial" pitchFamily="34" charset="0"/>
                        <a:ea typeface="Roboto"/>
                        <a:cs typeface="Arial" pitchFamily="34" charset="0"/>
                      </a:endParaRPr>
                    </a:p>
                  </a:txBody>
                  <a:tcPr marL="61390" marR="61390" marT="61390" marB="61390"/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  <a:latin typeface="Arial" pitchFamily="34" charset="0"/>
                          <a:cs typeface="Arial" pitchFamily="34" charset="0"/>
                        </a:rPr>
                        <a:t>IT Freelancers e Empresas.</a:t>
                      </a:r>
                      <a:endParaRPr lang="en-US" sz="1200">
                        <a:effectLst/>
                        <a:latin typeface="Arial" pitchFamily="34" charset="0"/>
                        <a:ea typeface="Roboto"/>
                        <a:cs typeface="Arial" pitchFamily="34" charset="0"/>
                      </a:endParaRPr>
                    </a:p>
                  </a:txBody>
                  <a:tcPr marL="61390" marR="61390" marT="61390" marB="61390"/>
                </a:tc>
              </a:tr>
              <a:tr h="608418">
                <a:tc>
                  <a:txBody>
                    <a:bodyPr/>
                    <a:lstStyle/>
                    <a:p>
                      <a:pPr marL="635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  <a:latin typeface="Arial" pitchFamily="34" charset="0"/>
                          <a:cs typeface="Arial" pitchFamily="34" charset="0"/>
                        </a:rPr>
                        <a:t>Que apresenta:</a:t>
                      </a:r>
                      <a:endParaRPr lang="en-US" sz="1200">
                        <a:effectLst/>
                        <a:latin typeface="Arial" pitchFamily="34" charset="0"/>
                        <a:ea typeface="Roboto"/>
                        <a:cs typeface="Arial" pitchFamily="34" charset="0"/>
                      </a:endParaRPr>
                    </a:p>
                  </a:txBody>
                  <a:tcPr marL="61390" marR="61390" marT="61390" marB="61390"/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Interesse em trabalhar na área por projetos particulares; Interesse em contratar empregados temporários (outsourcing).</a:t>
                      </a:r>
                      <a:endParaRPr lang="en-US" sz="1200" dirty="0">
                        <a:effectLst/>
                        <a:latin typeface="Arial" pitchFamily="34" charset="0"/>
                        <a:ea typeface="Roboto"/>
                        <a:cs typeface="Arial" pitchFamily="34" charset="0"/>
                      </a:endParaRPr>
                    </a:p>
                  </a:txBody>
                  <a:tcPr marL="61390" marR="61390" marT="61390" marB="61390"/>
                </a:tc>
              </a:tr>
              <a:tr h="608418">
                <a:tc>
                  <a:txBody>
                    <a:bodyPr/>
                    <a:lstStyle/>
                    <a:p>
                      <a:pPr marL="635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  <a:latin typeface="Arial" pitchFamily="34" charset="0"/>
                          <a:cs typeface="Arial" pitchFamily="34" charset="0"/>
                        </a:rPr>
                        <a:t>O produto:</a:t>
                      </a:r>
                      <a:endParaRPr lang="en-US" sz="1200">
                        <a:effectLst/>
                        <a:latin typeface="Arial" pitchFamily="34" charset="0"/>
                        <a:ea typeface="Roboto"/>
                        <a:cs typeface="Arial" pitchFamily="34" charset="0"/>
                      </a:endParaRPr>
                    </a:p>
                  </a:txBody>
                  <a:tcPr marL="61390" marR="61390" marT="61390" marB="61390"/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CloudIT, que é um sistema de agregação de recursos humanos</a:t>
                      </a:r>
                      <a:endParaRPr lang="en-US" sz="12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635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qualificados na área da tecnologia.</a:t>
                      </a:r>
                      <a:endParaRPr lang="en-US" sz="1200" dirty="0">
                        <a:effectLst/>
                        <a:latin typeface="Arial" pitchFamily="34" charset="0"/>
                        <a:ea typeface="Roboto"/>
                        <a:cs typeface="Arial" pitchFamily="34" charset="0"/>
                      </a:endParaRPr>
                    </a:p>
                  </a:txBody>
                  <a:tcPr marL="61390" marR="61390" marT="61390" marB="61390"/>
                </a:tc>
              </a:tr>
              <a:tr h="608418">
                <a:tc>
                  <a:txBody>
                    <a:bodyPr/>
                    <a:lstStyle/>
                    <a:p>
                      <a:pPr marL="635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  <a:latin typeface="Arial" pitchFamily="34" charset="0"/>
                          <a:cs typeface="Arial" pitchFamily="34" charset="0"/>
                        </a:rPr>
                        <a:t>Que:</a:t>
                      </a:r>
                      <a:endParaRPr lang="en-US" sz="1200">
                        <a:effectLst/>
                        <a:latin typeface="Arial" pitchFamily="34" charset="0"/>
                        <a:ea typeface="Roboto"/>
                        <a:cs typeface="Arial" pitchFamily="34" charset="0"/>
                      </a:endParaRPr>
                    </a:p>
                  </a:txBody>
                  <a:tcPr marL="61390" marR="61390" marT="61390" marB="61390"/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Facilita e otimiza a contratação de mão de obra qualificada para casos pontuais.</a:t>
                      </a:r>
                      <a:endParaRPr lang="en-US" sz="1200" dirty="0">
                        <a:effectLst/>
                        <a:latin typeface="Arial" pitchFamily="34" charset="0"/>
                        <a:ea typeface="Roboto"/>
                        <a:cs typeface="Arial" pitchFamily="34" charset="0"/>
                      </a:endParaRPr>
                    </a:p>
                  </a:txBody>
                  <a:tcPr marL="61390" marR="61390" marT="61390" marB="61390"/>
                </a:tc>
              </a:tr>
              <a:tr h="608418">
                <a:tc>
                  <a:txBody>
                    <a:bodyPr/>
                    <a:lstStyle/>
                    <a:p>
                      <a:pPr marL="635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  <a:latin typeface="Arial" pitchFamily="34" charset="0"/>
                          <a:cs typeface="Arial" pitchFamily="34" charset="0"/>
                        </a:rPr>
                        <a:t>Ao contrário de:</a:t>
                      </a:r>
                      <a:endParaRPr lang="en-US" sz="1200">
                        <a:effectLst/>
                        <a:latin typeface="Arial" pitchFamily="34" charset="0"/>
                        <a:ea typeface="Roboto"/>
                        <a:cs typeface="Arial" pitchFamily="34" charset="0"/>
                      </a:endParaRPr>
                    </a:p>
                  </a:txBody>
                  <a:tcPr marL="61390" marR="61390" marT="61390" marB="61390"/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  <a:latin typeface="Arial" pitchFamily="34" charset="0"/>
                          <a:cs typeface="Arial" pitchFamily="34" charset="0"/>
                        </a:rPr>
                        <a:t>Pesquisa tradicional de profissionais, abertura de concursos a posições, etc.</a:t>
                      </a:r>
                      <a:endParaRPr lang="en-US" sz="1200">
                        <a:effectLst/>
                        <a:latin typeface="Arial" pitchFamily="34" charset="0"/>
                        <a:ea typeface="Roboto"/>
                        <a:cs typeface="Arial" pitchFamily="34" charset="0"/>
                      </a:endParaRPr>
                    </a:p>
                  </a:txBody>
                  <a:tcPr marL="61390" marR="61390" marT="61390" marB="61390"/>
                </a:tc>
              </a:tr>
              <a:tr h="844822">
                <a:tc>
                  <a:txBody>
                    <a:bodyPr/>
                    <a:lstStyle/>
                    <a:p>
                      <a:pPr marL="635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  <a:latin typeface="Arial" pitchFamily="34" charset="0"/>
                          <a:cs typeface="Arial" pitchFamily="34" charset="0"/>
                        </a:rPr>
                        <a:t>O nosso produto:</a:t>
                      </a:r>
                      <a:endParaRPr lang="en-US" sz="1200">
                        <a:effectLst/>
                        <a:latin typeface="Arial" pitchFamily="34" charset="0"/>
                        <a:ea typeface="Roboto"/>
                        <a:cs typeface="Arial" pitchFamily="34" charset="0"/>
                      </a:endParaRPr>
                    </a:p>
                  </a:txBody>
                  <a:tcPr marL="61390" marR="61390" marT="61390" marB="61390"/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Evita processos de contratação demorados, não obriga a contratações de tempo determinado e, usualmente, de média/longa duração e dá a liberdade aos freelancers de não seguirem um regime de exclusividade.</a:t>
                      </a:r>
                      <a:endParaRPr lang="en-US" sz="1200" dirty="0">
                        <a:effectLst/>
                        <a:latin typeface="Arial" pitchFamily="34" charset="0"/>
                        <a:ea typeface="Roboto"/>
                        <a:cs typeface="Arial" pitchFamily="34" charset="0"/>
                      </a:endParaRPr>
                    </a:p>
                  </a:txBody>
                  <a:tcPr marL="61390" marR="61390" marT="61390" marB="613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091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828800"/>
            <a:ext cx="7467600" cy="1371600"/>
          </a:xfrm>
        </p:spPr>
        <p:txBody>
          <a:bodyPr numCol="2" anchor="t"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pt-PT" dirty="0" smtClean="0">
                <a:latin typeface="Arial" pitchFamily="34" charset="0"/>
                <a:cs typeface="Arial" pitchFamily="34" charset="0"/>
              </a:rPr>
              <a:t>2 Atores: </a:t>
            </a:r>
          </a:p>
          <a:p>
            <a:pPr marL="18288" indent="0">
              <a:buNone/>
            </a:pPr>
            <a:r>
              <a:rPr lang="pt-PT" dirty="0" smtClean="0">
                <a:latin typeface="Arial" pitchFamily="34" charset="0"/>
                <a:cs typeface="Arial" pitchFamily="34" charset="0"/>
              </a:rPr>
              <a:t>  Freelancer e Employer</a:t>
            </a:r>
          </a:p>
          <a:p>
            <a:pPr algn="just">
              <a:buFont typeface="Arial" pitchFamily="34" charset="0"/>
              <a:buChar char="•"/>
            </a:pPr>
            <a:endParaRPr lang="pt-PT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pt-PT" dirty="0" smtClean="0">
                <a:latin typeface="Arial" pitchFamily="34" charset="0"/>
                <a:cs typeface="Arial" pitchFamily="34" charset="0"/>
              </a:rPr>
              <a:t>4 Epics</a:t>
            </a:r>
          </a:p>
          <a:p>
            <a:pPr algn="just">
              <a:buFont typeface="Arial" pitchFamily="34" charset="0"/>
              <a:buChar char="•"/>
            </a:pPr>
            <a:r>
              <a:rPr lang="pt-PT" dirty="0" smtClean="0">
                <a:latin typeface="Arial" pitchFamily="34" charset="0"/>
                <a:cs typeface="Arial" pitchFamily="34" charset="0"/>
              </a:rPr>
              <a:t>21 User Stories</a:t>
            </a:r>
          </a:p>
          <a:p>
            <a:pPr algn="just">
              <a:buFont typeface="Arial" pitchFamily="34" charset="0"/>
              <a:buChar char="•"/>
            </a:pPr>
            <a:endParaRPr lang="pt-PT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685800"/>
            <a:ext cx="7543800" cy="914400"/>
          </a:xfrm>
        </p:spPr>
        <p:txBody>
          <a:bodyPr/>
          <a:lstStyle/>
          <a:p>
            <a:r>
              <a:rPr lang="pt-PT" dirty="0" smtClean="0">
                <a:latin typeface="Arial Black" pitchFamily="34" charset="0"/>
              </a:rPr>
              <a:t>Cenários de Uso</a:t>
            </a:r>
            <a:endParaRPr lang="en-US" dirty="0">
              <a:latin typeface="Arial Black" pitchFamily="34" charset="0"/>
            </a:endParaRPr>
          </a:p>
        </p:txBody>
      </p:sp>
      <p:pic>
        <p:nvPicPr>
          <p:cNvPr id="4" name="Picture 2" descr="C:\Users\filip\Google Drive\UA\Bolsas\BIIC - IT - Networks &amp; Multimedia - 2018\PASMO\Imagens\Logotipos\Entidades Envolvidas\UA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896321"/>
            <a:ext cx="16764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1000" y="6270876"/>
            <a:ext cx="4220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smtClean="0">
                <a:solidFill>
                  <a:schemeClr val="tx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André Brandão,  André Pedrosa,  Filipe Pires, João </a:t>
            </a:r>
            <a:r>
              <a:rPr lang="pt-PT" sz="1200" dirty="0">
                <a:solidFill>
                  <a:schemeClr val="tx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Alegria </a:t>
            </a:r>
          </a:p>
        </p:txBody>
      </p:sp>
      <p:pic>
        <p:nvPicPr>
          <p:cNvPr id="4098" name="Picture 2" descr="UseCase_Dia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885" y="2743200"/>
            <a:ext cx="664449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362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828800"/>
            <a:ext cx="7467600" cy="4190999"/>
          </a:xfrm>
        </p:spPr>
        <p:txBody>
          <a:bodyPr anchor="t"/>
          <a:lstStyle/>
          <a:p>
            <a:pPr algn="just">
              <a:buFont typeface="Arial" pitchFamily="34" charset="0"/>
              <a:buChar char="•"/>
            </a:pPr>
            <a:endParaRPr lang="pt-PT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endParaRPr lang="pt-PT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685800"/>
            <a:ext cx="7543800" cy="914400"/>
          </a:xfrm>
        </p:spPr>
        <p:txBody>
          <a:bodyPr/>
          <a:lstStyle/>
          <a:p>
            <a:r>
              <a:rPr lang="pt-PT" dirty="0" smtClean="0">
                <a:latin typeface="Arial Black" pitchFamily="34" charset="0"/>
              </a:rPr>
              <a:t>Modelo de Domínio</a:t>
            </a:r>
            <a:endParaRPr lang="en-US" dirty="0">
              <a:latin typeface="Arial Black" pitchFamily="34" charset="0"/>
            </a:endParaRPr>
          </a:p>
        </p:txBody>
      </p:sp>
      <p:pic>
        <p:nvPicPr>
          <p:cNvPr id="4" name="Picture 2" descr="C:\Users\filip\Google Drive\UA\Bolsas\BIIC - IT - Networks &amp; Multimedia - 2018\PASMO\Imagens\Logotipos\Entidades Envolvidas\UA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896321"/>
            <a:ext cx="16764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1000" y="6270876"/>
            <a:ext cx="4220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smtClean="0">
                <a:solidFill>
                  <a:schemeClr val="tx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André Brandão,  André Pedrosa,  Filipe Pires, João </a:t>
            </a:r>
            <a:r>
              <a:rPr lang="pt-PT" sz="1200" dirty="0">
                <a:solidFill>
                  <a:schemeClr val="tx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Alegria </a:t>
            </a:r>
          </a:p>
        </p:txBody>
      </p:sp>
      <p:pic>
        <p:nvPicPr>
          <p:cNvPr id="1026" name="Picture 2" descr="C:\Users\filip\Google Drive\UA\3A2S\TQS\P\project\Documentation\Diagrams_and_Models\Domain\Domain_Mode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00200"/>
            <a:ext cx="6248400" cy="4431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03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524000"/>
            <a:ext cx="3429000" cy="4419599"/>
          </a:xfrm>
        </p:spPr>
        <p:txBody>
          <a:bodyPr anchor="t"/>
          <a:lstStyle/>
          <a:p>
            <a:pPr algn="just">
              <a:buFont typeface="Arial" pitchFamily="34" charset="0"/>
              <a:buChar char="•"/>
            </a:pPr>
            <a:r>
              <a:rPr lang="pt-PT" dirty="0" smtClean="0">
                <a:latin typeface="Arial" pitchFamily="34" charset="0"/>
                <a:cs typeface="Arial" pitchFamily="34" charset="0"/>
              </a:rPr>
              <a:t>2 Interfaces:</a:t>
            </a:r>
          </a:p>
          <a:p>
            <a:pPr lvl="1" algn="just">
              <a:buFont typeface="Arial" pitchFamily="34" charset="0"/>
              <a:buChar char="•"/>
            </a:pPr>
            <a:r>
              <a:rPr lang="pt-PT" dirty="0" smtClean="0">
                <a:latin typeface="Arial" pitchFamily="34" charset="0"/>
                <a:cs typeface="Arial" pitchFamily="34" charset="0"/>
              </a:rPr>
              <a:t>Web</a:t>
            </a:r>
          </a:p>
          <a:p>
            <a:pPr lvl="1" algn="just">
              <a:buFont typeface="Arial" pitchFamily="34" charset="0"/>
              <a:buChar char="•"/>
            </a:pPr>
            <a:r>
              <a:rPr lang="pt-PT" dirty="0" smtClean="0">
                <a:latin typeface="Arial" pitchFamily="34" charset="0"/>
                <a:cs typeface="Arial" pitchFamily="34" charset="0"/>
              </a:rPr>
              <a:t>Mobile</a:t>
            </a:r>
          </a:p>
          <a:p>
            <a:pPr algn="just">
              <a:buFont typeface="Arial" pitchFamily="34" charset="0"/>
              <a:buChar char="•"/>
            </a:pPr>
            <a:r>
              <a:rPr lang="pt-PT" dirty="0" smtClean="0">
                <a:latin typeface="Arial" pitchFamily="34" charset="0"/>
                <a:cs typeface="Arial" pitchFamily="34" charset="0"/>
              </a:rPr>
              <a:t>Base de Dados</a:t>
            </a:r>
          </a:p>
          <a:p>
            <a:pPr lvl="1" algn="just">
              <a:buFont typeface="Arial" pitchFamily="34" charset="0"/>
              <a:buChar char="•"/>
            </a:pPr>
            <a:r>
              <a:rPr lang="pt-PT" dirty="0" smtClean="0">
                <a:latin typeface="Arial" pitchFamily="34" charset="0"/>
                <a:cs typeface="Arial" pitchFamily="34" charset="0"/>
              </a:rPr>
              <a:t>Relacional</a:t>
            </a:r>
          </a:p>
          <a:p>
            <a:pPr algn="just">
              <a:buFont typeface="Arial" pitchFamily="34" charset="0"/>
              <a:buChar char="•"/>
            </a:pPr>
            <a:endParaRPr lang="pt-PT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685800"/>
            <a:ext cx="7543800" cy="914400"/>
          </a:xfrm>
        </p:spPr>
        <p:txBody>
          <a:bodyPr/>
          <a:lstStyle/>
          <a:p>
            <a:r>
              <a:rPr lang="pt-PT" dirty="0" smtClean="0">
                <a:latin typeface="Arial Black" pitchFamily="34" charset="0"/>
              </a:rPr>
              <a:t>Arquitetura</a:t>
            </a:r>
            <a:endParaRPr lang="en-US" dirty="0">
              <a:latin typeface="Arial Black" pitchFamily="34" charset="0"/>
            </a:endParaRPr>
          </a:p>
        </p:txBody>
      </p:sp>
      <p:pic>
        <p:nvPicPr>
          <p:cNvPr id="4" name="Picture 2" descr="C:\Users\filip\Google Drive\UA\Bolsas\BIIC - IT - Networks &amp; Multimedia - 2018\PASMO\Imagens\Logotipos\Entidades Envolvidas\UA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896321"/>
            <a:ext cx="16764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1000" y="6270876"/>
            <a:ext cx="4220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smtClean="0">
                <a:solidFill>
                  <a:schemeClr val="tx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André Brandão,  André Pedrosa,  Filipe Pires, João </a:t>
            </a:r>
            <a:r>
              <a:rPr lang="pt-PT" sz="1200" dirty="0">
                <a:solidFill>
                  <a:schemeClr val="tx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Alegria </a:t>
            </a:r>
          </a:p>
        </p:txBody>
      </p:sp>
      <p:pic>
        <p:nvPicPr>
          <p:cNvPr id="2050" name="Picture 2" descr="Deployment_Diagra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250" y="3352800"/>
            <a:ext cx="5329549" cy="2744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1"/>
          <p:cNvSpPr txBox="1">
            <a:spLocks/>
          </p:cNvSpPr>
          <p:nvPr/>
        </p:nvSpPr>
        <p:spPr>
          <a:xfrm>
            <a:off x="4495800" y="1524000"/>
            <a:ext cx="3429000" cy="44195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itchFamily="34" charset="0"/>
              <a:buChar char="•"/>
            </a:pPr>
            <a:r>
              <a:rPr lang="pt-PT" dirty="0" smtClean="0">
                <a:latin typeface="Arial" pitchFamily="34" charset="0"/>
                <a:cs typeface="Arial" pitchFamily="34" charset="0"/>
              </a:rPr>
              <a:t>REST API:</a:t>
            </a:r>
          </a:p>
          <a:p>
            <a:pPr lvl="1" algn="just">
              <a:buFont typeface="Arial" pitchFamily="34" charset="0"/>
              <a:buChar char="•"/>
            </a:pPr>
            <a:r>
              <a:rPr lang="pt-PT" dirty="0" smtClean="0">
                <a:latin typeface="Arial" pitchFamily="34" charset="0"/>
                <a:cs typeface="Arial" pitchFamily="34" charset="0"/>
              </a:rPr>
              <a:t>Documentação em</a:t>
            </a:r>
          </a:p>
          <a:p>
            <a:pPr marL="18288" indent="0" algn="just">
              <a:buFont typeface="Wingdings" pitchFamily="2" charset="2"/>
              <a:buNone/>
            </a:pPr>
            <a:r>
              <a:rPr lang="en-US" sz="1600" i="1" u="sng" dirty="0" smtClean="0">
                <a:solidFill>
                  <a:schemeClr val="tx2">
                    <a:lumMod val="90000"/>
                  </a:schemeClr>
                </a:solidFill>
                <a:latin typeface="Arial" pitchFamily="34" charset="0"/>
                <a:cs typeface="Arial" pitchFamily="34" charset="0"/>
              </a:rPr>
              <a:t>https://app.swaggerhub.com/apis-docs/joaoalegria/CloudIT/1.0.0-oas3</a:t>
            </a:r>
            <a:endParaRPr lang="pt-PT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09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685800"/>
            <a:ext cx="7543800" cy="914400"/>
          </a:xfrm>
        </p:spPr>
        <p:txBody>
          <a:bodyPr/>
          <a:lstStyle/>
          <a:p>
            <a:r>
              <a:rPr lang="pt-PT" dirty="0" smtClean="0">
                <a:latin typeface="Arial Black" pitchFamily="34" charset="0"/>
              </a:rPr>
              <a:t>Protótipo</a:t>
            </a:r>
            <a:endParaRPr lang="en-US" dirty="0">
              <a:latin typeface="Arial Black" pitchFamily="34" charset="0"/>
            </a:endParaRPr>
          </a:p>
        </p:txBody>
      </p:sp>
      <p:pic>
        <p:nvPicPr>
          <p:cNvPr id="4" name="Picture 2" descr="C:\Users\filip\Google Drive\UA\Bolsas\BIIC - IT - Networks &amp; Multimedia - 2018\PASMO\Imagens\Logotipos\Entidades Envolvidas\UA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896321"/>
            <a:ext cx="16764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1000" y="6270876"/>
            <a:ext cx="4220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smtClean="0">
                <a:solidFill>
                  <a:schemeClr val="tx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André Brandão,  André Pedrosa,  Filipe Pires, João </a:t>
            </a:r>
            <a:r>
              <a:rPr lang="pt-PT" sz="1200" dirty="0">
                <a:solidFill>
                  <a:schemeClr val="tx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Alegria </a:t>
            </a:r>
          </a:p>
        </p:txBody>
      </p:sp>
      <p:pic>
        <p:nvPicPr>
          <p:cNvPr id="7170" name="Picture 2" descr="it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41487"/>
            <a:ext cx="3189288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 descr="it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730375"/>
            <a:ext cx="3232150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 descr="it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060825"/>
            <a:ext cx="3200400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 descr="it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071937"/>
            <a:ext cx="323215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865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685800"/>
            <a:ext cx="7543800" cy="914400"/>
          </a:xfrm>
        </p:spPr>
        <p:txBody>
          <a:bodyPr/>
          <a:lstStyle/>
          <a:p>
            <a:r>
              <a:rPr lang="pt-PT" dirty="0" smtClean="0">
                <a:latin typeface="Arial Black" pitchFamily="34" charset="0"/>
              </a:rPr>
              <a:t>Protótipo</a:t>
            </a:r>
            <a:endParaRPr lang="en-US" dirty="0">
              <a:latin typeface="Arial Black" pitchFamily="34" charset="0"/>
            </a:endParaRPr>
          </a:p>
        </p:txBody>
      </p:sp>
      <p:pic>
        <p:nvPicPr>
          <p:cNvPr id="4" name="Picture 2" descr="C:\Users\filip\Google Drive\UA\Bolsas\BIIC - IT - Networks &amp; Multimedia - 2018\PASMO\Imagens\Logotipos\Entidades Envolvidas\UA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896321"/>
            <a:ext cx="16764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1000" y="6270876"/>
            <a:ext cx="4220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smtClean="0">
                <a:solidFill>
                  <a:schemeClr val="tx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André Brandão,  André Pedrosa,  Filipe Pires, João </a:t>
            </a:r>
            <a:r>
              <a:rPr lang="pt-PT" sz="1200" dirty="0">
                <a:solidFill>
                  <a:schemeClr val="tx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Alegria </a:t>
            </a:r>
          </a:p>
        </p:txBody>
      </p:sp>
      <p:pic>
        <p:nvPicPr>
          <p:cNvPr id="8194" name="Picture 2" descr="it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43075"/>
            <a:ext cx="3168650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 descr="it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743074"/>
            <a:ext cx="3232150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 descr="it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071937"/>
            <a:ext cx="316865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it12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072255"/>
            <a:ext cx="3232150" cy="18713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295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685800"/>
            <a:ext cx="7543800" cy="914400"/>
          </a:xfrm>
        </p:spPr>
        <p:txBody>
          <a:bodyPr/>
          <a:lstStyle/>
          <a:p>
            <a:r>
              <a:rPr lang="pt-PT" dirty="0" smtClean="0">
                <a:latin typeface="Arial Black" pitchFamily="34" charset="0"/>
              </a:rPr>
              <a:t>Protótipo</a:t>
            </a:r>
            <a:endParaRPr lang="en-US" dirty="0">
              <a:latin typeface="Arial Black" pitchFamily="34" charset="0"/>
            </a:endParaRPr>
          </a:p>
        </p:txBody>
      </p:sp>
      <p:pic>
        <p:nvPicPr>
          <p:cNvPr id="4" name="Picture 2" descr="C:\Users\filip\Google Drive\UA\Bolsas\BIIC - IT - Networks &amp; Multimedia - 2018\PASMO\Imagens\Logotipos\Entidades Envolvidas\UA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896321"/>
            <a:ext cx="16764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1000" y="6270876"/>
            <a:ext cx="4220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smtClean="0">
                <a:solidFill>
                  <a:schemeClr val="tx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André Brandão,  André Pedrosa,  Filipe Pires, João </a:t>
            </a:r>
            <a:r>
              <a:rPr lang="pt-PT" sz="1200" dirty="0">
                <a:solidFill>
                  <a:schemeClr val="tx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Alegria </a:t>
            </a:r>
          </a:p>
        </p:txBody>
      </p:sp>
      <p:pic>
        <p:nvPicPr>
          <p:cNvPr id="9218" name="Picture 2" descr="it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37" y="1765299"/>
            <a:ext cx="3187978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 descr="it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0" y="1797049"/>
            <a:ext cx="316865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 descr="it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0" y="4071936"/>
            <a:ext cx="3211513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 descr="it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38" y="4083049"/>
            <a:ext cx="3201988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13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828800"/>
            <a:ext cx="7467600" cy="4267200"/>
          </a:xfrm>
        </p:spPr>
        <p:txBody>
          <a:bodyPr anchor="t">
            <a:normAutofit lnSpcReduction="10000"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1600" dirty="0" smtClean="0">
                <a:latin typeface="Arial" pitchFamily="34" charset="0"/>
                <a:cs typeface="Arial" pitchFamily="34" charset="0"/>
              </a:rPr>
              <a:t>Feature Branching Workflow</a:t>
            </a:r>
          </a:p>
          <a:p>
            <a:pPr algn="just">
              <a:buFont typeface="Arial" pitchFamily="34" charset="0"/>
              <a:buChar char="•"/>
            </a:pPr>
            <a:r>
              <a:rPr lang="pt-PT" sz="1600" dirty="0" smtClean="0">
                <a:latin typeface="Arial" pitchFamily="34" charset="0"/>
                <a:cs typeface="Arial" pitchFamily="34" charset="0"/>
              </a:rPr>
              <a:t>Revisão de Código</a:t>
            </a:r>
          </a:p>
          <a:p>
            <a:pPr algn="just">
              <a:buFont typeface="Arial" pitchFamily="34" charset="0"/>
              <a:buChar char="•"/>
            </a:pPr>
            <a:r>
              <a:rPr lang="pt-PT" sz="1600" dirty="0" smtClean="0">
                <a:latin typeface="Arial" pitchFamily="34" charset="0"/>
                <a:cs typeface="Arial" pitchFamily="34" charset="0"/>
              </a:rPr>
              <a:t>Análise Estática de Código</a:t>
            </a:r>
          </a:p>
          <a:p>
            <a:pPr algn="just">
              <a:buFont typeface="Arial" pitchFamily="34" charset="0"/>
              <a:buChar char="•"/>
            </a:pPr>
            <a:r>
              <a:rPr lang="pt-PT" sz="1600" dirty="0" smtClean="0">
                <a:latin typeface="Arial" pitchFamily="34" charset="0"/>
                <a:cs typeface="Arial" pitchFamily="34" charset="0"/>
              </a:rPr>
              <a:t>Backlog:</a:t>
            </a:r>
          </a:p>
          <a:p>
            <a:pPr lvl="1" algn="just">
              <a:buFont typeface="Arial" pitchFamily="34" charset="0"/>
              <a:buChar char="•"/>
            </a:pPr>
            <a:r>
              <a:rPr lang="pt-PT" sz="1400" dirty="0">
                <a:latin typeface="Arial" pitchFamily="34" charset="0"/>
                <a:cs typeface="Arial" pitchFamily="34" charset="0"/>
              </a:rPr>
              <a:t>1ª </a:t>
            </a:r>
            <a:r>
              <a:rPr lang="pt-PT" sz="1400" dirty="0" smtClean="0">
                <a:latin typeface="Arial" pitchFamily="34" charset="0"/>
                <a:cs typeface="Arial" pitchFamily="34" charset="0"/>
              </a:rPr>
              <a:t>Iteração 	- “</a:t>
            </a:r>
            <a:r>
              <a:rPr lang="pt-PT" sz="1400" dirty="0">
                <a:latin typeface="Arial" pitchFamily="34" charset="0"/>
                <a:cs typeface="Arial" pitchFamily="34" charset="0"/>
              </a:rPr>
              <a:t>Introduction to the Platform”, 3 user </a:t>
            </a:r>
            <a:r>
              <a:rPr lang="pt-PT" sz="1400" dirty="0" smtClean="0">
                <a:latin typeface="Arial" pitchFamily="34" charset="0"/>
                <a:cs typeface="Arial" pitchFamily="34" charset="0"/>
              </a:rPr>
              <a:t>stories</a:t>
            </a:r>
          </a:p>
          <a:p>
            <a:pPr marL="384048" lvl="1" indent="0" algn="just">
              <a:buNone/>
            </a:pPr>
            <a:r>
              <a:rPr lang="pt-PT" sz="1400" dirty="0" smtClean="0">
                <a:latin typeface="Arial" pitchFamily="34" charset="0"/>
                <a:cs typeface="Arial" pitchFamily="34" charset="0"/>
              </a:rPr>
              <a:t>		- dc = </a:t>
            </a:r>
            <a:r>
              <a:rPr lang="pt-PT" sz="1400" dirty="0">
                <a:latin typeface="Arial" pitchFamily="34" charset="0"/>
                <a:cs typeface="Arial" pitchFamily="34" charset="0"/>
              </a:rPr>
              <a:t>4 pontos</a:t>
            </a:r>
          </a:p>
          <a:p>
            <a:pPr lvl="1" algn="just">
              <a:buFont typeface="Arial" pitchFamily="34" charset="0"/>
              <a:buChar char="•"/>
            </a:pPr>
            <a:r>
              <a:rPr lang="pt-PT" sz="1400" dirty="0">
                <a:latin typeface="Arial" pitchFamily="34" charset="0"/>
                <a:cs typeface="Arial" pitchFamily="34" charset="0"/>
              </a:rPr>
              <a:t>2ª </a:t>
            </a:r>
            <a:r>
              <a:rPr lang="pt-PT" sz="1400" dirty="0" smtClean="0">
                <a:latin typeface="Arial" pitchFamily="34" charset="0"/>
                <a:cs typeface="Arial" pitchFamily="34" charset="0"/>
              </a:rPr>
              <a:t>Iteração 	- “</a:t>
            </a:r>
            <a:r>
              <a:rPr lang="pt-PT" sz="1400" dirty="0">
                <a:latin typeface="Arial" pitchFamily="34" charset="0"/>
                <a:cs typeface="Arial" pitchFamily="34" charset="0"/>
              </a:rPr>
              <a:t>Job Posts”, 2 user </a:t>
            </a:r>
            <a:r>
              <a:rPr lang="pt-PT" sz="1400" dirty="0" smtClean="0">
                <a:latin typeface="Arial" pitchFamily="34" charset="0"/>
                <a:cs typeface="Arial" pitchFamily="34" charset="0"/>
              </a:rPr>
              <a:t>stories</a:t>
            </a:r>
          </a:p>
          <a:p>
            <a:pPr marL="384048" lvl="1" indent="0" algn="just">
              <a:buNone/>
            </a:pPr>
            <a:r>
              <a:rPr lang="pt-PT" sz="1400" dirty="0">
                <a:latin typeface="Arial" pitchFamily="34" charset="0"/>
                <a:cs typeface="Arial" pitchFamily="34" charset="0"/>
              </a:rPr>
              <a:t>	</a:t>
            </a:r>
            <a:r>
              <a:rPr lang="pt-PT" sz="1400" dirty="0" smtClean="0">
                <a:latin typeface="Arial" pitchFamily="34" charset="0"/>
                <a:cs typeface="Arial" pitchFamily="34" charset="0"/>
              </a:rPr>
              <a:t>	- dc = </a:t>
            </a:r>
            <a:r>
              <a:rPr lang="pt-PT" sz="1400" dirty="0">
                <a:latin typeface="Arial" pitchFamily="34" charset="0"/>
                <a:cs typeface="Arial" pitchFamily="34" charset="0"/>
              </a:rPr>
              <a:t>4 pontos</a:t>
            </a:r>
          </a:p>
          <a:p>
            <a:pPr lvl="1" algn="just">
              <a:buFont typeface="Arial" pitchFamily="34" charset="0"/>
              <a:buChar char="•"/>
            </a:pPr>
            <a:r>
              <a:rPr lang="pt-PT" sz="1400" dirty="0">
                <a:latin typeface="Arial" pitchFamily="34" charset="0"/>
                <a:cs typeface="Arial" pitchFamily="34" charset="0"/>
              </a:rPr>
              <a:t>3ª </a:t>
            </a:r>
            <a:r>
              <a:rPr lang="pt-PT" sz="1400" dirty="0" smtClean="0">
                <a:latin typeface="Arial" pitchFamily="34" charset="0"/>
                <a:cs typeface="Arial" pitchFamily="34" charset="0"/>
              </a:rPr>
              <a:t>Iteração	- “</a:t>
            </a:r>
            <a:r>
              <a:rPr lang="pt-PT" sz="1400" dirty="0">
                <a:latin typeface="Arial" pitchFamily="34" charset="0"/>
                <a:cs typeface="Arial" pitchFamily="34" charset="0"/>
              </a:rPr>
              <a:t>Navigation Inside the Platform”, 2 user </a:t>
            </a:r>
            <a:r>
              <a:rPr lang="pt-PT" sz="1400" dirty="0" smtClean="0">
                <a:latin typeface="Arial" pitchFamily="34" charset="0"/>
                <a:cs typeface="Arial" pitchFamily="34" charset="0"/>
              </a:rPr>
              <a:t>stories</a:t>
            </a:r>
          </a:p>
          <a:p>
            <a:pPr marL="384048" lvl="1" indent="0" algn="just">
              <a:buNone/>
            </a:pPr>
            <a:r>
              <a:rPr lang="pt-PT" sz="1400" dirty="0">
                <a:latin typeface="Arial" pitchFamily="34" charset="0"/>
                <a:cs typeface="Arial" pitchFamily="34" charset="0"/>
              </a:rPr>
              <a:t>	</a:t>
            </a:r>
            <a:r>
              <a:rPr lang="pt-PT" sz="1400" dirty="0" smtClean="0">
                <a:latin typeface="Arial" pitchFamily="34" charset="0"/>
                <a:cs typeface="Arial" pitchFamily="34" charset="0"/>
              </a:rPr>
              <a:t>	- dc = </a:t>
            </a:r>
            <a:r>
              <a:rPr lang="pt-PT" sz="1400" dirty="0">
                <a:latin typeface="Arial" pitchFamily="34" charset="0"/>
                <a:cs typeface="Arial" pitchFamily="34" charset="0"/>
              </a:rPr>
              <a:t>4 pontos</a:t>
            </a:r>
          </a:p>
          <a:p>
            <a:pPr lvl="1" algn="just">
              <a:buFont typeface="Arial" pitchFamily="34" charset="0"/>
              <a:buChar char="•"/>
            </a:pPr>
            <a:r>
              <a:rPr lang="pt-PT" sz="1400" dirty="0">
                <a:latin typeface="Arial" pitchFamily="34" charset="0"/>
                <a:cs typeface="Arial" pitchFamily="34" charset="0"/>
              </a:rPr>
              <a:t>4ª </a:t>
            </a:r>
            <a:r>
              <a:rPr lang="pt-PT" sz="1400" dirty="0" smtClean="0">
                <a:latin typeface="Arial" pitchFamily="34" charset="0"/>
                <a:cs typeface="Arial" pitchFamily="34" charset="0"/>
              </a:rPr>
              <a:t>Iteração</a:t>
            </a:r>
            <a:r>
              <a:rPr lang="pt-PT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pt-PT" sz="1400" dirty="0" smtClean="0">
                <a:latin typeface="Arial" pitchFamily="34" charset="0"/>
                <a:cs typeface="Arial" pitchFamily="34" charset="0"/>
              </a:rPr>
              <a:t>	- “</a:t>
            </a:r>
            <a:r>
              <a:rPr lang="pt-PT" sz="1400" dirty="0">
                <a:latin typeface="Arial" pitchFamily="34" charset="0"/>
                <a:cs typeface="Arial" pitchFamily="34" charset="0"/>
              </a:rPr>
              <a:t>Navigation Inside the Platform”, 1 user story</a:t>
            </a:r>
            <a:r>
              <a:rPr lang="pt-PT" sz="1400" dirty="0" smtClean="0">
                <a:latin typeface="Arial" pitchFamily="34" charset="0"/>
                <a:cs typeface="Arial" pitchFamily="34" charset="0"/>
              </a:rPr>
              <a:t>, </a:t>
            </a:r>
          </a:p>
          <a:p>
            <a:pPr marL="749808" lvl="2" indent="0" algn="just">
              <a:buNone/>
            </a:pPr>
            <a:r>
              <a:rPr lang="pt-PT" sz="1400" dirty="0" smtClean="0">
                <a:latin typeface="Arial" pitchFamily="34" charset="0"/>
                <a:cs typeface="Arial" pitchFamily="34" charset="0"/>
              </a:rPr>
              <a:t>		- “</a:t>
            </a:r>
            <a:r>
              <a:rPr lang="pt-PT" sz="1400" dirty="0">
                <a:latin typeface="Arial" pitchFamily="34" charset="0"/>
                <a:cs typeface="Arial" pitchFamily="34" charset="0"/>
              </a:rPr>
              <a:t>Communications Inside the Platform”, 1 user </a:t>
            </a:r>
            <a:r>
              <a:rPr lang="pt-PT" sz="1400" dirty="0" smtClean="0">
                <a:latin typeface="Arial" pitchFamily="34" charset="0"/>
                <a:cs typeface="Arial" pitchFamily="34" charset="0"/>
              </a:rPr>
              <a:t>story</a:t>
            </a:r>
          </a:p>
          <a:p>
            <a:pPr marL="749808" lvl="2" indent="0" algn="just">
              <a:buNone/>
            </a:pPr>
            <a:r>
              <a:rPr lang="pt-PT" sz="1400" dirty="0">
                <a:latin typeface="Arial" pitchFamily="34" charset="0"/>
                <a:cs typeface="Arial" pitchFamily="34" charset="0"/>
              </a:rPr>
              <a:t>	</a:t>
            </a:r>
            <a:r>
              <a:rPr lang="pt-PT" sz="1400" dirty="0" smtClean="0">
                <a:latin typeface="Arial" pitchFamily="34" charset="0"/>
                <a:cs typeface="Arial" pitchFamily="34" charset="0"/>
              </a:rPr>
              <a:t>	- dc = </a:t>
            </a:r>
            <a:r>
              <a:rPr lang="pt-PT" sz="1400" dirty="0">
                <a:latin typeface="Arial" pitchFamily="34" charset="0"/>
                <a:cs typeface="Arial" pitchFamily="34" charset="0"/>
              </a:rPr>
              <a:t>4 pontos</a:t>
            </a:r>
          </a:p>
          <a:p>
            <a:pPr lvl="1" algn="just">
              <a:buFont typeface="Arial" pitchFamily="34" charset="0"/>
              <a:buChar char="•"/>
            </a:pPr>
            <a:r>
              <a:rPr lang="pt-PT" sz="1400" dirty="0">
                <a:latin typeface="Arial" pitchFamily="34" charset="0"/>
                <a:cs typeface="Arial" pitchFamily="34" charset="0"/>
              </a:rPr>
              <a:t>5ª </a:t>
            </a:r>
            <a:r>
              <a:rPr lang="pt-PT" sz="1400" dirty="0" smtClean="0">
                <a:latin typeface="Arial" pitchFamily="34" charset="0"/>
                <a:cs typeface="Arial" pitchFamily="34" charset="0"/>
              </a:rPr>
              <a:t>Iteração</a:t>
            </a:r>
            <a:r>
              <a:rPr lang="pt-PT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pt-PT" sz="1400" dirty="0" smtClean="0">
                <a:latin typeface="Arial" pitchFamily="34" charset="0"/>
                <a:cs typeface="Arial" pitchFamily="34" charset="0"/>
              </a:rPr>
              <a:t>	-  “</a:t>
            </a:r>
            <a:r>
              <a:rPr lang="pt-PT" sz="1400" dirty="0">
                <a:latin typeface="Arial" pitchFamily="34" charset="0"/>
                <a:cs typeface="Arial" pitchFamily="34" charset="0"/>
              </a:rPr>
              <a:t>Communications Inside the Platform”, 3 user </a:t>
            </a:r>
            <a:r>
              <a:rPr lang="pt-PT" sz="1400" dirty="0" smtClean="0">
                <a:latin typeface="Arial" pitchFamily="34" charset="0"/>
                <a:cs typeface="Arial" pitchFamily="34" charset="0"/>
              </a:rPr>
              <a:t>stories</a:t>
            </a:r>
          </a:p>
          <a:p>
            <a:pPr marL="384048" lvl="1" indent="0" algn="just">
              <a:buNone/>
            </a:pPr>
            <a:r>
              <a:rPr lang="pt-PT" sz="1400" dirty="0">
                <a:latin typeface="Arial" pitchFamily="34" charset="0"/>
                <a:cs typeface="Arial" pitchFamily="34" charset="0"/>
              </a:rPr>
              <a:t>	</a:t>
            </a:r>
            <a:r>
              <a:rPr lang="pt-PT" sz="1400" dirty="0" smtClean="0">
                <a:latin typeface="Arial" pitchFamily="34" charset="0"/>
                <a:cs typeface="Arial" pitchFamily="34" charset="0"/>
              </a:rPr>
              <a:t>	- dc = </a:t>
            </a:r>
            <a:r>
              <a:rPr lang="pt-PT" sz="1400" dirty="0">
                <a:latin typeface="Arial" pitchFamily="34" charset="0"/>
                <a:cs typeface="Arial" pitchFamily="34" charset="0"/>
              </a:rPr>
              <a:t>5 pontos</a:t>
            </a:r>
          </a:p>
          <a:p>
            <a:pPr lvl="1" algn="just">
              <a:buFont typeface="Arial" pitchFamily="34" charset="0"/>
              <a:buChar char="•"/>
            </a:pPr>
            <a:r>
              <a:rPr lang="pt-PT" sz="1400" dirty="0">
                <a:latin typeface="Arial" pitchFamily="34" charset="0"/>
                <a:cs typeface="Arial" pitchFamily="34" charset="0"/>
              </a:rPr>
              <a:t>6ª </a:t>
            </a:r>
            <a:r>
              <a:rPr lang="pt-PT" sz="1400" dirty="0" smtClean="0">
                <a:latin typeface="Arial" pitchFamily="34" charset="0"/>
                <a:cs typeface="Arial" pitchFamily="34" charset="0"/>
              </a:rPr>
              <a:t>Iteração 	- Resolução </a:t>
            </a:r>
            <a:r>
              <a:rPr lang="pt-PT" sz="1400" dirty="0">
                <a:latin typeface="Arial" pitchFamily="34" charset="0"/>
                <a:cs typeface="Arial" pitchFamily="34" charset="0"/>
              </a:rPr>
              <a:t>de bugs e adição de features </a:t>
            </a:r>
            <a:r>
              <a:rPr lang="pt-PT" sz="1400" dirty="0" smtClean="0">
                <a:latin typeface="Arial" pitchFamily="34" charset="0"/>
                <a:cs typeface="Arial" pitchFamily="34" charset="0"/>
              </a:rPr>
              <a:t>opcionais</a:t>
            </a:r>
          </a:p>
          <a:p>
            <a:pPr marL="384048" lvl="1" indent="0" algn="just">
              <a:buNone/>
            </a:pPr>
            <a:r>
              <a:rPr lang="pt-PT" sz="1400" dirty="0" smtClean="0">
                <a:latin typeface="Arial" pitchFamily="34" charset="0"/>
                <a:cs typeface="Arial" pitchFamily="34" charset="0"/>
              </a:rPr>
              <a:t>(dc = dificuldade conjunta)</a:t>
            </a:r>
            <a:endParaRPr lang="pt-PT" sz="1400" dirty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Arial" pitchFamily="34" charset="0"/>
              <a:buChar char="•"/>
            </a:pPr>
            <a:endParaRPr lang="pt-PT" sz="12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endParaRPr lang="pt-PT" sz="1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685800"/>
            <a:ext cx="7543800" cy="914400"/>
          </a:xfrm>
        </p:spPr>
        <p:txBody>
          <a:bodyPr/>
          <a:lstStyle/>
          <a:p>
            <a:r>
              <a:rPr lang="pt-PT" dirty="0" smtClean="0">
                <a:latin typeface="Arial Black" pitchFamily="34" charset="0"/>
              </a:rPr>
              <a:t>Gestão e Qualidade</a:t>
            </a:r>
            <a:endParaRPr lang="en-US" dirty="0">
              <a:latin typeface="Arial Black" pitchFamily="34" charset="0"/>
            </a:endParaRPr>
          </a:p>
        </p:txBody>
      </p:sp>
      <p:pic>
        <p:nvPicPr>
          <p:cNvPr id="4" name="Picture 2" descr="C:\Users\filip\Google Drive\UA\Bolsas\BIIC - IT - Networks &amp; Multimedia - 2018\PASMO\Imagens\Logotipos\Entidades Envolvidas\UA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896321"/>
            <a:ext cx="16764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1000" y="6270876"/>
            <a:ext cx="4220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smtClean="0">
                <a:solidFill>
                  <a:schemeClr val="tx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André Brandão,  André Pedrosa,  Filipe Pires, João </a:t>
            </a:r>
            <a:r>
              <a:rPr lang="pt-PT" sz="1200" dirty="0">
                <a:solidFill>
                  <a:schemeClr val="tx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Alegria </a:t>
            </a:r>
          </a:p>
        </p:txBody>
      </p:sp>
    </p:spTree>
    <p:extLst>
      <p:ext uri="{BB962C8B-B14F-4D97-AF65-F5344CB8AC3E}">
        <p14:creationId xmlns:p14="http://schemas.microsoft.com/office/powerpoint/2010/main" val="251496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123</TotalTime>
  <Words>496</Words>
  <Application>Microsoft Office PowerPoint</Application>
  <PresentationFormat>On-screen Show (4:3)</PresentationFormat>
  <Paragraphs>104</Paragraphs>
  <Slides>13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Elemental</vt:lpstr>
      <vt:lpstr>Cloud IT</vt:lpstr>
      <vt:lpstr>Conceito</vt:lpstr>
      <vt:lpstr>Cenários de Uso</vt:lpstr>
      <vt:lpstr>Modelo de Domínio</vt:lpstr>
      <vt:lpstr>Arquitetura</vt:lpstr>
      <vt:lpstr>Protótipo</vt:lpstr>
      <vt:lpstr>Protótipo</vt:lpstr>
      <vt:lpstr>Protótipo</vt:lpstr>
      <vt:lpstr>Gestão e Qualidade</vt:lpstr>
      <vt:lpstr>Testes</vt:lpstr>
      <vt:lpstr>CI &amp; CD</vt:lpstr>
      <vt:lpstr>CI &amp; CD</vt:lpstr>
      <vt:lpstr>Dúvidas?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IT</dc:title>
  <dc:creator>Filipe Pires</dc:creator>
  <cp:lastModifiedBy>Filipe Pires</cp:lastModifiedBy>
  <cp:revision>21</cp:revision>
  <dcterms:created xsi:type="dcterms:W3CDTF">2006-08-16T00:00:00Z</dcterms:created>
  <dcterms:modified xsi:type="dcterms:W3CDTF">2019-04-25T14:26:13Z</dcterms:modified>
</cp:coreProperties>
</file>