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ilipe Prat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19T16:20:46.206">
    <p:pos x="184" y="2962"/>
    <p:text>match (c:Course{courseId:"39e3xxxx-
xxxx-xxxx-xxxx-xxxxxxxxxxxx"})&lt;-[:IN_COURSE]-(:Topic)&lt;-[:ACTIVITY_OF]-(q:Question)&lt;-[:TO]-(sa:StudentAnswer)&lt;-[:ANSWERED]-(s:Student)
OPTIONAL MATCH (q)-[:DEVELOPS]-&gt;(a:Ability)
where sa.createdAt &gt;= datetime("2023-01-01")
return s.id as id_aluno, sa.studentAnswerId as id_resposta, q.questionId as id_questao, collect(a.abilityId) as ids_abilidade, sa.fraction as acerto_resposta, sa.timeSpent as tempo_resposta, c.name as curso_ano limit 2000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85b4a29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85b4a2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d7d2d0a13_1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d7d2d0a13_1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d7d2d0a13_1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d7d2d0a13_1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d7d2d0a13_1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d7d2d0a13_1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7d2d0a13_18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7d2d0a13_1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d7c37733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d7c3773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81a9728b_1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d81a9728b_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855cf5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d855cf5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81a9728b_1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81a9728b_1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d86bfd6af_4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d86bfd6af_4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7c377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7c377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d81a9728b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d81a9728b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d86bfd6af_4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d86bfd6af_4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7c3773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7c3773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7c3773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7c3773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7c3773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7c3773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7d2d0a13_1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7d2d0a13_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d7c3773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d7c3773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855cf5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d855cf5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d7d2d0a13_1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d7d2d0a13_1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arxiv.org/abs/0707.0609" TargetMode="External"/><Relationship Id="rId4" Type="http://schemas.openxmlformats.org/officeDocument/2006/relationships/hyperlink" Target="http://arxiv.org/abs/0707.0609" TargetMode="External"/><Relationship Id="rId11" Type="http://schemas.openxmlformats.org/officeDocument/2006/relationships/hyperlink" Target="http://arxiv.org/abs/physics/0512106" TargetMode="External"/><Relationship Id="rId10" Type="http://schemas.openxmlformats.org/officeDocument/2006/relationships/hyperlink" Target="http://arxiv.org/abs/physics/0512106" TargetMode="External"/><Relationship Id="rId9" Type="http://schemas.openxmlformats.org/officeDocument/2006/relationships/hyperlink" Target="http://arxiv.org/abs/0803.0476" TargetMode="External"/><Relationship Id="rId5" Type="http://schemas.openxmlformats.org/officeDocument/2006/relationships/hyperlink" Target="http://arxiv.org/abs/0906.1405" TargetMode="External"/><Relationship Id="rId6" Type="http://schemas.openxmlformats.org/officeDocument/2006/relationships/hyperlink" Target="http://arxiv.org/abs/0906.1405" TargetMode="External"/><Relationship Id="rId7" Type="http://schemas.openxmlformats.org/officeDocument/2006/relationships/hyperlink" Target="http://arxiv.org/abs/0709.2938" TargetMode="External"/><Relationship Id="rId8" Type="http://schemas.openxmlformats.org/officeDocument/2006/relationships/hyperlink" Target="http://arxiv.org/abs/0709.293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Agrupamento de Alunos dada suas respostas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 Redes Complexas - </a:t>
            </a:r>
            <a:r>
              <a:rPr lang="pt-BR"/>
              <a:t>CPS765 - 2023/3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PESC/COPPE/UFRJ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/>
              <a:t>Filipe Prates - 116011311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Similaridade entre alunos dada suas respostas: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50" y="1702475"/>
            <a:ext cx="62388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994600" y="183285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(r_i.questao_id \xnor r_j.questão_id)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Distância entre respostas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971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notamos dada as distribuições no dataset(1), </a:t>
            </a:r>
            <a:r>
              <a:rPr lang="pt-BR"/>
              <a:t>a distribuição de </a:t>
            </a:r>
            <a:r>
              <a:rPr lang="pt-BR"/>
              <a:t>tempos de resposta das respostas parece seguir uma lei de potência, então podemos melhor comparar dois tempos de resposta,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ao invés de: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onde assumimos que a distribuição de valores é uniforme em [0, maxT], metrificando 1 e 2 como tão distantes quanto 1001 e 1002, porém sabemos que na distribuição real suas frequências de ocorrência são mais similares entre 1001 e 1002 do que 1 e 2, e gostaríamos que a métrica representasse isso.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Temos então: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413" y="1871138"/>
            <a:ext cx="64008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125" y="3843675"/>
            <a:ext cx="71151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Para metrificar o quão similar são duas respostas utilizaremos então sua questão, seu valor de acerto e seu tempo de resposta.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Caso dois alunos respondam uma mesma questão e o valor de acerto seja o mesmo, somamos 1 ao peso da aresta entre eles, ponderando pela similaridade do tempo de resposta (Sim_tr(r_i,r_j)).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00" y="2228800"/>
            <a:ext cx="3661054" cy="28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925" y="218450"/>
            <a:ext cx="4326326" cy="4140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50" y="218450"/>
            <a:ext cx="4490774" cy="48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Rede resultante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54708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rede resultante de Alunos com peso de arestas referente à Sim_a(a_i,a_j), possui então: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 = </a:t>
            </a:r>
            <a:r>
              <a:rPr b="1" lang="pt-BR"/>
              <a:t>882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 = </a:t>
            </a:r>
            <a:r>
              <a:rPr b="1" lang="pt-BR"/>
              <a:t>164219</a:t>
            </a:r>
            <a:r>
              <a:rPr lang="pt-BR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(logo 224302 pares alunos não compartilharam acerto/erro em nenhuma questão)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Peso médio de aresta 351.726704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Peso máximo de aresta 2970.576825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600" y="1375763"/>
            <a:ext cx="3478500" cy="35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775" y="315675"/>
            <a:ext cx="4656425" cy="45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Agrupamento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3121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Agrupamos a rede de aluno com diversos algoritmos disponíveis na biblioteca python-igraph: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community_infomap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1 clusters'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community_fastgreedy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4 clusters'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community_label_propagation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1 clusters'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community_leading_eigenvector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4 clusters'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5484025" y="1582075"/>
            <a:ext cx="32139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.modularity: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0.242</a:t>
            </a:r>
            <a:r>
              <a:rPr lang="pt-BR" sz="1800">
                <a:solidFill>
                  <a:schemeClr val="dk2"/>
                </a:solidFill>
              </a:rPr>
              <a:t>58373265749233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0.2604914269488371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3121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Agrupamos a rede de aluno com diversos algoritmos disponíveis na biblioteca python-igraph: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community_leiden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8 clusters'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community_multilevel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5 clusters'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community_walktrap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'Clustering with 882 elements and 5 clusters'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community_spinglass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3 minutos + rodando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community_optimal_modularity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chrash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5476925" y="1525325"/>
            <a:ext cx="32139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.modularity: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0.7353807027224986*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0.26572928910751914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0.1768441121093176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–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047" y="1394422"/>
            <a:ext cx="4667750" cy="35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475" y="1363600"/>
            <a:ext cx="3250400" cy="36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4746000" y="661850"/>
            <a:ext cx="40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Leading Eigenvector</a:t>
            </a:r>
            <a:br>
              <a:rPr lang="pt-BR" sz="1800">
                <a:solidFill>
                  <a:schemeClr val="dk2"/>
                </a:solidFill>
              </a:rPr>
            </a:br>
            <a:r>
              <a:rPr lang="pt-BR" sz="1800">
                <a:solidFill>
                  <a:schemeClr val="dk2"/>
                </a:solidFill>
              </a:rPr>
              <a:t>|C| = 4, M = 0.26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290875" y="993225"/>
            <a:ext cx="40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625" y="1017725"/>
            <a:ext cx="2979300" cy="3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446300" y="4334725"/>
            <a:ext cx="40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Fast and Greedy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|C| = 4, M = 0.24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grpSp>
        <p:nvGrpSpPr>
          <p:cNvPr id="183" name="Google Shape;183;p29"/>
          <p:cNvGrpSpPr/>
          <p:nvPr/>
        </p:nvGrpSpPr>
        <p:grpSpPr>
          <a:xfrm>
            <a:off x="3179050" y="733475"/>
            <a:ext cx="4086300" cy="3851900"/>
            <a:chOff x="3172375" y="624700"/>
            <a:chExt cx="4086300" cy="3851900"/>
          </a:xfrm>
        </p:grpSpPr>
        <p:pic>
          <p:nvPicPr>
            <p:cNvPr id="184" name="Google Shape;18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72375" y="1185737"/>
              <a:ext cx="2981650" cy="3290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9"/>
            <p:cNvSpPr txBox="1"/>
            <p:nvPr/>
          </p:nvSpPr>
          <p:spPr>
            <a:xfrm>
              <a:off x="3172375" y="624700"/>
              <a:ext cx="4086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</a:rPr>
                <a:t>Leiden R=0.17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2"/>
                  </a:solidFill>
                </a:rPr>
                <a:t>|C| = 8, M = 0.73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050" y="886124"/>
            <a:ext cx="3250400" cy="354662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6659225" y="4216350"/>
            <a:ext cx="34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Multilevel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|C| = 5, M = 0.265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408100" y="4247975"/>
            <a:ext cx="44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Walktrap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|C| = 5, M = 0.176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8000" y="1158812"/>
            <a:ext cx="3372272" cy="306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00" y="3224738"/>
            <a:ext cx="21336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comunidades: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 alta densidade do grafo, e o fato dos alunos serem comparados em poucas questões, dificulta o agrupamento que resulta em alta modularidade.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Detecção de anomalias: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Alunos {142, 948} - Responderam múltiplas vezes as mesmas questões similarmente, sempre identificados como mesmo cluster, possivelmente de apenas 2 elementos. </a:t>
            </a:r>
            <a:r>
              <a:rPr lang="pt-BR"/>
              <a:t>Provável</a:t>
            </a:r>
            <a:r>
              <a:rPr lang="pt-BR"/>
              <a:t> uso indevido da plataforma - exploit de interface.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86124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geração dos pesos estou comparando: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cada par de alunos: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todas as respostas de um aluno com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	todas as respostas de outro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 ~ n²r_mean²,</a:t>
            </a:r>
            <a:r>
              <a:rPr lang="pt-BR"/>
              <a:t> demais para utilizar em datasets maiores.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todos os pares de respostas </a:t>
            </a:r>
            <a:r>
              <a:rPr lang="pt-BR"/>
              <a:t>à uma mesma questão </a:t>
            </a:r>
            <a:r>
              <a:rPr lang="pt-BR"/>
              <a:t>somamos algum valor maior que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fortalece muito arestas de alunos que ambos repetiram uma mesma questão, </a:t>
            </a:r>
            <a:r>
              <a:rPr lang="pt-BR"/>
              <a:t>se cada aluno do par respondeu uma mesma questão k vezes temos </a:t>
            </a:r>
            <a:r>
              <a:rPr lang="pt-BR"/>
              <a:t>k² comparações, aumentando muito o peso destas arestas,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Sabemos que diferentes alunos se interessam e interagem de maneira diferente à diferentes estímulos acadêmicos.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Alguns preferem (e aprendem mais com) aulas práticas e interativas, enquanto outros livros físicos e vídeos expositivos. Alguns se interessam mais por uma ou outra disciplina, outros por outras.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Jovens Gênios possui um dataset com milhões de respostas de alunos do ensino público e privado do Brasil à questões em todas as disciplinas do ensino fundamental. Seria possível usar esses dados para agrupar e entender esses diferentes tipos de alunos para melhor otimizar seus aprendizados?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Estudos futuros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Remover mais arestas (threshold de peso mínimo para acrescentar aresta no grafo?) - observar se modularidade melhora indicando clusters mais bem definidos.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Estudar alguns casos de cada subgrafo de cada cluster para tentar entender melhor as características de cada grupo.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Obter mais dados com uma maior variedade de questões e tópicos representados, tendo apenas respostas à poucas questões limita o espaço de similaridade que temos para separar os clusters. Especialmente disciplinas diferentes é interessante para identificar as preferências e aptidões naturais dos alunos.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fastgreedy: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A. Clauset, M. E. J. Newman and C. Moore: </a:t>
            </a:r>
            <a:r>
              <a:rPr i="1" lang="pt-BR" sz="1100">
                <a:solidFill>
                  <a:schemeClr val="dk1"/>
                </a:solidFill>
              </a:rPr>
              <a:t>Finding community structure in very large networks.</a:t>
            </a:r>
            <a:r>
              <a:rPr lang="pt-BR" sz="1100">
                <a:solidFill>
                  <a:schemeClr val="dk1"/>
                </a:solidFill>
              </a:rPr>
              <a:t> Phys Rev E 70, 066111 (2004).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infomap: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M. Rosvall and C. T. Bergstrom: </a:t>
            </a:r>
            <a:r>
              <a:rPr i="1" lang="pt-BR" sz="1100">
                <a:solidFill>
                  <a:schemeClr val="dk1"/>
                </a:solidFill>
              </a:rPr>
              <a:t>Maps of information flow reveal community structure in complex networks</a:t>
            </a:r>
            <a:r>
              <a:rPr lang="pt-BR" sz="1100">
                <a:solidFill>
                  <a:schemeClr val="dk1"/>
                </a:solidFill>
              </a:rPr>
              <a:t>. PNAS 105, 1118 (2008).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http://arxiv.org/abs/0707.0609</a:t>
            </a:r>
            <a:r>
              <a:rPr lang="pt-BR" sz="1100">
                <a:solidFill>
                  <a:schemeClr val="dk1"/>
                </a:solidFill>
              </a:rPr>
              <a:t>M. Rosvall, D. Axelsson and C. T. Bergstrom: </a:t>
            </a:r>
            <a:r>
              <a:rPr i="1" lang="pt-BR" sz="1100">
                <a:solidFill>
                  <a:schemeClr val="dk1"/>
                </a:solidFill>
              </a:rPr>
              <a:t>The map equation</a:t>
            </a:r>
            <a:r>
              <a:rPr lang="pt-BR" sz="1100">
                <a:solidFill>
                  <a:schemeClr val="dk1"/>
                </a:solidFill>
              </a:rPr>
              <a:t>. Eur Phys J Special Topics 178, 13 (2009).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http://arxiv.org/abs/0906.1405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labelpropagation: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Raghavan, U.N. and Albert, R. and Kumara, S. Near linear time algorithm to detect community structures in large-scale networks. Phys Rev E 76:036106, 2007.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8"/>
              </a:rPr>
              <a:t>http://arxiv.org/abs/0709.2938</a:t>
            </a:r>
            <a:r>
              <a:rPr lang="pt-BR" sz="1100">
                <a:solidFill>
                  <a:schemeClr val="dk1"/>
                </a:solidFill>
              </a:rPr>
              <a:t>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leadingeigen: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MEJ Newman: Finding community structure in networks using the eigenvectors of matrices, arXiv:physics/0605087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multilevel: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VD Blondel, J-L Guillaume, R Lambiotte and E Lefebvre: Fast unfolding of community hierarchies in large networks. J Stat Mech P10008 (2008), </a:t>
            </a:r>
            <a:r>
              <a:rPr lang="pt-BR" sz="1100" u="sng">
                <a:solidFill>
                  <a:schemeClr val="hlink"/>
                </a:solidFill>
                <a:hlinkClick r:id="rId9"/>
              </a:rPr>
              <a:t>http://arxiv.org/abs/0803.0476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walktrap: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Pascal Pons, Matthieu Latapy: Computing communities in large networks using random walks,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11"/>
              </a:rPr>
              <a:t>http://arxiv.org/abs/physics/0512106</a:t>
            </a:r>
            <a:r>
              <a:rPr lang="pt-BR" sz="1100">
                <a:solidFill>
                  <a:schemeClr val="dk1"/>
                </a:solidFill>
              </a:rPr>
              <a:t>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powerlaw: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M. E. J. Newman, Power laws, Pareto distributions and Zipf's law. Contemporary Physics 46, 323-351 (2005)M. Mitzenmacher, A Brief History of Generative Models for Power Law and Lognormal Distributions. Internet Mathematics, Vol 1, No. 2, pp. 226-251, 2004.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os dados em rede disponibilizados pela empresa, </a:t>
            </a:r>
            <a:r>
              <a:rPr lang="pt-BR"/>
              <a:t>gostaríamos de agrupar os alunos de acordo com suas relações e propriedades de seus vizinhos de diferentes maneiras, metrificando o quão “bem agrupado” está o resultado,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Tentando assim identificar os diferentes tipos de alunos que podem receber diferentes interfaces e estímulos acadêmicos.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(1)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71725" y="1121675"/>
            <a:ext cx="422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Respostas para Questões por Alunos do Ensino Fundamental (1º ano - 9º ano)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2000 respostas por cada disciplina para cada ano do ensino fundamental, totalizando 90000 respostas.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Cada resposta contém os dado sobre seu acerto e o tempo que o aluno demorou para selecionar tal resposta.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75" y="588000"/>
            <a:ext cx="3780649" cy="41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00" y="214025"/>
            <a:ext cx="1971175" cy="1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713" y="4758500"/>
            <a:ext cx="8276874" cy="2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(2)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empresa rapidamente disponibilizou um segundo dataset para estudo, adicionando também “id_aluno” à resposta, possibilitando estudar e agrupar os usuários.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Porém o dataset (2) possui apenas 2000 respostas, sendo todas em questões de 7º ano de Matemática - contendo 881 alunos únicos, os quais responderam apenas 4 questões únicas. Parece não conter dados suficientes para entender profundamente o aluno em si - poucas perguntas distintas/dimensões entre as quais separar os alunos. Usaremos ambos os datasets no projeto.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92650" y="4703625"/>
            <a:ext cx="85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B7B7B7"/>
                </a:solidFill>
                <a:highlight>
                  <a:schemeClr val="lt2"/>
                </a:highlight>
              </a:rPr>
              <a:t>id_aluno, id_resposta, id_questao, ids_abilidade, acerto_resposta, tempo_resposta, curso_ano x 2000 rows</a:t>
            </a:r>
            <a:endParaRPr sz="1300">
              <a:solidFill>
                <a:srgbClr val="B7B7B7"/>
              </a:solidFill>
              <a:highlight>
                <a:schemeClr val="lt2"/>
              </a:highlight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290600" y="63325"/>
            <a:ext cx="485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Usaremos então o dataset (1) para melhor entender as respostas , e então usaremos o dataset (2) para criar uma </a:t>
            </a:r>
            <a:r>
              <a:rPr b="1" lang="pt-BR"/>
              <a:t>rede de alunos</a:t>
            </a:r>
            <a:r>
              <a:rPr lang="pt-BR"/>
              <a:t>, onde uma aresta entre dois alunos tem peso proporcional</a:t>
            </a:r>
            <a:r>
              <a:rPr b="1" lang="pt-BR"/>
              <a:t> à similaridade entre suas respostas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 Sabemos que será uma </a:t>
            </a:r>
            <a:r>
              <a:rPr b="1" lang="pt-BR"/>
              <a:t>rede conexa</a:t>
            </a:r>
            <a:r>
              <a:rPr lang="pt-BR"/>
              <a:t>. Já que todo aluno para termos seu id no dataset precisa estar relacionado à pelo menos uma resposta.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informação dos tópicos e habilidades das questões são redundantes, já que todas as 4 questões únicas compartilham tópicos e abilidades.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Primeiramente, observamos as distribuições contidas nos datasets.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Dataset (1) temos 88000 respostas associadas à 1267 questões.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132925" y="4751075"/>
            <a:ext cx="28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6" y="1984800"/>
            <a:ext cx="4067863" cy="30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626" y="2239750"/>
            <a:ext cx="2316875" cy="15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025" y="1264537"/>
            <a:ext cx="4819200" cy="37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6700" y="245150"/>
            <a:ext cx="4583374" cy="35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27" y="2234775"/>
            <a:ext cx="3814353" cy="291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69" y="2234776"/>
            <a:ext cx="4124281" cy="3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941775"/>
            <a:ext cx="813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Já a distribuição dos tempo de resposta (em segundos) é interessante, possui com maior frequência valores mais baixos, mas também com probabilidade não insignificante valores maiores, quanto maior o valor menos intensamente decresce sua ocorrência - parece seguir mais fielmente uma lei de potência.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Dataset (2) conseguimos olhar pros alunos individualmente: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882 alunos únicos respondendo 2000 respostas: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50" y="2302113"/>
            <a:ext cx="3007600" cy="23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823125" y="2818875"/>
            <a:ext cx="7260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07425" y="2124525"/>
            <a:ext cx="237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Uma porcentagem pequena porém significativa ~7% (60/881) responderam mais vezes que existem questões únicas.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25" y="2067337"/>
            <a:ext cx="3600576" cy="27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