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345" r:id="rId2"/>
    <p:sldId id="313" r:id="rId3"/>
    <p:sldId id="346" r:id="rId4"/>
    <p:sldId id="347" r:id="rId5"/>
    <p:sldId id="349" r:id="rId6"/>
    <p:sldId id="348" r:id="rId7"/>
    <p:sldId id="350" r:id="rId8"/>
    <p:sldId id="353" r:id="rId9"/>
    <p:sldId id="354" r:id="rId10"/>
    <p:sldId id="355" r:id="rId11"/>
    <p:sldId id="356" r:id="rId12"/>
    <p:sldId id="357" r:id="rId13"/>
    <p:sldId id="351" r:id="rId14"/>
    <p:sldId id="360" r:id="rId15"/>
    <p:sldId id="358" r:id="rId16"/>
    <p:sldId id="359" r:id="rId17"/>
    <p:sldId id="361" r:id="rId18"/>
    <p:sldId id="362" r:id="rId19"/>
    <p:sldId id="363" r:id="rId20"/>
    <p:sldId id="366" r:id="rId21"/>
    <p:sldId id="368" r:id="rId22"/>
    <p:sldId id="372" r:id="rId23"/>
    <p:sldId id="370" r:id="rId24"/>
    <p:sldId id="34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18" autoAdjust="0"/>
    <p:restoredTop sz="94660"/>
  </p:normalViewPr>
  <p:slideViewPr>
    <p:cSldViewPr snapToGrid="0">
      <p:cViewPr varScale="1">
        <p:scale>
          <a:sx n="108" d="100"/>
          <a:sy n="108" d="100"/>
        </p:scale>
        <p:origin x="2280"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576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4EFC9FD2-511C-4C02-9FBC-1C24D318A4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A34F5061-7DD5-47C6-AACA-89D75BBF179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4D8F04-E896-470B-8806-1AE90D4BFF20}" type="datetimeFigureOut">
              <a:rPr lang="pt-BR" smtClean="0"/>
              <a:t>03/01/2021</a:t>
            </a:fld>
            <a:endParaRPr lang="pt-BR"/>
          </a:p>
        </p:txBody>
      </p:sp>
      <p:sp>
        <p:nvSpPr>
          <p:cNvPr id="4" name="Espaço Reservado para Rodapé 3">
            <a:extLst>
              <a:ext uri="{FF2B5EF4-FFF2-40B4-BE49-F238E27FC236}">
                <a16:creationId xmlns:a16="http://schemas.microsoft.com/office/drawing/2014/main" id="{CD568987-0915-43BB-AD80-C0C51CC6CD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A4B1F936-78FA-4E6A-B404-2F335F79C6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B62311-CE9E-4729-A213-995F04BDA141}" type="slidenum">
              <a:rPr lang="pt-BR" smtClean="0"/>
              <a:t>‹nº›</a:t>
            </a:fld>
            <a:endParaRPr lang="pt-BR"/>
          </a:p>
        </p:txBody>
      </p:sp>
    </p:spTree>
    <p:extLst>
      <p:ext uri="{BB962C8B-B14F-4D97-AF65-F5344CB8AC3E}">
        <p14:creationId xmlns:p14="http://schemas.microsoft.com/office/powerpoint/2010/main" val="97218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1E507B-F072-4CFD-8819-6CD31F4B6DB2}" type="datetimeFigureOut">
              <a:rPr lang="pt-BR" smtClean="0"/>
              <a:t>03/01/2021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36E7FF-AD4C-46EE-8C98-881B977332F6}" type="slidenum">
              <a:rPr lang="pt-BR" smtClean="0"/>
              <a:t>‹nº›</a:t>
            </a:fld>
            <a:endParaRPr lang="pt-BR"/>
          </a:p>
        </p:txBody>
      </p:sp>
    </p:spTree>
    <p:extLst>
      <p:ext uri="{BB962C8B-B14F-4D97-AF65-F5344CB8AC3E}">
        <p14:creationId xmlns:p14="http://schemas.microsoft.com/office/powerpoint/2010/main" val="3735991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Clique para editar o estilo do subtítulo Mestre</a:t>
            </a:r>
            <a:endParaRPr lang="en-US" dirty="0"/>
          </a:p>
        </p:txBody>
      </p:sp>
      <p:sp>
        <p:nvSpPr>
          <p:cNvPr id="4" name="Date Placeholder 3"/>
          <p:cNvSpPr>
            <a:spLocks noGrp="1"/>
          </p:cNvSpPr>
          <p:nvPr>
            <p:ph type="dt" sz="half" idx="10"/>
          </p:nvPr>
        </p:nvSpPr>
        <p:spPr/>
        <p:txBody>
          <a:bodyPr/>
          <a:lstStyle/>
          <a:p>
            <a:r>
              <a:rPr lang="pt-BR" dirty="0"/>
              <a:t>Dezembro 2020</a:t>
            </a:r>
          </a:p>
        </p:txBody>
      </p:sp>
      <p:sp>
        <p:nvSpPr>
          <p:cNvPr id="5" name="Footer Placeholder 4"/>
          <p:cNvSpPr>
            <a:spLocks noGrp="1"/>
          </p:cNvSpPr>
          <p:nvPr>
            <p:ph type="ftr" sz="quarter" idx="11"/>
          </p:nvPr>
        </p:nvSpPr>
        <p:spPr/>
        <p:txBody>
          <a:bodyPr/>
          <a:lstStyle/>
          <a:p>
            <a:r>
              <a:rPr lang="pt-BR" dirty="0"/>
              <a:t>IT743A – Cálculo de Fluxo de Carga</a:t>
            </a:r>
          </a:p>
        </p:txBody>
      </p:sp>
      <p:sp>
        <p:nvSpPr>
          <p:cNvPr id="6" name="Slide Number Placeholder 5"/>
          <p:cNvSpPr>
            <a:spLocks noGrp="1"/>
          </p:cNvSpPr>
          <p:nvPr>
            <p:ph type="sldNum" sz="quarter" idx="12"/>
          </p:nvPr>
        </p:nvSpPr>
        <p:spPr/>
        <p:txBody>
          <a:bodyPr/>
          <a:lstStyle/>
          <a:p>
            <a:fld id="{8579997A-84E9-4B38-967C-2D4A110C3049}" type="slidenum">
              <a:rPr lang="pt-BR" smtClean="0"/>
              <a:t>‹nº›</a:t>
            </a:fld>
            <a:endParaRPr lang="pt-BR"/>
          </a:p>
        </p:txBody>
      </p:sp>
    </p:spTree>
    <p:extLst>
      <p:ext uri="{BB962C8B-B14F-4D97-AF65-F5344CB8AC3E}">
        <p14:creationId xmlns:p14="http://schemas.microsoft.com/office/powerpoint/2010/main" val="3227469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10"/>
          </p:nvPr>
        </p:nvSpPr>
        <p:spPr/>
        <p:txBody>
          <a:bodyPr/>
          <a:lstStyle/>
          <a:p>
            <a:r>
              <a:rPr lang="pt-BR" dirty="0"/>
              <a:t>Dezembro 2020</a:t>
            </a:r>
          </a:p>
        </p:txBody>
      </p:sp>
      <p:sp>
        <p:nvSpPr>
          <p:cNvPr id="5" name="Footer Placeholder 4"/>
          <p:cNvSpPr>
            <a:spLocks noGrp="1"/>
          </p:cNvSpPr>
          <p:nvPr>
            <p:ph type="ftr" sz="quarter" idx="11"/>
          </p:nvPr>
        </p:nvSpPr>
        <p:spPr/>
        <p:txBody>
          <a:bodyPr/>
          <a:lstStyle/>
          <a:p>
            <a:r>
              <a:rPr lang="pt-BR" dirty="0"/>
              <a:t>IT743A – Cálculo de Fluxo de Carga</a:t>
            </a:r>
          </a:p>
        </p:txBody>
      </p:sp>
      <p:sp>
        <p:nvSpPr>
          <p:cNvPr id="6" name="Slide Number Placeholder 5"/>
          <p:cNvSpPr>
            <a:spLocks noGrp="1"/>
          </p:cNvSpPr>
          <p:nvPr>
            <p:ph type="sldNum" sz="quarter" idx="12"/>
          </p:nvPr>
        </p:nvSpPr>
        <p:spPr/>
        <p:txBody>
          <a:bodyPr/>
          <a:lstStyle/>
          <a:p>
            <a:fld id="{8579997A-84E9-4B38-967C-2D4A110C3049}" type="slidenum">
              <a:rPr lang="pt-BR" smtClean="0"/>
              <a:t>‹nº›</a:t>
            </a:fld>
            <a:endParaRPr lang="pt-BR"/>
          </a:p>
        </p:txBody>
      </p:sp>
    </p:spTree>
    <p:extLst>
      <p:ext uri="{BB962C8B-B14F-4D97-AF65-F5344CB8AC3E}">
        <p14:creationId xmlns:p14="http://schemas.microsoft.com/office/powerpoint/2010/main" val="42477867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r>
              <a:rPr lang="pt-BR" dirty="0"/>
              <a:t>Dezembro 2020</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pt-BR" dirty="0"/>
              <a:t>IT743A – Cálculo de Fluxo de Carga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8579997A-84E9-4B38-967C-2D4A110C3049}" type="slidenum">
              <a:rPr lang="pt-BR" smtClean="0"/>
              <a:pPr/>
              <a:t>‹nº›</a:t>
            </a:fld>
            <a:endParaRPr lang="pt-BR" dirty="0"/>
          </a:p>
        </p:txBody>
      </p:sp>
    </p:spTree>
    <p:extLst>
      <p:ext uri="{BB962C8B-B14F-4D97-AF65-F5344CB8AC3E}">
        <p14:creationId xmlns:p14="http://schemas.microsoft.com/office/powerpoint/2010/main" val="710433454"/>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61069425-BAE9-441A-83CC-8FDE9736EE7E}"/>
              </a:ext>
            </a:extLst>
          </p:cNvPr>
          <p:cNvSpPr>
            <a:spLocks noGrp="1"/>
          </p:cNvSpPr>
          <p:nvPr>
            <p:ph type="ctrTitle"/>
          </p:nvPr>
        </p:nvSpPr>
        <p:spPr/>
        <p:txBody>
          <a:bodyPr/>
          <a:lstStyle/>
          <a:p>
            <a:r>
              <a:rPr lang="pt-BR" dirty="0"/>
              <a:t>Ferramenta Power Flow Draw</a:t>
            </a:r>
          </a:p>
        </p:txBody>
      </p:sp>
      <p:sp>
        <p:nvSpPr>
          <p:cNvPr id="8" name="Subtítulo 7">
            <a:extLst>
              <a:ext uri="{FF2B5EF4-FFF2-40B4-BE49-F238E27FC236}">
                <a16:creationId xmlns:a16="http://schemas.microsoft.com/office/drawing/2014/main" id="{2BF41208-36C9-47F0-998F-A664660B3E49}"/>
              </a:ext>
            </a:extLst>
          </p:cNvPr>
          <p:cNvSpPr>
            <a:spLocks noGrp="1"/>
          </p:cNvSpPr>
          <p:nvPr>
            <p:ph type="subTitle" idx="1"/>
          </p:nvPr>
        </p:nvSpPr>
        <p:spPr/>
        <p:txBody>
          <a:bodyPr/>
          <a:lstStyle/>
          <a:p>
            <a:r>
              <a:rPr lang="pt-BR" dirty="0"/>
              <a:t>Filipe Salles de Oliveira, RA149175</a:t>
            </a:r>
          </a:p>
          <a:p>
            <a:endParaRPr lang="pt-BR" dirty="0"/>
          </a:p>
        </p:txBody>
      </p:sp>
      <p:sp>
        <p:nvSpPr>
          <p:cNvPr id="4" name="Espaço Reservado para Data 3">
            <a:extLst>
              <a:ext uri="{FF2B5EF4-FFF2-40B4-BE49-F238E27FC236}">
                <a16:creationId xmlns:a16="http://schemas.microsoft.com/office/drawing/2014/main" id="{956F682E-D9A4-4459-BA39-32AF6C696A88}"/>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94F67A4B-C477-45CA-BE59-DCB6B26D9426}"/>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05FEC4C9-7F53-4C93-BFAF-2930365C5505}"/>
              </a:ext>
            </a:extLst>
          </p:cNvPr>
          <p:cNvSpPr>
            <a:spLocks noGrp="1"/>
          </p:cNvSpPr>
          <p:nvPr>
            <p:ph type="sldNum" sz="quarter" idx="12"/>
          </p:nvPr>
        </p:nvSpPr>
        <p:spPr/>
        <p:txBody>
          <a:bodyPr/>
          <a:lstStyle/>
          <a:p>
            <a:fld id="{8579997A-84E9-4B38-967C-2D4A110C3049}" type="slidenum">
              <a:rPr lang="pt-BR" smtClean="0"/>
              <a:t>1</a:t>
            </a:fld>
            <a:endParaRPr lang="pt-BR"/>
          </a:p>
        </p:txBody>
      </p:sp>
    </p:spTree>
    <p:extLst>
      <p:ext uri="{BB962C8B-B14F-4D97-AF65-F5344CB8AC3E}">
        <p14:creationId xmlns:p14="http://schemas.microsoft.com/office/powerpoint/2010/main" val="924906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Entrada de Dados - </a:t>
            </a:r>
            <a:r>
              <a:rPr lang="pt-BR" sz="40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10</a:t>
            </a:fld>
            <a:endParaRPr lang="pt-BR"/>
          </a:p>
        </p:txBody>
      </p:sp>
      <p:pic>
        <p:nvPicPr>
          <p:cNvPr id="10" name="Imagem 9">
            <a:extLst>
              <a:ext uri="{FF2B5EF4-FFF2-40B4-BE49-F238E27FC236}">
                <a16:creationId xmlns:a16="http://schemas.microsoft.com/office/drawing/2014/main" id="{62E0903C-28F5-41DC-8962-06E1D6C7AD4D}"/>
              </a:ext>
            </a:extLst>
          </p:cNvPr>
          <p:cNvPicPr>
            <a:picLocks noChangeAspect="1"/>
          </p:cNvPicPr>
          <p:nvPr/>
        </p:nvPicPr>
        <p:blipFill>
          <a:blip r:embed="rId2"/>
          <a:stretch>
            <a:fillRect/>
          </a:stretch>
        </p:blipFill>
        <p:spPr>
          <a:xfrm>
            <a:off x="2967037" y="1690688"/>
            <a:ext cx="6257925" cy="4381500"/>
          </a:xfrm>
          <a:prstGeom prst="rect">
            <a:avLst/>
          </a:prstGeom>
        </p:spPr>
      </p:pic>
    </p:spTree>
    <p:extLst>
      <p:ext uri="{BB962C8B-B14F-4D97-AF65-F5344CB8AC3E}">
        <p14:creationId xmlns:p14="http://schemas.microsoft.com/office/powerpoint/2010/main" val="202654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Entrada de Dados - </a:t>
            </a:r>
            <a:r>
              <a:rPr lang="pt-BR" sz="40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11</a:t>
            </a:fld>
            <a:endParaRPr lang="pt-BR"/>
          </a:p>
        </p:txBody>
      </p:sp>
      <p:pic>
        <p:nvPicPr>
          <p:cNvPr id="8" name="Imagem 7">
            <a:extLst>
              <a:ext uri="{FF2B5EF4-FFF2-40B4-BE49-F238E27FC236}">
                <a16:creationId xmlns:a16="http://schemas.microsoft.com/office/drawing/2014/main" id="{D363E008-8DFB-4667-AE6C-96E9B14BF709}"/>
              </a:ext>
            </a:extLst>
          </p:cNvPr>
          <p:cNvPicPr>
            <a:picLocks noChangeAspect="1"/>
          </p:cNvPicPr>
          <p:nvPr/>
        </p:nvPicPr>
        <p:blipFill>
          <a:blip r:embed="rId2"/>
          <a:stretch>
            <a:fillRect/>
          </a:stretch>
        </p:blipFill>
        <p:spPr>
          <a:xfrm>
            <a:off x="3262150" y="1460330"/>
            <a:ext cx="5667699" cy="4800462"/>
          </a:xfrm>
          <a:prstGeom prst="rect">
            <a:avLst/>
          </a:prstGeom>
        </p:spPr>
      </p:pic>
    </p:spTree>
    <p:extLst>
      <p:ext uri="{BB962C8B-B14F-4D97-AF65-F5344CB8AC3E}">
        <p14:creationId xmlns:p14="http://schemas.microsoft.com/office/powerpoint/2010/main" val="59518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Entrada de Dados - </a:t>
            </a:r>
            <a:r>
              <a:rPr lang="pt-BR" sz="40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12</a:t>
            </a:fld>
            <a:endParaRPr lang="pt-BR"/>
          </a:p>
        </p:txBody>
      </p:sp>
      <p:pic>
        <p:nvPicPr>
          <p:cNvPr id="8" name="Imagem 7">
            <a:extLst>
              <a:ext uri="{FF2B5EF4-FFF2-40B4-BE49-F238E27FC236}">
                <a16:creationId xmlns:a16="http://schemas.microsoft.com/office/drawing/2014/main" id="{55330FA2-79C3-4689-8ABC-2B6A6757065C}"/>
              </a:ext>
            </a:extLst>
          </p:cNvPr>
          <p:cNvPicPr>
            <a:picLocks noChangeAspect="1"/>
          </p:cNvPicPr>
          <p:nvPr/>
        </p:nvPicPr>
        <p:blipFill>
          <a:blip r:embed="rId2"/>
          <a:stretch>
            <a:fillRect/>
          </a:stretch>
        </p:blipFill>
        <p:spPr>
          <a:xfrm>
            <a:off x="451503" y="2788898"/>
            <a:ext cx="11288993" cy="1685448"/>
          </a:xfrm>
          <a:prstGeom prst="rect">
            <a:avLst/>
          </a:prstGeom>
        </p:spPr>
      </p:pic>
    </p:spTree>
    <p:extLst>
      <p:ext uri="{BB962C8B-B14F-4D97-AF65-F5344CB8AC3E}">
        <p14:creationId xmlns:p14="http://schemas.microsoft.com/office/powerpoint/2010/main" val="3207991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Resultados - </a:t>
            </a:r>
            <a:r>
              <a:rPr lang="pt-BR" sz="44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13</a:t>
            </a:fld>
            <a:endParaRPr lang="pt-BR"/>
          </a:p>
        </p:txBody>
      </p:sp>
      <p:pic>
        <p:nvPicPr>
          <p:cNvPr id="16" name="Imagem 15">
            <a:extLst>
              <a:ext uri="{FF2B5EF4-FFF2-40B4-BE49-F238E27FC236}">
                <a16:creationId xmlns:a16="http://schemas.microsoft.com/office/drawing/2014/main" id="{72B0254B-BD2D-4E66-A4AC-66CCFBBADEF8}"/>
              </a:ext>
            </a:extLst>
          </p:cNvPr>
          <p:cNvPicPr>
            <a:picLocks noChangeAspect="1"/>
          </p:cNvPicPr>
          <p:nvPr/>
        </p:nvPicPr>
        <p:blipFill>
          <a:blip r:embed="rId2"/>
          <a:stretch>
            <a:fillRect/>
          </a:stretch>
        </p:blipFill>
        <p:spPr>
          <a:xfrm>
            <a:off x="926607" y="1239010"/>
            <a:ext cx="10338786" cy="5117340"/>
          </a:xfrm>
          <a:prstGeom prst="rect">
            <a:avLst/>
          </a:prstGeom>
        </p:spPr>
      </p:pic>
    </p:spTree>
    <p:extLst>
      <p:ext uri="{BB962C8B-B14F-4D97-AF65-F5344CB8AC3E}">
        <p14:creationId xmlns:p14="http://schemas.microsoft.com/office/powerpoint/2010/main" val="1407305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Resultados - </a:t>
            </a:r>
            <a:r>
              <a:rPr lang="pt-BR" sz="44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14</a:t>
            </a:fld>
            <a:endParaRPr lang="pt-BR"/>
          </a:p>
        </p:txBody>
      </p:sp>
      <p:pic>
        <p:nvPicPr>
          <p:cNvPr id="12" name="Imagem 11">
            <a:extLst>
              <a:ext uri="{FF2B5EF4-FFF2-40B4-BE49-F238E27FC236}">
                <a16:creationId xmlns:a16="http://schemas.microsoft.com/office/drawing/2014/main" id="{A6AC5B63-79F8-4A5D-ADE0-87134B9A9145}"/>
              </a:ext>
            </a:extLst>
          </p:cNvPr>
          <p:cNvPicPr>
            <a:picLocks noChangeAspect="1"/>
          </p:cNvPicPr>
          <p:nvPr/>
        </p:nvPicPr>
        <p:blipFill>
          <a:blip r:embed="rId2"/>
          <a:stretch>
            <a:fillRect/>
          </a:stretch>
        </p:blipFill>
        <p:spPr>
          <a:xfrm>
            <a:off x="1015383" y="1290129"/>
            <a:ext cx="10161233" cy="4985799"/>
          </a:xfrm>
          <a:prstGeom prst="rect">
            <a:avLst/>
          </a:prstGeom>
        </p:spPr>
      </p:pic>
      <p:sp>
        <p:nvSpPr>
          <p:cNvPr id="10" name="Elipse 9">
            <a:extLst>
              <a:ext uri="{FF2B5EF4-FFF2-40B4-BE49-F238E27FC236}">
                <a16:creationId xmlns:a16="http://schemas.microsoft.com/office/drawing/2014/main" id="{6EDAA28B-B9A7-4FD8-94C9-3F39F3D505EB}"/>
              </a:ext>
            </a:extLst>
          </p:cNvPr>
          <p:cNvSpPr/>
          <p:nvPr/>
        </p:nvSpPr>
        <p:spPr>
          <a:xfrm>
            <a:off x="3098307" y="2484641"/>
            <a:ext cx="4421080" cy="3231472"/>
          </a:xfrm>
          <a:prstGeom prst="ellipse">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Elipse 12">
            <a:extLst>
              <a:ext uri="{FF2B5EF4-FFF2-40B4-BE49-F238E27FC236}">
                <a16:creationId xmlns:a16="http://schemas.microsoft.com/office/drawing/2014/main" id="{C8979281-B60D-47B0-B803-1106B83409B9}"/>
              </a:ext>
            </a:extLst>
          </p:cNvPr>
          <p:cNvSpPr/>
          <p:nvPr/>
        </p:nvSpPr>
        <p:spPr>
          <a:xfrm>
            <a:off x="7696569" y="5086891"/>
            <a:ext cx="3657229" cy="1189037"/>
          </a:xfrm>
          <a:prstGeom prst="ellipse">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Elipse 14">
            <a:extLst>
              <a:ext uri="{FF2B5EF4-FFF2-40B4-BE49-F238E27FC236}">
                <a16:creationId xmlns:a16="http://schemas.microsoft.com/office/drawing/2014/main" id="{A901681A-32E5-4A2D-9CB9-4F5C934831DB}"/>
              </a:ext>
            </a:extLst>
          </p:cNvPr>
          <p:cNvSpPr/>
          <p:nvPr/>
        </p:nvSpPr>
        <p:spPr>
          <a:xfrm>
            <a:off x="4038600" y="1455938"/>
            <a:ext cx="3827016" cy="315172"/>
          </a:xfrm>
          <a:prstGeom prst="ellipse">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539671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Resultados - </a:t>
            </a:r>
            <a:r>
              <a:rPr lang="pt-BR" sz="44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15</a:t>
            </a:fld>
            <a:endParaRPr lang="pt-BR"/>
          </a:p>
        </p:txBody>
      </p:sp>
      <p:pic>
        <p:nvPicPr>
          <p:cNvPr id="7" name="Imagem 6">
            <a:extLst>
              <a:ext uri="{FF2B5EF4-FFF2-40B4-BE49-F238E27FC236}">
                <a16:creationId xmlns:a16="http://schemas.microsoft.com/office/drawing/2014/main" id="{65E01702-0255-469A-9039-5C506ADC5316}"/>
              </a:ext>
            </a:extLst>
          </p:cNvPr>
          <p:cNvPicPr>
            <a:picLocks noChangeAspect="1"/>
          </p:cNvPicPr>
          <p:nvPr/>
        </p:nvPicPr>
        <p:blipFill>
          <a:blip r:embed="rId2"/>
          <a:stretch>
            <a:fillRect/>
          </a:stretch>
        </p:blipFill>
        <p:spPr>
          <a:xfrm>
            <a:off x="838200" y="1690688"/>
            <a:ext cx="3591757" cy="4235837"/>
          </a:xfrm>
          <a:prstGeom prst="rect">
            <a:avLst/>
          </a:prstGeom>
        </p:spPr>
      </p:pic>
      <p:pic>
        <p:nvPicPr>
          <p:cNvPr id="9" name="Imagem 8">
            <a:extLst>
              <a:ext uri="{FF2B5EF4-FFF2-40B4-BE49-F238E27FC236}">
                <a16:creationId xmlns:a16="http://schemas.microsoft.com/office/drawing/2014/main" id="{CA7B31AF-CB6C-4412-BDDF-018075B3B8B1}"/>
              </a:ext>
            </a:extLst>
          </p:cNvPr>
          <p:cNvPicPr>
            <a:picLocks noChangeAspect="1"/>
          </p:cNvPicPr>
          <p:nvPr/>
        </p:nvPicPr>
        <p:blipFill>
          <a:blip r:embed="rId3"/>
          <a:stretch>
            <a:fillRect/>
          </a:stretch>
        </p:blipFill>
        <p:spPr>
          <a:xfrm>
            <a:off x="5060597" y="1836554"/>
            <a:ext cx="6018575" cy="4089971"/>
          </a:xfrm>
          <a:prstGeom prst="rect">
            <a:avLst/>
          </a:prstGeom>
        </p:spPr>
      </p:pic>
    </p:spTree>
    <p:extLst>
      <p:ext uri="{BB962C8B-B14F-4D97-AF65-F5344CB8AC3E}">
        <p14:creationId xmlns:p14="http://schemas.microsoft.com/office/powerpoint/2010/main" val="2920447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Resultados - </a:t>
            </a:r>
            <a:r>
              <a:rPr lang="pt-BR" sz="44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16</a:t>
            </a:fld>
            <a:endParaRPr lang="pt-BR"/>
          </a:p>
        </p:txBody>
      </p:sp>
      <p:pic>
        <p:nvPicPr>
          <p:cNvPr id="8" name="Imagem 7">
            <a:extLst>
              <a:ext uri="{FF2B5EF4-FFF2-40B4-BE49-F238E27FC236}">
                <a16:creationId xmlns:a16="http://schemas.microsoft.com/office/drawing/2014/main" id="{CE234FE7-F448-425E-90EE-17D5B357A955}"/>
              </a:ext>
            </a:extLst>
          </p:cNvPr>
          <p:cNvPicPr>
            <a:picLocks noChangeAspect="1"/>
          </p:cNvPicPr>
          <p:nvPr/>
        </p:nvPicPr>
        <p:blipFill>
          <a:blip r:embed="rId2"/>
          <a:stretch>
            <a:fillRect/>
          </a:stretch>
        </p:blipFill>
        <p:spPr>
          <a:xfrm>
            <a:off x="2923712" y="1456770"/>
            <a:ext cx="6344575" cy="2356116"/>
          </a:xfrm>
          <a:prstGeom prst="rect">
            <a:avLst/>
          </a:prstGeom>
        </p:spPr>
      </p:pic>
      <p:pic>
        <p:nvPicPr>
          <p:cNvPr id="11" name="Imagem 10">
            <a:extLst>
              <a:ext uri="{FF2B5EF4-FFF2-40B4-BE49-F238E27FC236}">
                <a16:creationId xmlns:a16="http://schemas.microsoft.com/office/drawing/2014/main" id="{C0B3A731-D06F-490E-A462-EB76E563C99F}"/>
              </a:ext>
            </a:extLst>
          </p:cNvPr>
          <p:cNvPicPr>
            <a:picLocks noChangeAspect="1"/>
          </p:cNvPicPr>
          <p:nvPr/>
        </p:nvPicPr>
        <p:blipFill>
          <a:blip r:embed="rId3"/>
          <a:stretch>
            <a:fillRect/>
          </a:stretch>
        </p:blipFill>
        <p:spPr>
          <a:xfrm>
            <a:off x="2757486" y="4003675"/>
            <a:ext cx="6677025" cy="2352675"/>
          </a:xfrm>
          <a:prstGeom prst="rect">
            <a:avLst/>
          </a:prstGeom>
        </p:spPr>
      </p:pic>
      <p:cxnSp>
        <p:nvCxnSpPr>
          <p:cNvPr id="19" name="Conector: Curvo 18">
            <a:extLst>
              <a:ext uri="{FF2B5EF4-FFF2-40B4-BE49-F238E27FC236}">
                <a16:creationId xmlns:a16="http://schemas.microsoft.com/office/drawing/2014/main" id="{3F55A7C8-1F93-4170-BC55-BB943F046D9E}"/>
              </a:ext>
            </a:extLst>
          </p:cNvPr>
          <p:cNvCxnSpPr>
            <a:cxnSpLocks/>
            <a:stCxn id="8" idx="3"/>
            <a:endCxn id="11" idx="3"/>
          </p:cNvCxnSpPr>
          <p:nvPr/>
        </p:nvCxnSpPr>
        <p:spPr>
          <a:xfrm>
            <a:off x="9268287" y="2634828"/>
            <a:ext cx="166224" cy="2545185"/>
          </a:xfrm>
          <a:prstGeom prst="curvedConnector3">
            <a:avLst>
              <a:gd name="adj1" fmla="val 590016"/>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3081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Resultados - </a:t>
            </a:r>
            <a:r>
              <a:rPr lang="pt-BR" sz="44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17</a:t>
            </a:fld>
            <a:endParaRPr lang="pt-BR"/>
          </a:p>
        </p:txBody>
      </p:sp>
      <p:pic>
        <p:nvPicPr>
          <p:cNvPr id="7" name="Imagem 6">
            <a:extLst>
              <a:ext uri="{FF2B5EF4-FFF2-40B4-BE49-F238E27FC236}">
                <a16:creationId xmlns:a16="http://schemas.microsoft.com/office/drawing/2014/main" id="{B3924481-1448-48D4-B095-242895B8495E}"/>
              </a:ext>
            </a:extLst>
          </p:cNvPr>
          <p:cNvPicPr>
            <a:picLocks noChangeAspect="1"/>
          </p:cNvPicPr>
          <p:nvPr/>
        </p:nvPicPr>
        <p:blipFill>
          <a:blip r:embed="rId2"/>
          <a:stretch>
            <a:fillRect/>
          </a:stretch>
        </p:blipFill>
        <p:spPr>
          <a:xfrm>
            <a:off x="951760" y="1315953"/>
            <a:ext cx="10288480" cy="5040397"/>
          </a:xfrm>
          <a:prstGeom prst="rect">
            <a:avLst/>
          </a:prstGeom>
        </p:spPr>
      </p:pic>
    </p:spTree>
    <p:extLst>
      <p:ext uri="{BB962C8B-B14F-4D97-AF65-F5344CB8AC3E}">
        <p14:creationId xmlns:p14="http://schemas.microsoft.com/office/powerpoint/2010/main" val="3335406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Resultados - </a:t>
            </a:r>
            <a:r>
              <a:rPr lang="pt-BR" sz="44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18</a:t>
            </a:fld>
            <a:endParaRPr lang="pt-BR"/>
          </a:p>
        </p:txBody>
      </p:sp>
      <p:pic>
        <p:nvPicPr>
          <p:cNvPr id="7" name="Imagem 6">
            <a:extLst>
              <a:ext uri="{FF2B5EF4-FFF2-40B4-BE49-F238E27FC236}">
                <a16:creationId xmlns:a16="http://schemas.microsoft.com/office/drawing/2014/main" id="{C5ED263F-6EB5-4E00-B604-3EF2BD619738}"/>
              </a:ext>
            </a:extLst>
          </p:cNvPr>
          <p:cNvPicPr>
            <a:picLocks noChangeAspect="1"/>
          </p:cNvPicPr>
          <p:nvPr/>
        </p:nvPicPr>
        <p:blipFill rotWithShape="1">
          <a:blip r:embed="rId2"/>
          <a:srcRect t="1519" b="71720"/>
          <a:stretch/>
        </p:blipFill>
        <p:spPr>
          <a:xfrm>
            <a:off x="934282" y="1487161"/>
            <a:ext cx="3769311" cy="1753189"/>
          </a:xfrm>
          <a:prstGeom prst="rect">
            <a:avLst/>
          </a:prstGeom>
        </p:spPr>
      </p:pic>
      <p:pic>
        <p:nvPicPr>
          <p:cNvPr id="11" name="Imagem 10">
            <a:extLst>
              <a:ext uri="{FF2B5EF4-FFF2-40B4-BE49-F238E27FC236}">
                <a16:creationId xmlns:a16="http://schemas.microsoft.com/office/drawing/2014/main" id="{3C6C2E0A-F524-42F5-9146-6A7DBCD249B6}"/>
              </a:ext>
            </a:extLst>
          </p:cNvPr>
          <p:cNvPicPr>
            <a:picLocks noChangeAspect="1"/>
          </p:cNvPicPr>
          <p:nvPr/>
        </p:nvPicPr>
        <p:blipFill>
          <a:blip r:embed="rId3"/>
          <a:stretch>
            <a:fillRect/>
          </a:stretch>
        </p:blipFill>
        <p:spPr>
          <a:xfrm>
            <a:off x="1031935" y="3888161"/>
            <a:ext cx="3769311" cy="2468189"/>
          </a:xfrm>
          <a:prstGeom prst="rect">
            <a:avLst/>
          </a:prstGeom>
        </p:spPr>
      </p:pic>
      <p:sp>
        <p:nvSpPr>
          <p:cNvPr id="12" name="CaixaDeTexto 11">
            <a:extLst>
              <a:ext uri="{FF2B5EF4-FFF2-40B4-BE49-F238E27FC236}">
                <a16:creationId xmlns:a16="http://schemas.microsoft.com/office/drawing/2014/main" id="{3E247734-6AFC-4FE5-904B-ED47ED7E7B9F}"/>
              </a:ext>
            </a:extLst>
          </p:cNvPr>
          <p:cNvSpPr txBox="1"/>
          <p:nvPr/>
        </p:nvSpPr>
        <p:spPr>
          <a:xfrm>
            <a:off x="2512380" y="3429000"/>
            <a:ext cx="541537" cy="369332"/>
          </a:xfrm>
          <a:prstGeom prst="rect">
            <a:avLst/>
          </a:prstGeom>
          <a:noFill/>
        </p:spPr>
        <p:txBody>
          <a:bodyPr wrap="square" rtlCol="0">
            <a:spAutoFit/>
          </a:bodyPr>
          <a:lstStyle/>
          <a:p>
            <a:r>
              <a:rPr lang="pt-BR" dirty="0"/>
              <a:t>. . . </a:t>
            </a:r>
          </a:p>
        </p:txBody>
      </p:sp>
      <p:pic>
        <p:nvPicPr>
          <p:cNvPr id="14" name="Imagem 13">
            <a:extLst>
              <a:ext uri="{FF2B5EF4-FFF2-40B4-BE49-F238E27FC236}">
                <a16:creationId xmlns:a16="http://schemas.microsoft.com/office/drawing/2014/main" id="{3127A50C-1E61-498E-89E9-5A8D8F4F209E}"/>
              </a:ext>
            </a:extLst>
          </p:cNvPr>
          <p:cNvPicPr>
            <a:picLocks noChangeAspect="1"/>
          </p:cNvPicPr>
          <p:nvPr/>
        </p:nvPicPr>
        <p:blipFill rotWithShape="1">
          <a:blip r:embed="rId4"/>
          <a:srcRect b="48166"/>
          <a:stretch/>
        </p:blipFill>
        <p:spPr>
          <a:xfrm>
            <a:off x="5698678" y="1487161"/>
            <a:ext cx="5655122" cy="1753189"/>
          </a:xfrm>
          <a:prstGeom prst="rect">
            <a:avLst/>
          </a:prstGeom>
        </p:spPr>
      </p:pic>
      <p:sp>
        <p:nvSpPr>
          <p:cNvPr id="15" name="CaixaDeTexto 14">
            <a:extLst>
              <a:ext uri="{FF2B5EF4-FFF2-40B4-BE49-F238E27FC236}">
                <a16:creationId xmlns:a16="http://schemas.microsoft.com/office/drawing/2014/main" id="{44975175-7073-4313-93D9-DCD7E3415925}"/>
              </a:ext>
            </a:extLst>
          </p:cNvPr>
          <p:cNvSpPr txBox="1"/>
          <p:nvPr/>
        </p:nvSpPr>
        <p:spPr>
          <a:xfrm>
            <a:off x="8255470" y="3316260"/>
            <a:ext cx="541537" cy="369332"/>
          </a:xfrm>
          <a:prstGeom prst="rect">
            <a:avLst/>
          </a:prstGeom>
          <a:noFill/>
        </p:spPr>
        <p:txBody>
          <a:bodyPr wrap="square" rtlCol="0">
            <a:spAutoFit/>
          </a:bodyPr>
          <a:lstStyle/>
          <a:p>
            <a:r>
              <a:rPr lang="pt-BR" dirty="0"/>
              <a:t>. . . </a:t>
            </a:r>
          </a:p>
        </p:txBody>
      </p:sp>
      <p:pic>
        <p:nvPicPr>
          <p:cNvPr id="17" name="Imagem 16">
            <a:extLst>
              <a:ext uri="{FF2B5EF4-FFF2-40B4-BE49-F238E27FC236}">
                <a16:creationId xmlns:a16="http://schemas.microsoft.com/office/drawing/2014/main" id="{0B85208B-74D9-4AE2-AA51-D86A4BD0BD8D}"/>
              </a:ext>
            </a:extLst>
          </p:cNvPr>
          <p:cNvPicPr>
            <a:picLocks noChangeAspect="1"/>
          </p:cNvPicPr>
          <p:nvPr/>
        </p:nvPicPr>
        <p:blipFill rotWithShape="1">
          <a:blip r:embed="rId5"/>
          <a:srcRect t="49360"/>
          <a:stretch/>
        </p:blipFill>
        <p:spPr>
          <a:xfrm>
            <a:off x="5599313" y="3761502"/>
            <a:ext cx="5754487" cy="2618362"/>
          </a:xfrm>
          <a:prstGeom prst="rect">
            <a:avLst/>
          </a:prstGeom>
        </p:spPr>
      </p:pic>
    </p:spTree>
    <p:extLst>
      <p:ext uri="{BB962C8B-B14F-4D97-AF65-F5344CB8AC3E}">
        <p14:creationId xmlns:p14="http://schemas.microsoft.com/office/powerpoint/2010/main" val="2416041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m 17">
            <a:extLst>
              <a:ext uri="{FF2B5EF4-FFF2-40B4-BE49-F238E27FC236}">
                <a16:creationId xmlns:a16="http://schemas.microsoft.com/office/drawing/2014/main" id="{5A7B6FA1-6656-475D-A031-44698C0B206B}"/>
              </a:ext>
            </a:extLst>
          </p:cNvPr>
          <p:cNvPicPr>
            <a:picLocks noChangeAspect="1"/>
          </p:cNvPicPr>
          <p:nvPr/>
        </p:nvPicPr>
        <p:blipFill>
          <a:blip r:embed="rId2"/>
          <a:stretch>
            <a:fillRect/>
          </a:stretch>
        </p:blipFill>
        <p:spPr>
          <a:xfrm>
            <a:off x="2644759" y="1330701"/>
            <a:ext cx="8929133" cy="5025649"/>
          </a:xfrm>
          <a:prstGeom prst="rect">
            <a:avLst/>
          </a:prstGeom>
        </p:spPr>
      </p:pic>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Performance - </a:t>
            </a:r>
            <a:r>
              <a:rPr lang="pt-BR" sz="44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19</a:t>
            </a:fld>
            <a:endParaRPr lang="pt-BR"/>
          </a:p>
        </p:txBody>
      </p:sp>
      <p:sp>
        <p:nvSpPr>
          <p:cNvPr id="16" name="Espaço Reservado para Conteúdo 6">
            <a:extLst>
              <a:ext uri="{FF2B5EF4-FFF2-40B4-BE49-F238E27FC236}">
                <a16:creationId xmlns:a16="http://schemas.microsoft.com/office/drawing/2014/main" id="{AC52CD35-10DE-4EB5-8666-A30B457793A1}"/>
              </a:ext>
            </a:extLst>
          </p:cNvPr>
          <p:cNvSpPr>
            <a:spLocks noGrp="1"/>
          </p:cNvSpPr>
          <p:nvPr>
            <p:ph idx="1"/>
          </p:nvPr>
        </p:nvSpPr>
        <p:spPr>
          <a:xfrm>
            <a:off x="618108" y="1418995"/>
            <a:ext cx="4628595" cy="4351338"/>
          </a:xfrm>
        </p:spPr>
        <p:txBody>
          <a:bodyPr>
            <a:normAutofit/>
          </a:bodyPr>
          <a:lstStyle/>
          <a:p>
            <a:r>
              <a:rPr lang="pt-BR" dirty="0" err="1"/>
              <a:t>Err</a:t>
            </a:r>
            <a:r>
              <a:rPr lang="pt-BR" dirty="0"/>
              <a:t>. 0.01</a:t>
            </a:r>
          </a:p>
          <a:p>
            <a:r>
              <a:rPr lang="pt-BR" dirty="0"/>
              <a:t>3 barras</a:t>
            </a:r>
          </a:p>
          <a:p>
            <a:r>
              <a:rPr lang="pt-BR" dirty="0"/>
              <a:t>4 ramos</a:t>
            </a:r>
          </a:p>
          <a:p>
            <a:pPr lvl="1"/>
            <a:endParaRPr lang="pt-BR" dirty="0"/>
          </a:p>
        </p:txBody>
      </p:sp>
    </p:spTree>
    <p:extLst>
      <p:ext uri="{BB962C8B-B14F-4D97-AF65-F5344CB8AC3E}">
        <p14:creationId xmlns:p14="http://schemas.microsoft.com/office/powerpoint/2010/main" val="3158130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C5895-F688-4B6B-B119-3C166D79A2A3}"/>
              </a:ext>
            </a:extLst>
          </p:cNvPr>
          <p:cNvSpPr>
            <a:spLocks noGrp="1"/>
          </p:cNvSpPr>
          <p:nvPr>
            <p:ph type="title"/>
          </p:nvPr>
        </p:nvSpPr>
        <p:spPr/>
        <p:txBody>
          <a:bodyPr/>
          <a:lstStyle/>
          <a:p>
            <a:r>
              <a:rPr lang="pt-BR" dirty="0"/>
              <a:t>Web App Power Flow Draw - </a:t>
            </a:r>
            <a:r>
              <a:rPr lang="pt-BR" sz="2400" dirty="0"/>
              <a:t>https://pf-draw.netlify.app/</a:t>
            </a:r>
            <a:endParaRPr lang="pt-BR" dirty="0"/>
          </a:p>
        </p:txBody>
      </p:sp>
      <p:sp>
        <p:nvSpPr>
          <p:cNvPr id="4" name="Espaço Reservado para Data 3">
            <a:extLst>
              <a:ext uri="{FF2B5EF4-FFF2-40B4-BE49-F238E27FC236}">
                <a16:creationId xmlns:a16="http://schemas.microsoft.com/office/drawing/2014/main" id="{08EAA443-9FF5-4071-8375-6D8F42A37D94}"/>
              </a:ext>
            </a:extLst>
          </p:cNvPr>
          <p:cNvSpPr>
            <a:spLocks noGrp="1"/>
          </p:cNvSpPr>
          <p:nvPr>
            <p:ph type="dt" sz="half" idx="10"/>
          </p:nvPr>
        </p:nvSpPr>
        <p:spPr/>
        <p:txBody>
          <a:bodyPr/>
          <a:lstStyle/>
          <a:p>
            <a:r>
              <a:rPr lang="pt-BR"/>
              <a:t>Agosto 2020</a:t>
            </a:r>
            <a:endParaRPr lang="pt-BR" dirty="0"/>
          </a:p>
        </p:txBody>
      </p:sp>
      <p:sp>
        <p:nvSpPr>
          <p:cNvPr id="5" name="Espaço Reservado para Rodapé 4">
            <a:extLst>
              <a:ext uri="{FF2B5EF4-FFF2-40B4-BE49-F238E27FC236}">
                <a16:creationId xmlns:a16="http://schemas.microsoft.com/office/drawing/2014/main" id="{15D0EAF1-D2FC-434C-95C9-60D4FC96D2D9}"/>
              </a:ext>
            </a:extLst>
          </p:cNvPr>
          <p:cNvSpPr>
            <a:spLocks noGrp="1"/>
          </p:cNvSpPr>
          <p:nvPr>
            <p:ph type="ftr" sz="quarter" idx="11"/>
          </p:nvPr>
        </p:nvSpPr>
        <p:spPr/>
        <p:txBody>
          <a:bodyPr/>
          <a:lstStyle/>
          <a:p>
            <a:r>
              <a:rPr lang="pt-BR"/>
              <a:t>IT306V - Tópicos de Curto-circuito e Princípios de Proteção</a:t>
            </a:r>
            <a:endParaRPr lang="pt-BR" dirty="0"/>
          </a:p>
        </p:txBody>
      </p:sp>
      <p:sp>
        <p:nvSpPr>
          <p:cNvPr id="6" name="Espaço Reservado para Número de Slide 5">
            <a:extLst>
              <a:ext uri="{FF2B5EF4-FFF2-40B4-BE49-F238E27FC236}">
                <a16:creationId xmlns:a16="http://schemas.microsoft.com/office/drawing/2014/main" id="{FD499992-8114-4828-AD73-97E4A36EF52F}"/>
              </a:ext>
            </a:extLst>
          </p:cNvPr>
          <p:cNvSpPr>
            <a:spLocks noGrp="1"/>
          </p:cNvSpPr>
          <p:nvPr>
            <p:ph type="sldNum" sz="quarter" idx="12"/>
          </p:nvPr>
        </p:nvSpPr>
        <p:spPr/>
        <p:txBody>
          <a:bodyPr/>
          <a:lstStyle/>
          <a:p>
            <a:fld id="{8579997A-84E9-4B38-967C-2D4A110C3049}" type="slidenum">
              <a:rPr lang="pt-BR" smtClean="0"/>
              <a:t>2</a:t>
            </a:fld>
            <a:endParaRPr lang="pt-BR"/>
          </a:p>
        </p:txBody>
      </p:sp>
      <p:sp>
        <p:nvSpPr>
          <p:cNvPr id="13" name="Espaço Reservado para Conteúdo 2">
            <a:extLst>
              <a:ext uri="{FF2B5EF4-FFF2-40B4-BE49-F238E27FC236}">
                <a16:creationId xmlns:a16="http://schemas.microsoft.com/office/drawing/2014/main" id="{98B5F9E5-40FC-4120-A3B0-D739F98B15D4}"/>
              </a:ext>
            </a:extLst>
          </p:cNvPr>
          <p:cNvSpPr>
            <a:spLocks noGrp="1"/>
          </p:cNvSpPr>
          <p:nvPr>
            <p:ph sz="half" idx="1"/>
          </p:nvPr>
        </p:nvSpPr>
        <p:spPr>
          <a:xfrm>
            <a:off x="914399" y="1690688"/>
            <a:ext cx="7128769" cy="4351338"/>
          </a:xfrm>
        </p:spPr>
        <p:txBody>
          <a:bodyPr/>
          <a:lstStyle/>
          <a:p>
            <a:pPr algn="just">
              <a:lnSpc>
                <a:spcPct val="150000"/>
              </a:lnSpc>
            </a:pPr>
            <a:r>
              <a:rPr lang="pt-BR" dirty="0"/>
              <a:t>Ferramenta CAD para resolução do problema do cálculo de fluxo de carga</a:t>
            </a:r>
          </a:p>
          <a:p>
            <a:pPr algn="just">
              <a:lnSpc>
                <a:spcPct val="150000"/>
              </a:lnSpc>
            </a:pPr>
            <a:r>
              <a:rPr lang="pt-BR" dirty="0"/>
              <a:t>Desenvolvido em </a:t>
            </a:r>
            <a:r>
              <a:rPr lang="pt-BR" dirty="0" err="1"/>
              <a:t>JavaScript</a:t>
            </a:r>
            <a:endParaRPr lang="pt-BR" dirty="0"/>
          </a:p>
          <a:p>
            <a:pPr algn="just">
              <a:lnSpc>
                <a:spcPct val="150000"/>
              </a:lnSpc>
            </a:pPr>
            <a:r>
              <a:rPr lang="pt-BR" dirty="0"/>
              <a:t>Open </a:t>
            </a:r>
            <a:r>
              <a:rPr lang="pt-BR" dirty="0" err="1"/>
              <a:t>source</a:t>
            </a:r>
            <a:r>
              <a:rPr lang="pt-BR" dirty="0"/>
              <a:t> de verdade</a:t>
            </a:r>
          </a:p>
          <a:p>
            <a:pPr algn="just">
              <a:lnSpc>
                <a:spcPct val="150000"/>
              </a:lnSpc>
            </a:pPr>
            <a:r>
              <a:rPr lang="pt-BR" dirty="0"/>
              <a:t>https://github.com/FilipeSO/pf-draw</a:t>
            </a:r>
          </a:p>
          <a:p>
            <a:endParaRPr lang="pt-BR" dirty="0"/>
          </a:p>
          <a:p>
            <a:endParaRPr lang="pt-BR" dirty="0"/>
          </a:p>
          <a:p>
            <a:endParaRPr lang="pt-BR" dirty="0"/>
          </a:p>
          <a:p>
            <a:endParaRPr lang="pt-BR" dirty="0"/>
          </a:p>
          <a:p>
            <a:endParaRPr lang="pt-BR" dirty="0"/>
          </a:p>
          <a:p>
            <a:endParaRPr lang="pt-BR" dirty="0"/>
          </a:p>
        </p:txBody>
      </p:sp>
      <p:pic>
        <p:nvPicPr>
          <p:cNvPr id="10" name="Imagem 9">
            <a:extLst>
              <a:ext uri="{FF2B5EF4-FFF2-40B4-BE49-F238E27FC236}">
                <a16:creationId xmlns:a16="http://schemas.microsoft.com/office/drawing/2014/main" id="{896A40C8-316F-482A-ADB1-9E600A35AA3E}"/>
              </a:ext>
            </a:extLst>
          </p:cNvPr>
          <p:cNvPicPr>
            <a:picLocks noChangeAspect="1"/>
          </p:cNvPicPr>
          <p:nvPr/>
        </p:nvPicPr>
        <p:blipFill>
          <a:blip r:embed="rId2"/>
          <a:stretch>
            <a:fillRect/>
          </a:stretch>
        </p:blipFill>
        <p:spPr>
          <a:xfrm>
            <a:off x="8476325" y="1941948"/>
            <a:ext cx="3011750" cy="2974103"/>
          </a:xfrm>
          <a:prstGeom prst="rect">
            <a:avLst/>
          </a:prstGeom>
        </p:spPr>
      </p:pic>
    </p:spTree>
    <p:extLst>
      <p:ext uri="{BB962C8B-B14F-4D97-AF65-F5344CB8AC3E}">
        <p14:creationId xmlns:p14="http://schemas.microsoft.com/office/powerpoint/2010/main" val="2863879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BDC6EC00-F4C8-4B62-8BD4-015B15189C6F}"/>
              </a:ext>
            </a:extLst>
          </p:cNvPr>
          <p:cNvPicPr>
            <a:picLocks noChangeAspect="1"/>
          </p:cNvPicPr>
          <p:nvPr/>
        </p:nvPicPr>
        <p:blipFill>
          <a:blip r:embed="rId2"/>
          <a:stretch>
            <a:fillRect/>
          </a:stretch>
        </p:blipFill>
        <p:spPr>
          <a:xfrm>
            <a:off x="1340529" y="1356424"/>
            <a:ext cx="10233364" cy="4999926"/>
          </a:xfrm>
          <a:prstGeom prst="rect">
            <a:avLst/>
          </a:prstGeom>
        </p:spPr>
      </p:pic>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Performance - </a:t>
            </a:r>
            <a:r>
              <a:rPr lang="pt-BR" sz="44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20</a:t>
            </a:fld>
            <a:endParaRPr lang="pt-BR"/>
          </a:p>
        </p:txBody>
      </p:sp>
      <p:sp>
        <p:nvSpPr>
          <p:cNvPr id="16" name="Espaço Reservado para Conteúdo 6">
            <a:extLst>
              <a:ext uri="{FF2B5EF4-FFF2-40B4-BE49-F238E27FC236}">
                <a16:creationId xmlns:a16="http://schemas.microsoft.com/office/drawing/2014/main" id="{AC52CD35-10DE-4EB5-8666-A30B457793A1}"/>
              </a:ext>
            </a:extLst>
          </p:cNvPr>
          <p:cNvSpPr>
            <a:spLocks noGrp="1"/>
          </p:cNvSpPr>
          <p:nvPr>
            <p:ph idx="1"/>
          </p:nvPr>
        </p:nvSpPr>
        <p:spPr>
          <a:xfrm>
            <a:off x="4105537" y="2150045"/>
            <a:ext cx="3396095" cy="1325563"/>
          </a:xfrm>
          <a:solidFill>
            <a:schemeClr val="bg1"/>
          </a:solidFill>
        </p:spPr>
        <p:txBody>
          <a:bodyPr>
            <a:normAutofit fontScale="70000" lnSpcReduction="20000"/>
          </a:bodyPr>
          <a:lstStyle/>
          <a:p>
            <a:r>
              <a:rPr lang="pt-BR" dirty="0"/>
              <a:t>Sistema IEE 30 Barras (original)</a:t>
            </a:r>
          </a:p>
          <a:p>
            <a:pPr lvl="1"/>
            <a:r>
              <a:rPr lang="pt-BR" dirty="0"/>
              <a:t>Convergência 0.01</a:t>
            </a:r>
          </a:p>
          <a:p>
            <a:pPr lvl="1"/>
            <a:r>
              <a:rPr lang="pt-BR" dirty="0"/>
              <a:t>30 barras</a:t>
            </a:r>
          </a:p>
          <a:p>
            <a:pPr lvl="1"/>
            <a:r>
              <a:rPr lang="pt-BR" dirty="0"/>
              <a:t>41 ramos</a:t>
            </a:r>
          </a:p>
          <a:p>
            <a:pPr lvl="1"/>
            <a:endParaRPr lang="pt-BR" dirty="0"/>
          </a:p>
        </p:txBody>
      </p:sp>
    </p:spTree>
    <p:extLst>
      <p:ext uri="{BB962C8B-B14F-4D97-AF65-F5344CB8AC3E}">
        <p14:creationId xmlns:p14="http://schemas.microsoft.com/office/powerpoint/2010/main" val="978096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FB8B1C7C-EF75-49C4-9F2D-9A5DECDC0FFF}"/>
              </a:ext>
            </a:extLst>
          </p:cNvPr>
          <p:cNvPicPr>
            <a:picLocks noChangeAspect="1"/>
          </p:cNvPicPr>
          <p:nvPr/>
        </p:nvPicPr>
        <p:blipFill>
          <a:blip r:embed="rId2"/>
          <a:stretch>
            <a:fillRect/>
          </a:stretch>
        </p:blipFill>
        <p:spPr>
          <a:xfrm>
            <a:off x="1219007" y="1339496"/>
            <a:ext cx="9169153" cy="5016854"/>
          </a:xfrm>
          <a:prstGeom prst="rect">
            <a:avLst/>
          </a:prstGeom>
        </p:spPr>
      </p:pic>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Performance - </a:t>
            </a:r>
            <a:r>
              <a:rPr lang="pt-BR" sz="44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21</a:t>
            </a:fld>
            <a:endParaRPr lang="pt-BR"/>
          </a:p>
        </p:txBody>
      </p:sp>
      <p:sp>
        <p:nvSpPr>
          <p:cNvPr id="16" name="Espaço Reservado para Conteúdo 6">
            <a:extLst>
              <a:ext uri="{FF2B5EF4-FFF2-40B4-BE49-F238E27FC236}">
                <a16:creationId xmlns:a16="http://schemas.microsoft.com/office/drawing/2014/main" id="{AC52CD35-10DE-4EB5-8666-A30B457793A1}"/>
              </a:ext>
            </a:extLst>
          </p:cNvPr>
          <p:cNvSpPr>
            <a:spLocks noGrp="1"/>
          </p:cNvSpPr>
          <p:nvPr>
            <p:ph idx="1"/>
          </p:nvPr>
        </p:nvSpPr>
        <p:spPr>
          <a:xfrm>
            <a:off x="4451218" y="2553154"/>
            <a:ext cx="2952759" cy="1325563"/>
          </a:xfrm>
          <a:solidFill>
            <a:schemeClr val="bg1"/>
          </a:solidFill>
        </p:spPr>
        <p:txBody>
          <a:bodyPr>
            <a:normAutofit fontScale="70000" lnSpcReduction="20000"/>
          </a:bodyPr>
          <a:lstStyle/>
          <a:p>
            <a:r>
              <a:rPr lang="pt-BR" dirty="0"/>
              <a:t>Sistema IEE 300 </a:t>
            </a:r>
          </a:p>
          <a:p>
            <a:pPr lvl="1"/>
            <a:r>
              <a:rPr lang="pt-BR" dirty="0"/>
              <a:t>Convergência 0.01</a:t>
            </a:r>
          </a:p>
          <a:p>
            <a:pPr lvl="1"/>
            <a:r>
              <a:rPr lang="pt-BR" dirty="0"/>
              <a:t>300 barras</a:t>
            </a:r>
          </a:p>
          <a:p>
            <a:pPr lvl="1"/>
            <a:r>
              <a:rPr lang="pt-BR" dirty="0"/>
              <a:t>411 ramos</a:t>
            </a:r>
          </a:p>
          <a:p>
            <a:pPr lvl="1"/>
            <a:r>
              <a:rPr lang="pt-BR" dirty="0"/>
              <a:t>Show </a:t>
            </a:r>
            <a:r>
              <a:rPr lang="pt-BR" dirty="0" err="1"/>
              <a:t>Iterations</a:t>
            </a:r>
            <a:r>
              <a:rPr lang="pt-BR" dirty="0"/>
              <a:t>: No</a:t>
            </a:r>
          </a:p>
          <a:p>
            <a:pPr lvl="1"/>
            <a:endParaRPr lang="pt-BR" dirty="0"/>
          </a:p>
        </p:txBody>
      </p:sp>
      <p:sp>
        <p:nvSpPr>
          <p:cNvPr id="8" name="Elipse 7">
            <a:extLst>
              <a:ext uri="{FF2B5EF4-FFF2-40B4-BE49-F238E27FC236}">
                <a16:creationId xmlns:a16="http://schemas.microsoft.com/office/drawing/2014/main" id="{CC2A1B1D-4C32-44C8-AA7B-C99A168C725F}"/>
              </a:ext>
            </a:extLst>
          </p:cNvPr>
          <p:cNvSpPr/>
          <p:nvPr/>
        </p:nvSpPr>
        <p:spPr>
          <a:xfrm>
            <a:off x="1136342" y="4696287"/>
            <a:ext cx="1349406" cy="23969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62139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FB8B1C7C-EF75-49C4-9F2D-9A5DECDC0FFF}"/>
              </a:ext>
            </a:extLst>
          </p:cNvPr>
          <p:cNvPicPr>
            <a:picLocks noChangeAspect="1"/>
          </p:cNvPicPr>
          <p:nvPr/>
        </p:nvPicPr>
        <p:blipFill>
          <a:blip r:embed="rId2"/>
          <a:stretch>
            <a:fillRect/>
          </a:stretch>
        </p:blipFill>
        <p:spPr>
          <a:xfrm>
            <a:off x="1219007" y="1339496"/>
            <a:ext cx="9169153" cy="5016854"/>
          </a:xfrm>
          <a:prstGeom prst="rect">
            <a:avLst/>
          </a:prstGeom>
        </p:spPr>
      </p:pic>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Performance - </a:t>
            </a:r>
            <a:r>
              <a:rPr lang="pt-BR" sz="44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22</a:t>
            </a:fld>
            <a:endParaRPr lang="pt-BR"/>
          </a:p>
        </p:txBody>
      </p:sp>
      <p:sp>
        <p:nvSpPr>
          <p:cNvPr id="16" name="Espaço Reservado para Conteúdo 6">
            <a:extLst>
              <a:ext uri="{FF2B5EF4-FFF2-40B4-BE49-F238E27FC236}">
                <a16:creationId xmlns:a16="http://schemas.microsoft.com/office/drawing/2014/main" id="{AC52CD35-10DE-4EB5-8666-A30B457793A1}"/>
              </a:ext>
            </a:extLst>
          </p:cNvPr>
          <p:cNvSpPr>
            <a:spLocks noGrp="1"/>
          </p:cNvSpPr>
          <p:nvPr>
            <p:ph idx="1"/>
          </p:nvPr>
        </p:nvSpPr>
        <p:spPr>
          <a:xfrm>
            <a:off x="4451218" y="2553154"/>
            <a:ext cx="2952759" cy="1325563"/>
          </a:xfrm>
          <a:solidFill>
            <a:schemeClr val="bg1"/>
          </a:solidFill>
        </p:spPr>
        <p:txBody>
          <a:bodyPr>
            <a:normAutofit fontScale="70000" lnSpcReduction="20000"/>
          </a:bodyPr>
          <a:lstStyle/>
          <a:p>
            <a:r>
              <a:rPr lang="pt-BR" dirty="0"/>
              <a:t>Sistema IEE 300 </a:t>
            </a:r>
          </a:p>
          <a:p>
            <a:pPr lvl="1"/>
            <a:r>
              <a:rPr lang="pt-BR" dirty="0"/>
              <a:t>Convergência 0.01</a:t>
            </a:r>
          </a:p>
          <a:p>
            <a:pPr lvl="1"/>
            <a:r>
              <a:rPr lang="pt-BR" dirty="0"/>
              <a:t>300 barras</a:t>
            </a:r>
          </a:p>
          <a:p>
            <a:pPr lvl="1"/>
            <a:r>
              <a:rPr lang="pt-BR" dirty="0"/>
              <a:t>411 ramos</a:t>
            </a:r>
          </a:p>
          <a:p>
            <a:pPr lvl="1"/>
            <a:r>
              <a:rPr lang="pt-BR" dirty="0"/>
              <a:t>Show </a:t>
            </a:r>
            <a:r>
              <a:rPr lang="pt-BR" dirty="0" err="1"/>
              <a:t>Iterations</a:t>
            </a:r>
            <a:r>
              <a:rPr lang="pt-BR" dirty="0"/>
              <a:t>: No</a:t>
            </a:r>
          </a:p>
          <a:p>
            <a:pPr lvl="1"/>
            <a:endParaRPr lang="pt-BR" dirty="0"/>
          </a:p>
        </p:txBody>
      </p:sp>
      <p:sp>
        <p:nvSpPr>
          <p:cNvPr id="8" name="Elipse 7">
            <a:extLst>
              <a:ext uri="{FF2B5EF4-FFF2-40B4-BE49-F238E27FC236}">
                <a16:creationId xmlns:a16="http://schemas.microsoft.com/office/drawing/2014/main" id="{CC2A1B1D-4C32-44C8-AA7B-C99A168C725F}"/>
              </a:ext>
            </a:extLst>
          </p:cNvPr>
          <p:cNvSpPr/>
          <p:nvPr/>
        </p:nvSpPr>
        <p:spPr>
          <a:xfrm>
            <a:off x="1136342" y="4696287"/>
            <a:ext cx="1349406" cy="23969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Imagem 8">
            <a:extLst>
              <a:ext uri="{FF2B5EF4-FFF2-40B4-BE49-F238E27FC236}">
                <a16:creationId xmlns:a16="http://schemas.microsoft.com/office/drawing/2014/main" id="{45C836E2-F169-4197-BE05-FF54FC65B9A9}"/>
              </a:ext>
            </a:extLst>
          </p:cNvPr>
          <p:cNvPicPr>
            <a:picLocks noChangeAspect="1"/>
          </p:cNvPicPr>
          <p:nvPr/>
        </p:nvPicPr>
        <p:blipFill>
          <a:blip r:embed="rId3"/>
          <a:stretch>
            <a:fillRect/>
          </a:stretch>
        </p:blipFill>
        <p:spPr>
          <a:xfrm>
            <a:off x="4351891" y="1606086"/>
            <a:ext cx="6172200" cy="4105275"/>
          </a:xfrm>
          <a:prstGeom prst="rect">
            <a:avLst/>
          </a:prstGeom>
        </p:spPr>
      </p:pic>
      <p:sp>
        <p:nvSpPr>
          <p:cNvPr id="10" name="CaixaDeTexto 9">
            <a:extLst>
              <a:ext uri="{FF2B5EF4-FFF2-40B4-BE49-F238E27FC236}">
                <a16:creationId xmlns:a16="http://schemas.microsoft.com/office/drawing/2014/main" id="{0209AB42-CB8F-4E8B-AEAB-47E5FC8DEE4C}"/>
              </a:ext>
            </a:extLst>
          </p:cNvPr>
          <p:cNvSpPr txBox="1"/>
          <p:nvPr/>
        </p:nvSpPr>
        <p:spPr>
          <a:xfrm>
            <a:off x="4038600" y="5711361"/>
            <a:ext cx="7386961" cy="877163"/>
          </a:xfrm>
          <a:prstGeom prst="rect">
            <a:avLst/>
          </a:prstGeom>
          <a:noFill/>
        </p:spPr>
        <p:txBody>
          <a:bodyPr wrap="square" rtlCol="0">
            <a:spAutoFit/>
          </a:bodyPr>
          <a:lstStyle/>
          <a:p>
            <a:r>
              <a:rPr lang="en-US" sz="1100" b="0" i="0" dirty="0">
                <a:solidFill>
                  <a:srgbClr val="111111"/>
                </a:solidFill>
                <a:effectLst/>
                <a:latin typeface="Roboto"/>
              </a:rPr>
              <a:t>Timeline of DRAM technologies in PCs POM. M is the module memory capacity (MB); the vertical blocks ( ) show the year of introduction of RAM type (data from </a:t>
            </a:r>
            <a:r>
              <a:rPr lang="en-US" sz="1100" b="0" i="0" dirty="0" err="1">
                <a:solidFill>
                  <a:srgbClr val="111111"/>
                </a:solidFill>
                <a:effectLst/>
                <a:latin typeface="Roboto"/>
              </a:rPr>
              <a:t>Karbo</a:t>
            </a:r>
            <a:r>
              <a:rPr lang="en-US" sz="1100" b="0" i="0" dirty="0">
                <a:solidFill>
                  <a:srgbClr val="111111"/>
                </a:solidFill>
                <a:effectLst/>
                <a:latin typeface="Roboto"/>
              </a:rPr>
              <a:t>, 2012; Mueller, 2011; </a:t>
            </a:r>
            <a:r>
              <a:rPr lang="en-US" sz="1100" b="0" i="0" dirty="0" err="1">
                <a:solidFill>
                  <a:srgbClr val="111111"/>
                </a:solidFill>
                <a:effectLst/>
                <a:latin typeface="Roboto"/>
              </a:rPr>
              <a:t>Ögren</a:t>
            </a:r>
            <a:r>
              <a:rPr lang="en-US" sz="1100" b="0" i="0" dirty="0">
                <a:solidFill>
                  <a:srgbClr val="111111"/>
                </a:solidFill>
                <a:effectLst/>
                <a:latin typeface="Roboto"/>
              </a:rPr>
              <a:t> et al., 2016). The horizontal lines show the period when PCs POM were available with memory capacity M (data from </a:t>
            </a:r>
            <a:r>
              <a:rPr lang="en-US" sz="1100" b="0" i="0" dirty="0" err="1">
                <a:solidFill>
                  <a:srgbClr val="111111"/>
                </a:solidFill>
                <a:effectLst/>
                <a:latin typeface="Roboto"/>
              </a:rPr>
              <a:t>Polsson</a:t>
            </a:r>
            <a:r>
              <a:rPr lang="en-US" sz="1100" b="0" i="0" dirty="0">
                <a:solidFill>
                  <a:srgbClr val="111111"/>
                </a:solidFill>
                <a:effectLst/>
                <a:latin typeface="Roboto"/>
              </a:rPr>
              <a:t>, 2013).  </a:t>
            </a:r>
          </a:p>
          <a:p>
            <a:endParaRPr lang="pt-BR" dirty="0"/>
          </a:p>
        </p:txBody>
      </p:sp>
      <p:cxnSp>
        <p:nvCxnSpPr>
          <p:cNvPr id="12" name="Conector de Seta Reta 11">
            <a:extLst>
              <a:ext uri="{FF2B5EF4-FFF2-40B4-BE49-F238E27FC236}">
                <a16:creationId xmlns:a16="http://schemas.microsoft.com/office/drawing/2014/main" id="{66E6EC33-03A7-4791-9D63-1E33D45872C6}"/>
              </a:ext>
            </a:extLst>
          </p:cNvPr>
          <p:cNvCxnSpPr/>
          <p:nvPr/>
        </p:nvCxnSpPr>
        <p:spPr>
          <a:xfrm flipV="1">
            <a:off x="2485748" y="2929631"/>
            <a:ext cx="6649374" cy="188650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526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Gargalos - </a:t>
            </a:r>
            <a:r>
              <a:rPr lang="pt-BR" sz="44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23</a:t>
            </a:fld>
            <a:endParaRPr lang="pt-BR"/>
          </a:p>
        </p:txBody>
      </p:sp>
      <p:grpSp>
        <p:nvGrpSpPr>
          <p:cNvPr id="12" name="Agrupar 11">
            <a:extLst>
              <a:ext uri="{FF2B5EF4-FFF2-40B4-BE49-F238E27FC236}">
                <a16:creationId xmlns:a16="http://schemas.microsoft.com/office/drawing/2014/main" id="{E80F2E66-5D06-4094-BC7C-F72AD6B91CD4}"/>
              </a:ext>
            </a:extLst>
          </p:cNvPr>
          <p:cNvGrpSpPr/>
          <p:nvPr/>
        </p:nvGrpSpPr>
        <p:grpSpPr>
          <a:xfrm>
            <a:off x="1951976" y="2551030"/>
            <a:ext cx="8288045" cy="3028555"/>
            <a:chOff x="106532" y="2519233"/>
            <a:chExt cx="4987225" cy="1118002"/>
          </a:xfrm>
        </p:grpSpPr>
        <p:pic>
          <p:nvPicPr>
            <p:cNvPr id="8" name="Imagem 7">
              <a:extLst>
                <a:ext uri="{FF2B5EF4-FFF2-40B4-BE49-F238E27FC236}">
                  <a16:creationId xmlns:a16="http://schemas.microsoft.com/office/drawing/2014/main" id="{EEEAF427-828E-4A07-980C-7BBFBC2EC618}"/>
                </a:ext>
              </a:extLst>
            </p:cNvPr>
            <p:cNvPicPr>
              <a:picLocks noChangeAspect="1"/>
            </p:cNvPicPr>
            <p:nvPr/>
          </p:nvPicPr>
          <p:blipFill rotWithShape="1">
            <a:blip r:embed="rId2"/>
            <a:srcRect r="64392"/>
            <a:stretch/>
          </p:blipFill>
          <p:spPr>
            <a:xfrm>
              <a:off x="106532" y="2519233"/>
              <a:ext cx="3844031" cy="1118001"/>
            </a:xfrm>
            <a:prstGeom prst="rect">
              <a:avLst/>
            </a:prstGeom>
          </p:spPr>
        </p:pic>
        <p:pic>
          <p:nvPicPr>
            <p:cNvPr id="10" name="Imagem 9">
              <a:extLst>
                <a:ext uri="{FF2B5EF4-FFF2-40B4-BE49-F238E27FC236}">
                  <a16:creationId xmlns:a16="http://schemas.microsoft.com/office/drawing/2014/main" id="{60C59B0D-5010-4B4C-8808-67BCBBC64344}"/>
                </a:ext>
              </a:extLst>
            </p:cNvPr>
            <p:cNvPicPr>
              <a:picLocks noChangeAspect="1"/>
            </p:cNvPicPr>
            <p:nvPr/>
          </p:nvPicPr>
          <p:blipFill rotWithShape="1">
            <a:blip r:embed="rId2"/>
            <a:srcRect l="90073"/>
            <a:stretch/>
          </p:blipFill>
          <p:spPr>
            <a:xfrm>
              <a:off x="3950563" y="2519233"/>
              <a:ext cx="1143194" cy="1118002"/>
            </a:xfrm>
            <a:prstGeom prst="rect">
              <a:avLst/>
            </a:prstGeom>
          </p:spPr>
        </p:pic>
      </p:grpSp>
      <p:pic>
        <p:nvPicPr>
          <p:cNvPr id="14" name="Imagem 13">
            <a:extLst>
              <a:ext uri="{FF2B5EF4-FFF2-40B4-BE49-F238E27FC236}">
                <a16:creationId xmlns:a16="http://schemas.microsoft.com/office/drawing/2014/main" id="{502C832F-9588-4042-9EAB-B558B277D4DD}"/>
              </a:ext>
            </a:extLst>
          </p:cNvPr>
          <p:cNvPicPr>
            <a:picLocks noChangeAspect="1"/>
          </p:cNvPicPr>
          <p:nvPr/>
        </p:nvPicPr>
        <p:blipFill>
          <a:blip r:embed="rId3"/>
          <a:stretch>
            <a:fillRect/>
          </a:stretch>
        </p:blipFill>
        <p:spPr>
          <a:xfrm>
            <a:off x="350600" y="1629432"/>
            <a:ext cx="11490799" cy="748643"/>
          </a:xfrm>
          <a:prstGeom prst="rect">
            <a:avLst/>
          </a:prstGeom>
        </p:spPr>
      </p:pic>
    </p:spTree>
    <p:extLst>
      <p:ext uri="{BB962C8B-B14F-4D97-AF65-F5344CB8AC3E}">
        <p14:creationId xmlns:p14="http://schemas.microsoft.com/office/powerpoint/2010/main" val="3041783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6E98A-AF6F-42BC-B7DB-FD47DF996443}"/>
              </a:ext>
            </a:extLst>
          </p:cNvPr>
          <p:cNvSpPr>
            <a:spLocks noGrp="1"/>
          </p:cNvSpPr>
          <p:nvPr>
            <p:ph type="ctrTitle"/>
          </p:nvPr>
        </p:nvSpPr>
        <p:spPr/>
        <p:txBody>
          <a:bodyPr/>
          <a:lstStyle/>
          <a:p>
            <a:r>
              <a:rPr lang="pt-BR" dirty="0"/>
              <a:t>Obrigado</a:t>
            </a:r>
          </a:p>
        </p:txBody>
      </p:sp>
      <p:sp>
        <p:nvSpPr>
          <p:cNvPr id="3" name="Subtítulo 2">
            <a:extLst>
              <a:ext uri="{FF2B5EF4-FFF2-40B4-BE49-F238E27FC236}">
                <a16:creationId xmlns:a16="http://schemas.microsoft.com/office/drawing/2014/main" id="{3F713850-308C-4930-9724-203064F7C0F3}"/>
              </a:ext>
            </a:extLst>
          </p:cNvPr>
          <p:cNvSpPr>
            <a:spLocks noGrp="1"/>
          </p:cNvSpPr>
          <p:nvPr>
            <p:ph type="subTitle" idx="1"/>
          </p:nvPr>
        </p:nvSpPr>
        <p:spPr/>
        <p:txBody>
          <a:bodyPr/>
          <a:lstStyle/>
          <a:p>
            <a:r>
              <a:rPr lang="pt-BR" dirty="0"/>
              <a:t>Filipe Salles de Oliveira, RA149175</a:t>
            </a:r>
          </a:p>
        </p:txBody>
      </p:sp>
      <p:sp>
        <p:nvSpPr>
          <p:cNvPr id="4" name="Espaço Reservado para Data 3">
            <a:extLst>
              <a:ext uri="{FF2B5EF4-FFF2-40B4-BE49-F238E27FC236}">
                <a16:creationId xmlns:a16="http://schemas.microsoft.com/office/drawing/2014/main" id="{50E58847-6EFB-4351-AC1E-B07E1C420F6C}"/>
              </a:ext>
            </a:extLst>
          </p:cNvPr>
          <p:cNvSpPr>
            <a:spLocks noGrp="1"/>
          </p:cNvSpPr>
          <p:nvPr>
            <p:ph type="dt" sz="half" idx="10"/>
          </p:nvPr>
        </p:nvSpPr>
        <p:spPr/>
        <p:txBody>
          <a:bodyPr/>
          <a:lstStyle/>
          <a:p>
            <a:r>
              <a:rPr lang="pt-BR"/>
              <a:t>Agosto 2020</a:t>
            </a:r>
            <a:endParaRPr lang="pt-BR" dirty="0"/>
          </a:p>
        </p:txBody>
      </p:sp>
      <p:sp>
        <p:nvSpPr>
          <p:cNvPr id="5" name="Espaço Reservado para Rodapé 4">
            <a:extLst>
              <a:ext uri="{FF2B5EF4-FFF2-40B4-BE49-F238E27FC236}">
                <a16:creationId xmlns:a16="http://schemas.microsoft.com/office/drawing/2014/main" id="{B7C099FE-113D-41D8-B79E-7034BA4D1DC3}"/>
              </a:ext>
            </a:extLst>
          </p:cNvPr>
          <p:cNvSpPr>
            <a:spLocks noGrp="1"/>
          </p:cNvSpPr>
          <p:nvPr>
            <p:ph type="ftr" sz="quarter" idx="11"/>
          </p:nvPr>
        </p:nvSpPr>
        <p:spPr/>
        <p:txBody>
          <a:bodyPr/>
          <a:lstStyle/>
          <a:p>
            <a:r>
              <a:rPr lang="pt-BR"/>
              <a:t>IT306V - Tópicos de Curto-circuito e Princípios de Proteção</a:t>
            </a:r>
            <a:endParaRPr lang="pt-BR" dirty="0"/>
          </a:p>
        </p:txBody>
      </p:sp>
      <p:sp>
        <p:nvSpPr>
          <p:cNvPr id="6" name="Espaço Reservado para Número de Slide 5">
            <a:extLst>
              <a:ext uri="{FF2B5EF4-FFF2-40B4-BE49-F238E27FC236}">
                <a16:creationId xmlns:a16="http://schemas.microsoft.com/office/drawing/2014/main" id="{D0C1D071-DC3E-4FD7-9FC6-B475EC70188D}"/>
              </a:ext>
            </a:extLst>
          </p:cNvPr>
          <p:cNvSpPr>
            <a:spLocks noGrp="1"/>
          </p:cNvSpPr>
          <p:nvPr>
            <p:ph type="sldNum" sz="quarter" idx="12"/>
          </p:nvPr>
        </p:nvSpPr>
        <p:spPr/>
        <p:txBody>
          <a:bodyPr/>
          <a:lstStyle/>
          <a:p>
            <a:fld id="{8579997A-84E9-4B38-967C-2D4A110C3049}" type="slidenum">
              <a:rPr lang="pt-BR" smtClean="0"/>
              <a:t>24</a:t>
            </a:fld>
            <a:endParaRPr lang="pt-BR"/>
          </a:p>
        </p:txBody>
      </p:sp>
    </p:spTree>
    <p:extLst>
      <p:ext uri="{BB962C8B-B14F-4D97-AF65-F5344CB8AC3E}">
        <p14:creationId xmlns:p14="http://schemas.microsoft.com/office/powerpoint/2010/main" val="1732845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C5895-F688-4B6B-B119-3C166D79A2A3}"/>
              </a:ext>
            </a:extLst>
          </p:cNvPr>
          <p:cNvSpPr>
            <a:spLocks noGrp="1"/>
          </p:cNvSpPr>
          <p:nvPr>
            <p:ph type="title"/>
          </p:nvPr>
        </p:nvSpPr>
        <p:spPr/>
        <p:txBody>
          <a:bodyPr/>
          <a:lstStyle/>
          <a:p>
            <a:r>
              <a:rPr lang="pt-BR" dirty="0"/>
              <a:t>Motivação - </a:t>
            </a:r>
            <a:r>
              <a:rPr lang="pt-BR" sz="2400" dirty="0"/>
              <a:t>https://pf-draw.netlify.app/</a:t>
            </a:r>
            <a:endParaRPr lang="pt-BR" dirty="0"/>
          </a:p>
        </p:txBody>
      </p:sp>
      <p:sp>
        <p:nvSpPr>
          <p:cNvPr id="4" name="Espaço Reservado para Data 3">
            <a:extLst>
              <a:ext uri="{FF2B5EF4-FFF2-40B4-BE49-F238E27FC236}">
                <a16:creationId xmlns:a16="http://schemas.microsoft.com/office/drawing/2014/main" id="{08EAA443-9FF5-4071-8375-6D8F42A37D94}"/>
              </a:ext>
            </a:extLst>
          </p:cNvPr>
          <p:cNvSpPr>
            <a:spLocks noGrp="1"/>
          </p:cNvSpPr>
          <p:nvPr>
            <p:ph type="dt" sz="half" idx="10"/>
          </p:nvPr>
        </p:nvSpPr>
        <p:spPr/>
        <p:txBody>
          <a:bodyPr/>
          <a:lstStyle/>
          <a:p>
            <a:r>
              <a:rPr lang="pt-BR"/>
              <a:t>Agosto 2020</a:t>
            </a:r>
            <a:endParaRPr lang="pt-BR" dirty="0"/>
          </a:p>
        </p:txBody>
      </p:sp>
      <p:sp>
        <p:nvSpPr>
          <p:cNvPr id="5" name="Espaço Reservado para Rodapé 4">
            <a:extLst>
              <a:ext uri="{FF2B5EF4-FFF2-40B4-BE49-F238E27FC236}">
                <a16:creationId xmlns:a16="http://schemas.microsoft.com/office/drawing/2014/main" id="{15D0EAF1-D2FC-434C-95C9-60D4FC96D2D9}"/>
              </a:ext>
            </a:extLst>
          </p:cNvPr>
          <p:cNvSpPr>
            <a:spLocks noGrp="1"/>
          </p:cNvSpPr>
          <p:nvPr>
            <p:ph type="ftr" sz="quarter" idx="11"/>
          </p:nvPr>
        </p:nvSpPr>
        <p:spPr/>
        <p:txBody>
          <a:bodyPr/>
          <a:lstStyle/>
          <a:p>
            <a:r>
              <a:rPr lang="pt-BR"/>
              <a:t>IT306V - Tópicos de Curto-circuito e Princípios de Proteção</a:t>
            </a:r>
            <a:endParaRPr lang="pt-BR" dirty="0"/>
          </a:p>
        </p:txBody>
      </p:sp>
      <p:sp>
        <p:nvSpPr>
          <p:cNvPr id="6" name="Espaço Reservado para Número de Slide 5">
            <a:extLst>
              <a:ext uri="{FF2B5EF4-FFF2-40B4-BE49-F238E27FC236}">
                <a16:creationId xmlns:a16="http://schemas.microsoft.com/office/drawing/2014/main" id="{FD499992-8114-4828-AD73-97E4A36EF52F}"/>
              </a:ext>
            </a:extLst>
          </p:cNvPr>
          <p:cNvSpPr>
            <a:spLocks noGrp="1"/>
          </p:cNvSpPr>
          <p:nvPr>
            <p:ph type="sldNum" sz="quarter" idx="12"/>
          </p:nvPr>
        </p:nvSpPr>
        <p:spPr/>
        <p:txBody>
          <a:bodyPr/>
          <a:lstStyle/>
          <a:p>
            <a:fld id="{8579997A-84E9-4B38-967C-2D4A110C3049}" type="slidenum">
              <a:rPr lang="pt-BR" smtClean="0"/>
              <a:t>3</a:t>
            </a:fld>
            <a:endParaRPr lang="pt-BR"/>
          </a:p>
        </p:txBody>
      </p:sp>
      <p:sp>
        <p:nvSpPr>
          <p:cNvPr id="7" name="Espaço Reservado para Conteúdo 6">
            <a:extLst>
              <a:ext uri="{FF2B5EF4-FFF2-40B4-BE49-F238E27FC236}">
                <a16:creationId xmlns:a16="http://schemas.microsoft.com/office/drawing/2014/main" id="{D70C3737-CDEA-47F8-8835-6D4F38A80F8B}"/>
              </a:ext>
            </a:extLst>
          </p:cNvPr>
          <p:cNvSpPr>
            <a:spLocks noGrp="1"/>
          </p:cNvSpPr>
          <p:nvPr>
            <p:ph idx="1"/>
          </p:nvPr>
        </p:nvSpPr>
        <p:spPr/>
        <p:txBody>
          <a:bodyPr/>
          <a:lstStyle/>
          <a:p>
            <a:r>
              <a:rPr lang="pt-BR" dirty="0" err="1"/>
              <a:t>OpenDSS</a:t>
            </a:r>
            <a:endParaRPr lang="pt-BR" dirty="0"/>
          </a:p>
        </p:txBody>
      </p:sp>
      <p:pic>
        <p:nvPicPr>
          <p:cNvPr id="12" name="Imagem 11">
            <a:extLst>
              <a:ext uri="{FF2B5EF4-FFF2-40B4-BE49-F238E27FC236}">
                <a16:creationId xmlns:a16="http://schemas.microsoft.com/office/drawing/2014/main" id="{FC08BC69-F4DB-4C0A-A93D-872B928C78AC}"/>
              </a:ext>
            </a:extLst>
          </p:cNvPr>
          <p:cNvPicPr>
            <a:picLocks noChangeAspect="1"/>
          </p:cNvPicPr>
          <p:nvPr/>
        </p:nvPicPr>
        <p:blipFill>
          <a:blip r:embed="rId2"/>
          <a:stretch>
            <a:fillRect/>
          </a:stretch>
        </p:blipFill>
        <p:spPr>
          <a:xfrm>
            <a:off x="838200" y="2430139"/>
            <a:ext cx="2775749" cy="3322592"/>
          </a:xfrm>
          <a:prstGeom prst="rect">
            <a:avLst/>
          </a:prstGeom>
        </p:spPr>
      </p:pic>
      <p:pic>
        <p:nvPicPr>
          <p:cNvPr id="15" name="Imagem 14">
            <a:extLst>
              <a:ext uri="{FF2B5EF4-FFF2-40B4-BE49-F238E27FC236}">
                <a16:creationId xmlns:a16="http://schemas.microsoft.com/office/drawing/2014/main" id="{6632FCC2-0F62-4B5A-90FB-49C6D4B46344}"/>
              </a:ext>
            </a:extLst>
          </p:cNvPr>
          <p:cNvPicPr>
            <a:picLocks noChangeAspect="1"/>
          </p:cNvPicPr>
          <p:nvPr/>
        </p:nvPicPr>
        <p:blipFill>
          <a:blip r:embed="rId3"/>
          <a:stretch>
            <a:fillRect/>
          </a:stretch>
        </p:blipFill>
        <p:spPr>
          <a:xfrm>
            <a:off x="4326337" y="1646238"/>
            <a:ext cx="6315075" cy="4429125"/>
          </a:xfrm>
          <a:prstGeom prst="rect">
            <a:avLst/>
          </a:prstGeom>
        </p:spPr>
      </p:pic>
    </p:spTree>
    <p:extLst>
      <p:ext uri="{BB962C8B-B14F-4D97-AF65-F5344CB8AC3E}">
        <p14:creationId xmlns:p14="http://schemas.microsoft.com/office/powerpoint/2010/main" val="4255273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C5895-F688-4B6B-B119-3C166D79A2A3}"/>
              </a:ext>
            </a:extLst>
          </p:cNvPr>
          <p:cNvSpPr>
            <a:spLocks noGrp="1"/>
          </p:cNvSpPr>
          <p:nvPr>
            <p:ph type="title"/>
          </p:nvPr>
        </p:nvSpPr>
        <p:spPr/>
        <p:txBody>
          <a:bodyPr/>
          <a:lstStyle/>
          <a:p>
            <a:r>
              <a:rPr lang="pt-BR" dirty="0"/>
              <a:t>Motivação - </a:t>
            </a:r>
            <a:r>
              <a:rPr lang="pt-BR" sz="2400" dirty="0"/>
              <a:t>https://pf-draw.netlify.app/</a:t>
            </a:r>
            <a:endParaRPr lang="pt-BR" dirty="0"/>
          </a:p>
        </p:txBody>
      </p:sp>
      <p:sp>
        <p:nvSpPr>
          <p:cNvPr id="4" name="Espaço Reservado para Data 3">
            <a:extLst>
              <a:ext uri="{FF2B5EF4-FFF2-40B4-BE49-F238E27FC236}">
                <a16:creationId xmlns:a16="http://schemas.microsoft.com/office/drawing/2014/main" id="{08EAA443-9FF5-4071-8375-6D8F42A37D94}"/>
              </a:ext>
            </a:extLst>
          </p:cNvPr>
          <p:cNvSpPr>
            <a:spLocks noGrp="1"/>
          </p:cNvSpPr>
          <p:nvPr>
            <p:ph type="dt" sz="half" idx="10"/>
          </p:nvPr>
        </p:nvSpPr>
        <p:spPr/>
        <p:txBody>
          <a:bodyPr/>
          <a:lstStyle/>
          <a:p>
            <a:r>
              <a:rPr lang="pt-BR"/>
              <a:t>Agosto 2020</a:t>
            </a:r>
            <a:endParaRPr lang="pt-BR" dirty="0"/>
          </a:p>
        </p:txBody>
      </p:sp>
      <p:sp>
        <p:nvSpPr>
          <p:cNvPr id="5" name="Espaço Reservado para Rodapé 4">
            <a:extLst>
              <a:ext uri="{FF2B5EF4-FFF2-40B4-BE49-F238E27FC236}">
                <a16:creationId xmlns:a16="http://schemas.microsoft.com/office/drawing/2014/main" id="{15D0EAF1-D2FC-434C-95C9-60D4FC96D2D9}"/>
              </a:ext>
            </a:extLst>
          </p:cNvPr>
          <p:cNvSpPr>
            <a:spLocks noGrp="1"/>
          </p:cNvSpPr>
          <p:nvPr>
            <p:ph type="ftr" sz="quarter" idx="11"/>
          </p:nvPr>
        </p:nvSpPr>
        <p:spPr/>
        <p:txBody>
          <a:bodyPr/>
          <a:lstStyle/>
          <a:p>
            <a:r>
              <a:rPr lang="pt-BR"/>
              <a:t>IT306V - Tópicos de Curto-circuito e Princípios de Proteção</a:t>
            </a:r>
            <a:endParaRPr lang="pt-BR" dirty="0"/>
          </a:p>
        </p:txBody>
      </p:sp>
      <p:sp>
        <p:nvSpPr>
          <p:cNvPr id="6" name="Espaço Reservado para Número de Slide 5">
            <a:extLst>
              <a:ext uri="{FF2B5EF4-FFF2-40B4-BE49-F238E27FC236}">
                <a16:creationId xmlns:a16="http://schemas.microsoft.com/office/drawing/2014/main" id="{FD499992-8114-4828-AD73-97E4A36EF52F}"/>
              </a:ext>
            </a:extLst>
          </p:cNvPr>
          <p:cNvSpPr>
            <a:spLocks noGrp="1"/>
          </p:cNvSpPr>
          <p:nvPr>
            <p:ph type="sldNum" sz="quarter" idx="12"/>
          </p:nvPr>
        </p:nvSpPr>
        <p:spPr/>
        <p:txBody>
          <a:bodyPr/>
          <a:lstStyle/>
          <a:p>
            <a:fld id="{8579997A-84E9-4B38-967C-2D4A110C3049}" type="slidenum">
              <a:rPr lang="pt-BR" smtClean="0"/>
              <a:t>4</a:t>
            </a:fld>
            <a:endParaRPr lang="pt-BR"/>
          </a:p>
        </p:txBody>
      </p:sp>
      <p:sp>
        <p:nvSpPr>
          <p:cNvPr id="7" name="Espaço Reservado para Conteúdo 6">
            <a:extLst>
              <a:ext uri="{FF2B5EF4-FFF2-40B4-BE49-F238E27FC236}">
                <a16:creationId xmlns:a16="http://schemas.microsoft.com/office/drawing/2014/main" id="{D70C3737-CDEA-47F8-8835-6D4F38A80F8B}"/>
              </a:ext>
            </a:extLst>
          </p:cNvPr>
          <p:cNvSpPr>
            <a:spLocks noGrp="1"/>
          </p:cNvSpPr>
          <p:nvPr>
            <p:ph idx="1"/>
          </p:nvPr>
        </p:nvSpPr>
        <p:spPr/>
        <p:txBody>
          <a:bodyPr/>
          <a:lstStyle/>
          <a:p>
            <a:r>
              <a:rPr lang="pt-BR" dirty="0"/>
              <a:t>ANAREDE – </a:t>
            </a:r>
            <a:r>
              <a:rPr lang="pt-BR" sz="1600" dirty="0"/>
              <a:t>“</a:t>
            </a:r>
            <a:r>
              <a:rPr lang="pt-BR" sz="1600" b="0" i="0" dirty="0">
                <a:effectLst/>
                <a:latin typeface="Verdana" panose="020B0604030504040204" pitchFamily="34" charset="0"/>
              </a:rPr>
              <a:t>O programa computacional ANAREDE (Análise de Redes Elétricas) é o mais utilizado no Brasil para análise de Sistemas Elétricos de Potência em regime permanente.  Reúne programas de fluxo de potência, equivalente de redes, análise de contingências, análise de sensibilidade de tensão e de fluxo, e análise de segurança de tensão.”</a:t>
            </a:r>
            <a:endParaRPr lang="pt-BR" dirty="0"/>
          </a:p>
        </p:txBody>
      </p:sp>
      <p:pic>
        <p:nvPicPr>
          <p:cNvPr id="13" name="Imagem 12">
            <a:extLst>
              <a:ext uri="{FF2B5EF4-FFF2-40B4-BE49-F238E27FC236}">
                <a16:creationId xmlns:a16="http://schemas.microsoft.com/office/drawing/2014/main" id="{CDE088D7-A842-4872-9D5B-4799FEFD00C5}"/>
              </a:ext>
            </a:extLst>
          </p:cNvPr>
          <p:cNvPicPr>
            <a:picLocks noChangeAspect="1"/>
          </p:cNvPicPr>
          <p:nvPr/>
        </p:nvPicPr>
        <p:blipFill>
          <a:blip r:embed="rId2"/>
          <a:stretch>
            <a:fillRect/>
          </a:stretch>
        </p:blipFill>
        <p:spPr>
          <a:xfrm>
            <a:off x="4239655" y="3000653"/>
            <a:ext cx="3712690" cy="3078656"/>
          </a:xfrm>
          <a:prstGeom prst="rect">
            <a:avLst/>
          </a:prstGeom>
        </p:spPr>
      </p:pic>
    </p:spTree>
    <p:extLst>
      <p:ext uri="{BB962C8B-B14F-4D97-AF65-F5344CB8AC3E}">
        <p14:creationId xmlns:p14="http://schemas.microsoft.com/office/powerpoint/2010/main" val="1900351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C5895-F688-4B6B-B119-3C166D79A2A3}"/>
              </a:ext>
            </a:extLst>
          </p:cNvPr>
          <p:cNvSpPr>
            <a:spLocks noGrp="1"/>
          </p:cNvSpPr>
          <p:nvPr>
            <p:ph type="title"/>
          </p:nvPr>
        </p:nvSpPr>
        <p:spPr/>
        <p:txBody>
          <a:bodyPr/>
          <a:lstStyle/>
          <a:p>
            <a:r>
              <a:rPr lang="pt-BR" dirty="0"/>
              <a:t>Motivação - </a:t>
            </a:r>
            <a:r>
              <a:rPr lang="pt-BR" sz="2400" dirty="0"/>
              <a:t>https://pf-draw.netlify.app/</a:t>
            </a:r>
            <a:endParaRPr lang="pt-BR" dirty="0"/>
          </a:p>
        </p:txBody>
      </p:sp>
      <p:sp>
        <p:nvSpPr>
          <p:cNvPr id="4" name="Espaço Reservado para Data 3">
            <a:extLst>
              <a:ext uri="{FF2B5EF4-FFF2-40B4-BE49-F238E27FC236}">
                <a16:creationId xmlns:a16="http://schemas.microsoft.com/office/drawing/2014/main" id="{08EAA443-9FF5-4071-8375-6D8F42A37D94}"/>
              </a:ext>
            </a:extLst>
          </p:cNvPr>
          <p:cNvSpPr>
            <a:spLocks noGrp="1"/>
          </p:cNvSpPr>
          <p:nvPr>
            <p:ph type="dt" sz="half" idx="10"/>
          </p:nvPr>
        </p:nvSpPr>
        <p:spPr/>
        <p:txBody>
          <a:bodyPr/>
          <a:lstStyle/>
          <a:p>
            <a:r>
              <a:rPr lang="pt-BR"/>
              <a:t>Agosto 2020</a:t>
            </a:r>
            <a:endParaRPr lang="pt-BR" dirty="0"/>
          </a:p>
        </p:txBody>
      </p:sp>
      <p:sp>
        <p:nvSpPr>
          <p:cNvPr id="5" name="Espaço Reservado para Rodapé 4">
            <a:extLst>
              <a:ext uri="{FF2B5EF4-FFF2-40B4-BE49-F238E27FC236}">
                <a16:creationId xmlns:a16="http://schemas.microsoft.com/office/drawing/2014/main" id="{15D0EAF1-D2FC-434C-95C9-60D4FC96D2D9}"/>
              </a:ext>
            </a:extLst>
          </p:cNvPr>
          <p:cNvSpPr>
            <a:spLocks noGrp="1"/>
          </p:cNvSpPr>
          <p:nvPr>
            <p:ph type="ftr" sz="quarter" idx="11"/>
          </p:nvPr>
        </p:nvSpPr>
        <p:spPr/>
        <p:txBody>
          <a:bodyPr/>
          <a:lstStyle/>
          <a:p>
            <a:r>
              <a:rPr lang="pt-BR"/>
              <a:t>IT306V - Tópicos de Curto-circuito e Princípios de Proteção</a:t>
            </a:r>
            <a:endParaRPr lang="pt-BR" dirty="0"/>
          </a:p>
        </p:txBody>
      </p:sp>
      <p:sp>
        <p:nvSpPr>
          <p:cNvPr id="6" name="Espaço Reservado para Número de Slide 5">
            <a:extLst>
              <a:ext uri="{FF2B5EF4-FFF2-40B4-BE49-F238E27FC236}">
                <a16:creationId xmlns:a16="http://schemas.microsoft.com/office/drawing/2014/main" id="{FD499992-8114-4828-AD73-97E4A36EF52F}"/>
              </a:ext>
            </a:extLst>
          </p:cNvPr>
          <p:cNvSpPr>
            <a:spLocks noGrp="1"/>
          </p:cNvSpPr>
          <p:nvPr>
            <p:ph type="sldNum" sz="quarter" idx="12"/>
          </p:nvPr>
        </p:nvSpPr>
        <p:spPr/>
        <p:txBody>
          <a:bodyPr/>
          <a:lstStyle/>
          <a:p>
            <a:fld id="{8579997A-84E9-4B38-967C-2D4A110C3049}" type="slidenum">
              <a:rPr lang="pt-BR" smtClean="0"/>
              <a:t>5</a:t>
            </a:fld>
            <a:endParaRPr lang="pt-BR"/>
          </a:p>
        </p:txBody>
      </p:sp>
      <p:pic>
        <p:nvPicPr>
          <p:cNvPr id="8" name="Imagem 7">
            <a:extLst>
              <a:ext uri="{FF2B5EF4-FFF2-40B4-BE49-F238E27FC236}">
                <a16:creationId xmlns:a16="http://schemas.microsoft.com/office/drawing/2014/main" id="{D7E1F4E9-FEFB-4107-8436-033ECD9FB37E}"/>
              </a:ext>
            </a:extLst>
          </p:cNvPr>
          <p:cNvPicPr>
            <a:picLocks noChangeAspect="1"/>
          </p:cNvPicPr>
          <p:nvPr/>
        </p:nvPicPr>
        <p:blipFill>
          <a:blip r:embed="rId2"/>
          <a:stretch>
            <a:fillRect/>
          </a:stretch>
        </p:blipFill>
        <p:spPr>
          <a:xfrm>
            <a:off x="1596871" y="1406465"/>
            <a:ext cx="8998258" cy="4594387"/>
          </a:xfrm>
          <a:prstGeom prst="rect">
            <a:avLst/>
          </a:prstGeom>
        </p:spPr>
      </p:pic>
    </p:spTree>
    <p:extLst>
      <p:ext uri="{BB962C8B-B14F-4D97-AF65-F5344CB8AC3E}">
        <p14:creationId xmlns:p14="http://schemas.microsoft.com/office/powerpoint/2010/main" val="4291204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C5895-F688-4B6B-B119-3C166D79A2A3}"/>
              </a:ext>
            </a:extLst>
          </p:cNvPr>
          <p:cNvSpPr>
            <a:spLocks noGrp="1"/>
          </p:cNvSpPr>
          <p:nvPr>
            <p:ph type="title"/>
          </p:nvPr>
        </p:nvSpPr>
        <p:spPr/>
        <p:txBody>
          <a:bodyPr/>
          <a:lstStyle/>
          <a:p>
            <a:r>
              <a:rPr lang="pt-BR" dirty="0"/>
              <a:t>Motivação - </a:t>
            </a:r>
            <a:r>
              <a:rPr lang="pt-BR" sz="2400" dirty="0"/>
              <a:t>https://pf-draw.netlify.app/</a:t>
            </a:r>
            <a:endParaRPr lang="pt-BR" dirty="0"/>
          </a:p>
        </p:txBody>
      </p:sp>
      <p:sp>
        <p:nvSpPr>
          <p:cNvPr id="4" name="Espaço Reservado para Data 3">
            <a:extLst>
              <a:ext uri="{FF2B5EF4-FFF2-40B4-BE49-F238E27FC236}">
                <a16:creationId xmlns:a16="http://schemas.microsoft.com/office/drawing/2014/main" id="{08EAA443-9FF5-4071-8375-6D8F42A37D94}"/>
              </a:ext>
            </a:extLst>
          </p:cNvPr>
          <p:cNvSpPr>
            <a:spLocks noGrp="1"/>
          </p:cNvSpPr>
          <p:nvPr>
            <p:ph type="dt" sz="half" idx="10"/>
          </p:nvPr>
        </p:nvSpPr>
        <p:spPr/>
        <p:txBody>
          <a:bodyPr/>
          <a:lstStyle/>
          <a:p>
            <a:r>
              <a:rPr lang="pt-BR"/>
              <a:t>Agosto 2020</a:t>
            </a:r>
            <a:endParaRPr lang="pt-BR" dirty="0"/>
          </a:p>
        </p:txBody>
      </p:sp>
      <p:sp>
        <p:nvSpPr>
          <p:cNvPr id="5" name="Espaço Reservado para Rodapé 4">
            <a:extLst>
              <a:ext uri="{FF2B5EF4-FFF2-40B4-BE49-F238E27FC236}">
                <a16:creationId xmlns:a16="http://schemas.microsoft.com/office/drawing/2014/main" id="{15D0EAF1-D2FC-434C-95C9-60D4FC96D2D9}"/>
              </a:ext>
            </a:extLst>
          </p:cNvPr>
          <p:cNvSpPr>
            <a:spLocks noGrp="1"/>
          </p:cNvSpPr>
          <p:nvPr>
            <p:ph type="ftr" sz="quarter" idx="11"/>
          </p:nvPr>
        </p:nvSpPr>
        <p:spPr/>
        <p:txBody>
          <a:bodyPr/>
          <a:lstStyle/>
          <a:p>
            <a:r>
              <a:rPr lang="pt-BR"/>
              <a:t>IT306V - Tópicos de Curto-circuito e Princípios de Proteção</a:t>
            </a:r>
            <a:endParaRPr lang="pt-BR" dirty="0"/>
          </a:p>
        </p:txBody>
      </p:sp>
      <p:sp>
        <p:nvSpPr>
          <p:cNvPr id="6" name="Espaço Reservado para Número de Slide 5">
            <a:extLst>
              <a:ext uri="{FF2B5EF4-FFF2-40B4-BE49-F238E27FC236}">
                <a16:creationId xmlns:a16="http://schemas.microsoft.com/office/drawing/2014/main" id="{FD499992-8114-4828-AD73-97E4A36EF52F}"/>
              </a:ext>
            </a:extLst>
          </p:cNvPr>
          <p:cNvSpPr>
            <a:spLocks noGrp="1"/>
          </p:cNvSpPr>
          <p:nvPr>
            <p:ph type="sldNum" sz="quarter" idx="12"/>
          </p:nvPr>
        </p:nvSpPr>
        <p:spPr/>
        <p:txBody>
          <a:bodyPr/>
          <a:lstStyle/>
          <a:p>
            <a:fld id="{8579997A-84E9-4B38-967C-2D4A110C3049}" type="slidenum">
              <a:rPr lang="pt-BR" smtClean="0"/>
              <a:t>6</a:t>
            </a:fld>
            <a:endParaRPr lang="pt-BR"/>
          </a:p>
        </p:txBody>
      </p:sp>
      <p:pic>
        <p:nvPicPr>
          <p:cNvPr id="10" name="Imagem 9">
            <a:extLst>
              <a:ext uri="{FF2B5EF4-FFF2-40B4-BE49-F238E27FC236}">
                <a16:creationId xmlns:a16="http://schemas.microsoft.com/office/drawing/2014/main" id="{A46622C8-098B-42D4-B811-4F984C1292D4}"/>
              </a:ext>
            </a:extLst>
          </p:cNvPr>
          <p:cNvPicPr>
            <a:picLocks noChangeAspect="1"/>
          </p:cNvPicPr>
          <p:nvPr/>
        </p:nvPicPr>
        <p:blipFill rotWithShape="1">
          <a:blip r:embed="rId2"/>
          <a:srcRect t="1099" b="-1"/>
          <a:stretch/>
        </p:blipFill>
        <p:spPr>
          <a:xfrm>
            <a:off x="1473127" y="1322772"/>
            <a:ext cx="9245746" cy="4755236"/>
          </a:xfrm>
          <a:prstGeom prst="rect">
            <a:avLst/>
          </a:prstGeom>
        </p:spPr>
      </p:pic>
    </p:spTree>
    <p:extLst>
      <p:ext uri="{BB962C8B-B14F-4D97-AF65-F5344CB8AC3E}">
        <p14:creationId xmlns:p14="http://schemas.microsoft.com/office/powerpoint/2010/main" val="1793073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C5895-F688-4B6B-B119-3C166D79A2A3}"/>
              </a:ext>
            </a:extLst>
          </p:cNvPr>
          <p:cNvSpPr>
            <a:spLocks noGrp="1"/>
          </p:cNvSpPr>
          <p:nvPr>
            <p:ph type="title"/>
          </p:nvPr>
        </p:nvSpPr>
        <p:spPr/>
        <p:txBody>
          <a:bodyPr/>
          <a:lstStyle/>
          <a:p>
            <a:r>
              <a:rPr lang="pt-BR" dirty="0"/>
              <a:t>Motivação - </a:t>
            </a:r>
            <a:r>
              <a:rPr lang="pt-BR" sz="2400" dirty="0"/>
              <a:t>https://pf-draw.netlify.app/</a:t>
            </a:r>
            <a:endParaRPr lang="pt-BR" dirty="0"/>
          </a:p>
        </p:txBody>
      </p:sp>
      <p:sp>
        <p:nvSpPr>
          <p:cNvPr id="4" name="Espaço Reservado para Data 3">
            <a:extLst>
              <a:ext uri="{FF2B5EF4-FFF2-40B4-BE49-F238E27FC236}">
                <a16:creationId xmlns:a16="http://schemas.microsoft.com/office/drawing/2014/main" id="{08EAA443-9FF5-4071-8375-6D8F42A37D94}"/>
              </a:ext>
            </a:extLst>
          </p:cNvPr>
          <p:cNvSpPr>
            <a:spLocks noGrp="1"/>
          </p:cNvSpPr>
          <p:nvPr>
            <p:ph type="dt" sz="half" idx="10"/>
          </p:nvPr>
        </p:nvSpPr>
        <p:spPr/>
        <p:txBody>
          <a:bodyPr/>
          <a:lstStyle/>
          <a:p>
            <a:r>
              <a:rPr lang="pt-BR"/>
              <a:t>Agosto 2020</a:t>
            </a:r>
            <a:endParaRPr lang="pt-BR" dirty="0"/>
          </a:p>
        </p:txBody>
      </p:sp>
      <p:sp>
        <p:nvSpPr>
          <p:cNvPr id="5" name="Espaço Reservado para Rodapé 4">
            <a:extLst>
              <a:ext uri="{FF2B5EF4-FFF2-40B4-BE49-F238E27FC236}">
                <a16:creationId xmlns:a16="http://schemas.microsoft.com/office/drawing/2014/main" id="{15D0EAF1-D2FC-434C-95C9-60D4FC96D2D9}"/>
              </a:ext>
            </a:extLst>
          </p:cNvPr>
          <p:cNvSpPr>
            <a:spLocks noGrp="1"/>
          </p:cNvSpPr>
          <p:nvPr>
            <p:ph type="ftr" sz="quarter" idx="11"/>
          </p:nvPr>
        </p:nvSpPr>
        <p:spPr/>
        <p:txBody>
          <a:bodyPr/>
          <a:lstStyle/>
          <a:p>
            <a:r>
              <a:rPr lang="pt-BR"/>
              <a:t>IT306V - Tópicos de Curto-circuito e Princípios de Proteção</a:t>
            </a:r>
            <a:endParaRPr lang="pt-BR" dirty="0"/>
          </a:p>
        </p:txBody>
      </p:sp>
      <p:sp>
        <p:nvSpPr>
          <p:cNvPr id="6" name="Espaço Reservado para Número de Slide 5">
            <a:extLst>
              <a:ext uri="{FF2B5EF4-FFF2-40B4-BE49-F238E27FC236}">
                <a16:creationId xmlns:a16="http://schemas.microsoft.com/office/drawing/2014/main" id="{FD499992-8114-4828-AD73-97E4A36EF52F}"/>
              </a:ext>
            </a:extLst>
          </p:cNvPr>
          <p:cNvSpPr>
            <a:spLocks noGrp="1"/>
          </p:cNvSpPr>
          <p:nvPr>
            <p:ph type="sldNum" sz="quarter" idx="12"/>
          </p:nvPr>
        </p:nvSpPr>
        <p:spPr/>
        <p:txBody>
          <a:bodyPr/>
          <a:lstStyle/>
          <a:p>
            <a:fld id="{8579997A-84E9-4B38-967C-2D4A110C3049}" type="slidenum">
              <a:rPr lang="pt-BR" smtClean="0"/>
              <a:t>7</a:t>
            </a:fld>
            <a:endParaRPr lang="pt-BR"/>
          </a:p>
        </p:txBody>
      </p:sp>
      <p:pic>
        <p:nvPicPr>
          <p:cNvPr id="10" name="Imagem 9">
            <a:extLst>
              <a:ext uri="{FF2B5EF4-FFF2-40B4-BE49-F238E27FC236}">
                <a16:creationId xmlns:a16="http://schemas.microsoft.com/office/drawing/2014/main" id="{067EA5CB-96DB-4CC1-8FED-974339118814}"/>
              </a:ext>
            </a:extLst>
          </p:cNvPr>
          <p:cNvPicPr>
            <a:picLocks noChangeAspect="1"/>
          </p:cNvPicPr>
          <p:nvPr/>
        </p:nvPicPr>
        <p:blipFill>
          <a:blip r:embed="rId2"/>
          <a:stretch>
            <a:fillRect/>
          </a:stretch>
        </p:blipFill>
        <p:spPr>
          <a:xfrm>
            <a:off x="6927485" y="1628544"/>
            <a:ext cx="4426315" cy="4642877"/>
          </a:xfrm>
          <a:prstGeom prst="rect">
            <a:avLst/>
          </a:prstGeom>
        </p:spPr>
      </p:pic>
      <p:sp>
        <p:nvSpPr>
          <p:cNvPr id="11" name="Espaço Reservado para Conteúdo 6">
            <a:extLst>
              <a:ext uri="{FF2B5EF4-FFF2-40B4-BE49-F238E27FC236}">
                <a16:creationId xmlns:a16="http://schemas.microsoft.com/office/drawing/2014/main" id="{BAF97510-12A6-4C7F-AB66-D89845989C31}"/>
              </a:ext>
            </a:extLst>
          </p:cNvPr>
          <p:cNvSpPr>
            <a:spLocks noGrp="1"/>
          </p:cNvSpPr>
          <p:nvPr>
            <p:ph idx="1"/>
          </p:nvPr>
        </p:nvSpPr>
        <p:spPr>
          <a:xfrm>
            <a:off x="838200" y="1825625"/>
            <a:ext cx="5926584" cy="4351338"/>
          </a:xfrm>
        </p:spPr>
        <p:txBody>
          <a:bodyPr>
            <a:normAutofit/>
          </a:bodyPr>
          <a:lstStyle/>
          <a:p>
            <a:r>
              <a:rPr lang="pt-BR" dirty="0"/>
              <a:t>Dados de 2018:</a:t>
            </a:r>
          </a:p>
          <a:p>
            <a:pPr lvl="1"/>
            <a:r>
              <a:rPr lang="pt-BR" dirty="0"/>
              <a:t>Aprox. 11.256 subestações</a:t>
            </a:r>
          </a:p>
          <a:p>
            <a:pPr lvl="2"/>
            <a:r>
              <a:rPr lang="pt-BR" dirty="0"/>
              <a:t>576 (rede básica &gt;230kV)</a:t>
            </a:r>
          </a:p>
          <a:p>
            <a:pPr lvl="2"/>
            <a:r>
              <a:rPr lang="pt-BR" dirty="0"/>
              <a:t>10680 (&lt;230kV, geradores e distribuidores)</a:t>
            </a:r>
          </a:p>
          <a:p>
            <a:pPr lvl="1"/>
            <a:endParaRPr lang="pt-BR" dirty="0"/>
          </a:p>
          <a:p>
            <a:r>
              <a:rPr lang="pt-BR" dirty="0"/>
              <a:t>Fonte: </a:t>
            </a:r>
            <a:r>
              <a:rPr lang="pt-BR" sz="900" dirty="0"/>
              <a:t>http://www.consultaesic.cgu.gov.br/busca/dados/Lists/Pedido/Item/displayifs.aspx?List=0c839f31%2D47d7%2D4485%2Dab65%2Dab0cee9cf8fe&amp;ID=1499083&amp;Web=88cc5f44%2D8cfe%2D4964%2D8ff4%2D376b5ebb3bef</a:t>
            </a:r>
            <a:endParaRPr lang="pt-BR" dirty="0"/>
          </a:p>
        </p:txBody>
      </p:sp>
    </p:spTree>
    <p:extLst>
      <p:ext uri="{BB962C8B-B14F-4D97-AF65-F5344CB8AC3E}">
        <p14:creationId xmlns:p14="http://schemas.microsoft.com/office/powerpoint/2010/main" val="1526614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Entrada de Dados - </a:t>
            </a:r>
            <a:r>
              <a:rPr lang="pt-BR" sz="40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8</a:t>
            </a:fld>
            <a:endParaRPr lang="pt-BR"/>
          </a:p>
        </p:txBody>
      </p:sp>
      <p:pic>
        <p:nvPicPr>
          <p:cNvPr id="7" name="Imagem 6">
            <a:extLst>
              <a:ext uri="{FF2B5EF4-FFF2-40B4-BE49-F238E27FC236}">
                <a16:creationId xmlns:a16="http://schemas.microsoft.com/office/drawing/2014/main" id="{BE92575B-6DFF-4762-9F2B-840B1DC0D4E2}"/>
              </a:ext>
            </a:extLst>
          </p:cNvPr>
          <p:cNvPicPr>
            <a:picLocks noChangeAspect="1"/>
          </p:cNvPicPr>
          <p:nvPr/>
        </p:nvPicPr>
        <p:blipFill>
          <a:blip r:embed="rId2"/>
          <a:stretch>
            <a:fillRect/>
          </a:stretch>
        </p:blipFill>
        <p:spPr>
          <a:xfrm>
            <a:off x="3674485" y="1690688"/>
            <a:ext cx="4843030" cy="4447528"/>
          </a:xfrm>
          <a:prstGeom prst="rect">
            <a:avLst/>
          </a:prstGeom>
        </p:spPr>
      </p:pic>
    </p:spTree>
    <p:extLst>
      <p:ext uri="{BB962C8B-B14F-4D97-AF65-F5344CB8AC3E}">
        <p14:creationId xmlns:p14="http://schemas.microsoft.com/office/powerpoint/2010/main" val="3412803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Entrada de Dados - </a:t>
            </a:r>
            <a:r>
              <a:rPr lang="pt-BR" sz="40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9</a:t>
            </a:fld>
            <a:endParaRPr lang="pt-BR"/>
          </a:p>
        </p:txBody>
      </p:sp>
      <p:pic>
        <p:nvPicPr>
          <p:cNvPr id="8" name="Imagem 7">
            <a:extLst>
              <a:ext uri="{FF2B5EF4-FFF2-40B4-BE49-F238E27FC236}">
                <a16:creationId xmlns:a16="http://schemas.microsoft.com/office/drawing/2014/main" id="{289AEDD7-8A73-4865-82CB-7B891711202D}"/>
              </a:ext>
            </a:extLst>
          </p:cNvPr>
          <p:cNvPicPr>
            <a:picLocks noChangeAspect="1"/>
          </p:cNvPicPr>
          <p:nvPr/>
        </p:nvPicPr>
        <p:blipFill>
          <a:blip r:embed="rId2"/>
          <a:stretch>
            <a:fillRect/>
          </a:stretch>
        </p:blipFill>
        <p:spPr>
          <a:xfrm>
            <a:off x="3666482" y="1495378"/>
            <a:ext cx="4859035" cy="4738687"/>
          </a:xfrm>
          <a:prstGeom prst="rect">
            <a:avLst/>
          </a:prstGeom>
        </p:spPr>
      </p:pic>
    </p:spTree>
    <p:extLst>
      <p:ext uri="{BB962C8B-B14F-4D97-AF65-F5344CB8AC3E}">
        <p14:creationId xmlns:p14="http://schemas.microsoft.com/office/powerpoint/2010/main" val="2107978857"/>
      </p:ext>
    </p:extLst>
  </p:cSld>
  <p:clrMapOvr>
    <a:masterClrMapping/>
  </p:clrMapOvr>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4032</TotalTime>
  <Words>780</Words>
  <Application>Microsoft Office PowerPoint</Application>
  <PresentationFormat>Widescreen</PresentationFormat>
  <Paragraphs>134</Paragraphs>
  <Slides>24</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24</vt:i4>
      </vt:variant>
    </vt:vector>
  </HeadingPairs>
  <TitlesOfParts>
    <vt:vector size="30" baseType="lpstr">
      <vt:lpstr>Arial</vt:lpstr>
      <vt:lpstr>Calibri</vt:lpstr>
      <vt:lpstr>Calibri Light</vt:lpstr>
      <vt:lpstr>Roboto</vt:lpstr>
      <vt:lpstr>Verdana</vt:lpstr>
      <vt:lpstr>Office Theme</vt:lpstr>
      <vt:lpstr>Ferramenta Power Flow Draw</vt:lpstr>
      <vt:lpstr>Web App Power Flow Draw - https://pf-draw.netlify.app/</vt:lpstr>
      <vt:lpstr>Motivação - https://pf-draw.netlify.app/</vt:lpstr>
      <vt:lpstr>Motivação - https://pf-draw.netlify.app/</vt:lpstr>
      <vt:lpstr>Motivação - https://pf-draw.netlify.app/</vt:lpstr>
      <vt:lpstr>Motivação - https://pf-draw.netlify.app/</vt:lpstr>
      <vt:lpstr>Motivação - https://pf-draw.netlify.app/</vt:lpstr>
      <vt:lpstr>Entrada de Dados - https://pf-draw.netlify.app/</vt:lpstr>
      <vt:lpstr>Entrada de Dados - https://pf-draw.netlify.app/</vt:lpstr>
      <vt:lpstr>Entrada de Dados - https://pf-draw.netlify.app/</vt:lpstr>
      <vt:lpstr>Entrada de Dados - https://pf-draw.netlify.app/</vt:lpstr>
      <vt:lpstr>Entrada de Dados - https://pf-draw.netlify.app/</vt:lpstr>
      <vt:lpstr>Resultados - https://pf-draw.netlify.app/</vt:lpstr>
      <vt:lpstr>Resultados - https://pf-draw.netlify.app/</vt:lpstr>
      <vt:lpstr>Resultados - https://pf-draw.netlify.app/</vt:lpstr>
      <vt:lpstr>Resultados - https://pf-draw.netlify.app/</vt:lpstr>
      <vt:lpstr>Resultados - https://pf-draw.netlify.app/</vt:lpstr>
      <vt:lpstr>Resultados - https://pf-draw.netlify.app/</vt:lpstr>
      <vt:lpstr>Performance - https://pf-draw.netlify.app/</vt:lpstr>
      <vt:lpstr>Performance - https://pf-draw.netlify.app/</vt:lpstr>
      <vt:lpstr>Performance - https://pf-draw.netlify.app/</vt:lpstr>
      <vt:lpstr>Performance - https://pf-draw.netlify.app/</vt:lpstr>
      <vt:lpstr>Gargalos - https://pf-draw.netlify.app/</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Filipe Salles de Oliveira</dc:creator>
  <cp:lastModifiedBy>Filipe Salles de Oliveira</cp:lastModifiedBy>
  <cp:revision>177</cp:revision>
  <dcterms:created xsi:type="dcterms:W3CDTF">2019-10-31T02:42:43Z</dcterms:created>
  <dcterms:modified xsi:type="dcterms:W3CDTF">2021-01-03T23:31:00Z</dcterms:modified>
</cp:coreProperties>
</file>