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9" r:id="rId4"/>
    <p:sldId id="260" r:id="rId5"/>
    <p:sldId id="277" r:id="rId6"/>
    <p:sldId id="276" r:id="rId7"/>
    <p:sldId id="273" r:id="rId8"/>
    <p:sldId id="274" r:id="rId9"/>
    <p:sldId id="270" r:id="rId10"/>
    <p:sldId id="275" r:id="rId11"/>
    <p:sldId id="272" r:id="rId12"/>
    <p:sldId id="271" r:id="rId13"/>
    <p:sldId id="261" r:id="rId14"/>
    <p:sldId id="262" r:id="rId15"/>
    <p:sldId id="263" r:id="rId16"/>
    <p:sldId id="265" r:id="rId17"/>
    <p:sldId id="266" r:id="rId18"/>
    <p:sldId id="267" r:id="rId19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r. Daniel Schober" initials="D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101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1-07-29T12:03:57.225" idx="1">
    <p:pos x="872" y="2992"/>
    <p:text>could see HL7 as Wrapper and DDO as first thin Mediator</p:text>
  </p:cm>
</p:cmLst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33649D-72FF-4688-9EC1-824B062CFF31}" type="datetimeFigureOut">
              <a:rPr lang="de-DE" smtClean="0"/>
              <a:t>28.11.2011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6C7ED0-043C-4F0F-95EF-F355877A2B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22690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10378" eaLnBrk="0" hangingPunct="0">
              <a:defRPr sz="2400">
                <a:solidFill>
                  <a:schemeClr val="tx1"/>
                </a:solidFill>
                <a:latin typeface="Arial Narrow" pitchFamily="34" charset="0"/>
                <a:cs typeface="Arial" charset="0"/>
              </a:defRPr>
            </a:lvl1pPr>
            <a:lvl2pPr marL="685817" indent="-263776" defTabSz="810378" eaLnBrk="0" hangingPunct="0">
              <a:defRPr sz="2400">
                <a:solidFill>
                  <a:schemeClr val="tx1"/>
                </a:solidFill>
                <a:latin typeface="Arial Narrow" pitchFamily="34" charset="0"/>
                <a:cs typeface="Arial" charset="0"/>
              </a:defRPr>
            </a:lvl2pPr>
            <a:lvl3pPr marL="1055103" indent="-211021" defTabSz="810378" eaLnBrk="0" hangingPunct="0">
              <a:defRPr sz="2400">
                <a:solidFill>
                  <a:schemeClr val="tx1"/>
                </a:solidFill>
                <a:latin typeface="Arial Narrow" pitchFamily="34" charset="0"/>
                <a:cs typeface="Arial" charset="0"/>
              </a:defRPr>
            </a:lvl3pPr>
            <a:lvl4pPr marL="1477145" indent="-211021" defTabSz="810378" eaLnBrk="0" hangingPunct="0">
              <a:defRPr sz="2400">
                <a:solidFill>
                  <a:schemeClr val="tx1"/>
                </a:solidFill>
                <a:latin typeface="Arial Narrow" pitchFamily="34" charset="0"/>
                <a:cs typeface="Arial" charset="0"/>
              </a:defRPr>
            </a:lvl4pPr>
            <a:lvl5pPr marL="1899186" indent="-211021" defTabSz="810378" eaLnBrk="0" hangingPunct="0">
              <a:defRPr sz="2400">
                <a:solidFill>
                  <a:schemeClr val="tx1"/>
                </a:solidFill>
                <a:latin typeface="Arial Narrow" pitchFamily="34" charset="0"/>
                <a:cs typeface="Arial" charset="0"/>
              </a:defRPr>
            </a:lvl5pPr>
            <a:lvl6pPr marL="2321227" indent="-211021" algn="ctr" defTabSz="810378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400">
                <a:solidFill>
                  <a:schemeClr val="tx1"/>
                </a:solidFill>
                <a:latin typeface="Arial Narrow" pitchFamily="34" charset="0"/>
                <a:cs typeface="Arial" charset="0"/>
              </a:defRPr>
            </a:lvl6pPr>
            <a:lvl7pPr marL="2743269" indent="-211021" algn="ctr" defTabSz="810378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400">
                <a:solidFill>
                  <a:schemeClr val="tx1"/>
                </a:solidFill>
                <a:latin typeface="Arial Narrow" pitchFamily="34" charset="0"/>
                <a:cs typeface="Arial" charset="0"/>
              </a:defRPr>
            </a:lvl7pPr>
            <a:lvl8pPr marL="3165310" indent="-211021" algn="ctr" defTabSz="810378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400">
                <a:solidFill>
                  <a:schemeClr val="tx1"/>
                </a:solidFill>
                <a:latin typeface="Arial Narrow" pitchFamily="34" charset="0"/>
                <a:cs typeface="Arial" charset="0"/>
              </a:defRPr>
            </a:lvl8pPr>
            <a:lvl9pPr marL="3587351" indent="-211021" algn="ctr" defTabSz="810378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400">
                <a:solidFill>
                  <a:schemeClr val="tx1"/>
                </a:solidFill>
                <a:latin typeface="Arial Narrow" pitchFamily="34" charset="0"/>
                <a:cs typeface="Arial" charset="0"/>
              </a:defRPr>
            </a:lvl9pPr>
          </a:lstStyle>
          <a:p>
            <a:pPr eaLnBrk="1" hangingPunct="1"/>
            <a:fld id="{13E412A4-4162-4B49-B1F2-9030C045F0B1}" type="slidenum">
              <a:rPr lang="de-DE" sz="1000">
                <a:latin typeface="Arial" charset="0"/>
              </a:rPr>
              <a:pPr eaLnBrk="1" hangingPunct="1"/>
              <a:t>7</a:t>
            </a:fld>
            <a:endParaRPr lang="de-DE" sz="1000">
              <a:latin typeface="Arial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10378" eaLnBrk="0" hangingPunct="0">
              <a:defRPr sz="2400">
                <a:solidFill>
                  <a:schemeClr val="tx1"/>
                </a:solidFill>
                <a:latin typeface="Arial Narrow" pitchFamily="34" charset="0"/>
                <a:cs typeface="Arial" charset="0"/>
              </a:defRPr>
            </a:lvl1pPr>
            <a:lvl2pPr marL="685817" indent="-263776" defTabSz="810378" eaLnBrk="0" hangingPunct="0">
              <a:defRPr sz="2400">
                <a:solidFill>
                  <a:schemeClr val="tx1"/>
                </a:solidFill>
                <a:latin typeface="Arial Narrow" pitchFamily="34" charset="0"/>
                <a:cs typeface="Arial" charset="0"/>
              </a:defRPr>
            </a:lvl2pPr>
            <a:lvl3pPr marL="1055103" indent="-211021" defTabSz="810378" eaLnBrk="0" hangingPunct="0">
              <a:defRPr sz="2400">
                <a:solidFill>
                  <a:schemeClr val="tx1"/>
                </a:solidFill>
                <a:latin typeface="Arial Narrow" pitchFamily="34" charset="0"/>
                <a:cs typeface="Arial" charset="0"/>
              </a:defRPr>
            </a:lvl3pPr>
            <a:lvl4pPr marL="1477145" indent="-211021" defTabSz="810378" eaLnBrk="0" hangingPunct="0">
              <a:defRPr sz="2400">
                <a:solidFill>
                  <a:schemeClr val="tx1"/>
                </a:solidFill>
                <a:latin typeface="Arial Narrow" pitchFamily="34" charset="0"/>
                <a:cs typeface="Arial" charset="0"/>
              </a:defRPr>
            </a:lvl4pPr>
            <a:lvl5pPr marL="1899186" indent="-211021" defTabSz="810378" eaLnBrk="0" hangingPunct="0">
              <a:defRPr sz="2400">
                <a:solidFill>
                  <a:schemeClr val="tx1"/>
                </a:solidFill>
                <a:latin typeface="Arial Narrow" pitchFamily="34" charset="0"/>
                <a:cs typeface="Arial" charset="0"/>
              </a:defRPr>
            </a:lvl5pPr>
            <a:lvl6pPr marL="2321227" indent="-211021" algn="ctr" defTabSz="810378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400">
                <a:solidFill>
                  <a:schemeClr val="tx1"/>
                </a:solidFill>
                <a:latin typeface="Arial Narrow" pitchFamily="34" charset="0"/>
                <a:cs typeface="Arial" charset="0"/>
              </a:defRPr>
            </a:lvl6pPr>
            <a:lvl7pPr marL="2743269" indent="-211021" algn="ctr" defTabSz="810378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400">
                <a:solidFill>
                  <a:schemeClr val="tx1"/>
                </a:solidFill>
                <a:latin typeface="Arial Narrow" pitchFamily="34" charset="0"/>
                <a:cs typeface="Arial" charset="0"/>
              </a:defRPr>
            </a:lvl7pPr>
            <a:lvl8pPr marL="3165310" indent="-211021" algn="ctr" defTabSz="810378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400">
                <a:solidFill>
                  <a:schemeClr val="tx1"/>
                </a:solidFill>
                <a:latin typeface="Arial Narrow" pitchFamily="34" charset="0"/>
                <a:cs typeface="Arial" charset="0"/>
              </a:defRPr>
            </a:lvl8pPr>
            <a:lvl9pPr marL="3587351" indent="-211021" algn="ctr" defTabSz="810378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400">
                <a:solidFill>
                  <a:schemeClr val="tx1"/>
                </a:solidFill>
                <a:latin typeface="Arial Narrow" pitchFamily="34" charset="0"/>
                <a:cs typeface="Arial" charset="0"/>
              </a:defRPr>
            </a:lvl9pPr>
          </a:lstStyle>
          <a:p>
            <a:pPr eaLnBrk="1" hangingPunct="1"/>
            <a:fld id="{07A11F40-57BE-46ED-AAFA-E7A3C41F8268}" type="slidenum">
              <a:rPr lang="de-DE" sz="1000">
                <a:latin typeface="Arial" charset="0"/>
              </a:rPr>
              <a:pPr eaLnBrk="1" hangingPunct="1"/>
              <a:t>8</a:t>
            </a:fld>
            <a:endParaRPr lang="de-DE" sz="1000">
              <a:latin typeface="Arial" charset="0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10378" eaLnBrk="0" hangingPunct="0">
              <a:defRPr sz="2400">
                <a:solidFill>
                  <a:schemeClr val="tx1"/>
                </a:solidFill>
                <a:latin typeface="Arial Narrow" pitchFamily="34" charset="0"/>
                <a:cs typeface="Arial" charset="0"/>
              </a:defRPr>
            </a:lvl1pPr>
            <a:lvl2pPr marL="685817" indent="-263776" defTabSz="810378" eaLnBrk="0" hangingPunct="0">
              <a:defRPr sz="2400">
                <a:solidFill>
                  <a:schemeClr val="tx1"/>
                </a:solidFill>
                <a:latin typeface="Arial Narrow" pitchFamily="34" charset="0"/>
                <a:cs typeface="Arial" charset="0"/>
              </a:defRPr>
            </a:lvl2pPr>
            <a:lvl3pPr marL="1055103" indent="-211021" defTabSz="810378" eaLnBrk="0" hangingPunct="0">
              <a:defRPr sz="2400">
                <a:solidFill>
                  <a:schemeClr val="tx1"/>
                </a:solidFill>
                <a:latin typeface="Arial Narrow" pitchFamily="34" charset="0"/>
                <a:cs typeface="Arial" charset="0"/>
              </a:defRPr>
            </a:lvl3pPr>
            <a:lvl4pPr marL="1477145" indent="-211021" defTabSz="810378" eaLnBrk="0" hangingPunct="0">
              <a:defRPr sz="2400">
                <a:solidFill>
                  <a:schemeClr val="tx1"/>
                </a:solidFill>
                <a:latin typeface="Arial Narrow" pitchFamily="34" charset="0"/>
                <a:cs typeface="Arial" charset="0"/>
              </a:defRPr>
            </a:lvl4pPr>
            <a:lvl5pPr marL="1899186" indent="-211021" defTabSz="810378" eaLnBrk="0" hangingPunct="0">
              <a:defRPr sz="2400">
                <a:solidFill>
                  <a:schemeClr val="tx1"/>
                </a:solidFill>
                <a:latin typeface="Arial Narrow" pitchFamily="34" charset="0"/>
                <a:cs typeface="Arial" charset="0"/>
              </a:defRPr>
            </a:lvl5pPr>
            <a:lvl6pPr marL="2321227" indent="-211021" algn="ctr" defTabSz="810378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400">
                <a:solidFill>
                  <a:schemeClr val="tx1"/>
                </a:solidFill>
                <a:latin typeface="Arial Narrow" pitchFamily="34" charset="0"/>
                <a:cs typeface="Arial" charset="0"/>
              </a:defRPr>
            </a:lvl6pPr>
            <a:lvl7pPr marL="2743269" indent="-211021" algn="ctr" defTabSz="810378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400">
                <a:solidFill>
                  <a:schemeClr val="tx1"/>
                </a:solidFill>
                <a:latin typeface="Arial Narrow" pitchFamily="34" charset="0"/>
                <a:cs typeface="Arial" charset="0"/>
              </a:defRPr>
            </a:lvl7pPr>
            <a:lvl8pPr marL="3165310" indent="-211021" algn="ctr" defTabSz="810378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400">
                <a:solidFill>
                  <a:schemeClr val="tx1"/>
                </a:solidFill>
                <a:latin typeface="Arial Narrow" pitchFamily="34" charset="0"/>
                <a:cs typeface="Arial" charset="0"/>
              </a:defRPr>
            </a:lvl8pPr>
            <a:lvl9pPr marL="3587351" indent="-211021" algn="ctr" defTabSz="810378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400">
                <a:solidFill>
                  <a:schemeClr val="tx1"/>
                </a:solidFill>
                <a:latin typeface="Arial Narrow" pitchFamily="34" charset="0"/>
                <a:cs typeface="Arial" charset="0"/>
              </a:defRPr>
            </a:lvl9pPr>
          </a:lstStyle>
          <a:p>
            <a:pPr eaLnBrk="1" hangingPunct="1"/>
            <a:fld id="{35256D24-5DF1-442D-A882-01EDB426843D}" type="slidenum">
              <a:rPr lang="de-DE" sz="1000">
                <a:latin typeface="Arial" charset="0"/>
              </a:rPr>
              <a:pPr eaLnBrk="1" hangingPunct="1"/>
              <a:t>11</a:t>
            </a:fld>
            <a:endParaRPr lang="de-DE" sz="1000">
              <a:latin typeface="Arial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de-DE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93D82-5AC3-44AF-B4DC-9B7A44C92E2F}" type="datetimeFigureOut">
              <a:rPr lang="de-DE" smtClean="0"/>
              <a:t>28.11.2011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10CC-7197-498E-B11B-56FCDEA94F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0776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93D82-5AC3-44AF-B4DC-9B7A44C92E2F}" type="datetimeFigureOut">
              <a:rPr lang="de-DE" smtClean="0"/>
              <a:t>28.11.2011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10CC-7197-498E-B11B-56FCDEA94F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720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93D82-5AC3-44AF-B4DC-9B7A44C92E2F}" type="datetimeFigureOut">
              <a:rPr lang="de-DE" smtClean="0"/>
              <a:t>28.11.2011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10CC-7197-498E-B11B-56FCDEA94F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6796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93D82-5AC3-44AF-B4DC-9B7A44C92E2F}" type="datetimeFigureOut">
              <a:rPr lang="de-DE" smtClean="0"/>
              <a:t>28.11.2011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10CC-7197-498E-B11B-56FCDEA94F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1175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93D82-5AC3-44AF-B4DC-9B7A44C92E2F}" type="datetimeFigureOut">
              <a:rPr lang="de-DE" smtClean="0"/>
              <a:t>28.11.2011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10CC-7197-498E-B11B-56FCDEA94F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4777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93D82-5AC3-44AF-B4DC-9B7A44C92E2F}" type="datetimeFigureOut">
              <a:rPr lang="de-DE" smtClean="0"/>
              <a:t>28.11.2011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10CC-7197-498E-B11B-56FCDEA94F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5475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93D82-5AC3-44AF-B4DC-9B7A44C92E2F}" type="datetimeFigureOut">
              <a:rPr lang="de-DE" smtClean="0"/>
              <a:t>28.11.2011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10CC-7197-498E-B11B-56FCDEA94F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2337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93D82-5AC3-44AF-B4DC-9B7A44C92E2F}" type="datetimeFigureOut">
              <a:rPr lang="de-DE" smtClean="0"/>
              <a:t>28.11.2011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10CC-7197-498E-B11B-56FCDEA94F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3123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93D82-5AC3-44AF-B4DC-9B7A44C92E2F}" type="datetimeFigureOut">
              <a:rPr lang="de-DE" smtClean="0"/>
              <a:t>28.11.2011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10CC-7197-498E-B11B-56FCDEA94F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9643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93D82-5AC3-44AF-B4DC-9B7A44C92E2F}" type="datetimeFigureOut">
              <a:rPr lang="de-DE" smtClean="0"/>
              <a:t>28.11.2011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10CC-7197-498E-B11B-56FCDEA94F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7117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93D82-5AC3-44AF-B4DC-9B7A44C92E2F}" type="datetimeFigureOut">
              <a:rPr lang="de-DE" smtClean="0"/>
              <a:t>28.11.2011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10CC-7197-498E-B11B-56FCDEA94F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2544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93D82-5AC3-44AF-B4DC-9B7A44C92E2F}" type="datetimeFigureOut">
              <a:rPr lang="de-DE" smtClean="0"/>
              <a:t>28.11.2011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9610CC-7197-498E-B11B-56FCDEA94F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9790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comments" Target="../comments/commen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2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3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Some</a:t>
            </a:r>
            <a:r>
              <a:rPr lang="de-DE" dirty="0" smtClean="0"/>
              <a:t> </a:t>
            </a:r>
            <a:r>
              <a:rPr lang="de-DE" dirty="0" err="1" smtClean="0"/>
              <a:t>architecture</a:t>
            </a:r>
            <a:r>
              <a:rPr lang="de-DE" dirty="0" smtClean="0"/>
              <a:t> </a:t>
            </a:r>
            <a:r>
              <a:rPr lang="de-DE" dirty="0" err="1" smtClean="0"/>
              <a:t>example</a:t>
            </a:r>
            <a:r>
              <a:rPr lang="de-DE" dirty="0" smtClean="0"/>
              <a:t> </a:t>
            </a:r>
            <a:r>
              <a:rPr lang="de-DE" dirty="0" err="1" smtClean="0"/>
              <a:t>slides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 smtClean="0"/>
              <a:t>Serving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role</a:t>
            </a:r>
            <a:r>
              <a:rPr lang="de-DE" dirty="0" smtClean="0"/>
              <a:t> </a:t>
            </a:r>
            <a:r>
              <a:rPr lang="de-DE" dirty="0" err="1" smtClean="0"/>
              <a:t>model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NTDO App </a:t>
            </a:r>
            <a:r>
              <a:rPr lang="de-DE" dirty="0" err="1" smtClean="0"/>
              <a:t>architecture</a:t>
            </a:r>
            <a:r>
              <a:rPr lang="de-DE" dirty="0" smtClean="0"/>
              <a:t> </a:t>
            </a:r>
            <a:r>
              <a:rPr lang="de-DE" dirty="0" err="1" smtClean="0"/>
              <a:t>figures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paper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96703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3" descr="rdb2rdf_principl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041400"/>
            <a:ext cx="812800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1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mtClean="0">
                <a:ea typeface="MS PGothic" pitchFamily="34" charset="-128"/>
              </a:rPr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3064257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Datumsplatzhalter 2"/>
          <p:cNvSpPr>
            <a:spLocks noGrp="1"/>
          </p:cNvSpPr>
          <p:nvPr>
            <p:ph type="dt" sz="quarter" idx="4294967295"/>
          </p:nvPr>
        </p:nvSpPr>
        <p:spPr bwMode="auto">
          <a:xfrm>
            <a:off x="863600" y="6489700"/>
            <a:ext cx="1727200" cy="252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600">
                <a:solidFill>
                  <a:schemeClr val="tx1"/>
                </a:solidFill>
                <a:latin typeface="Arial Narrow" pitchFamily="34" charset="0"/>
                <a:cs typeface="Arial" charset="0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 Narrow" pitchFamily="34" charset="0"/>
                <a:cs typeface="Arial" charset="0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 Narrow" pitchFamily="34" charset="0"/>
                <a:cs typeface="Arial" charset="0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 Narrow" pitchFamily="34" charset="0"/>
                <a:cs typeface="Arial" charset="0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 Narrow" pitchFamily="34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600">
                <a:solidFill>
                  <a:schemeClr val="tx1"/>
                </a:solidFill>
                <a:latin typeface="Arial Narrow" pitchFamily="34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600">
                <a:solidFill>
                  <a:schemeClr val="tx1"/>
                </a:solidFill>
                <a:latin typeface="Arial Narrow" pitchFamily="34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600">
                <a:solidFill>
                  <a:schemeClr val="tx1"/>
                </a:solidFill>
                <a:latin typeface="Arial Narrow" pitchFamily="34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600">
                <a:solidFill>
                  <a:schemeClr val="tx1"/>
                </a:solidFill>
                <a:latin typeface="Arial Narrow" pitchFamily="34" charset="0"/>
                <a:cs typeface="Arial" charset="0"/>
              </a:defRPr>
            </a:lvl9pPr>
          </a:lstStyle>
          <a:p>
            <a:pPr eaLnBrk="1" hangingPunct="1"/>
            <a:r>
              <a:rPr lang="de-DE"/>
              <a:t>8.11.2005</a:t>
            </a:r>
            <a:endParaRPr lang="de-DE" altLang="en-US"/>
          </a:p>
        </p:txBody>
      </p:sp>
      <p:sp>
        <p:nvSpPr>
          <p:cNvPr id="7171" name="Fußzeilenplatzhalt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2916238" y="6489700"/>
            <a:ext cx="3311525" cy="252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600">
                <a:solidFill>
                  <a:schemeClr val="tx1"/>
                </a:solidFill>
                <a:latin typeface="Arial Narrow" pitchFamily="34" charset="0"/>
                <a:cs typeface="Arial" charset="0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 Narrow" pitchFamily="34" charset="0"/>
                <a:cs typeface="Arial" charset="0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 Narrow" pitchFamily="34" charset="0"/>
                <a:cs typeface="Arial" charset="0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 Narrow" pitchFamily="34" charset="0"/>
                <a:cs typeface="Arial" charset="0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 Narrow" pitchFamily="34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600">
                <a:solidFill>
                  <a:schemeClr val="tx1"/>
                </a:solidFill>
                <a:latin typeface="Arial Narrow" pitchFamily="34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600">
                <a:solidFill>
                  <a:schemeClr val="tx1"/>
                </a:solidFill>
                <a:latin typeface="Arial Narrow" pitchFamily="34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600">
                <a:solidFill>
                  <a:schemeClr val="tx1"/>
                </a:solidFill>
                <a:latin typeface="Arial Narrow" pitchFamily="34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600">
                <a:solidFill>
                  <a:schemeClr val="tx1"/>
                </a:solidFill>
                <a:latin typeface="Arial Narrow" pitchFamily="34" charset="0"/>
                <a:cs typeface="Arial" charset="0"/>
              </a:defRPr>
            </a:lvl9pPr>
          </a:lstStyle>
          <a:p>
            <a:pPr eaLnBrk="1" hangingPunct="1"/>
            <a:r>
              <a:rPr lang="de-DE" altLang="en-US"/>
              <a:t>Felix Naumann, VL Informationsintegration, WS 05/06</a:t>
            </a:r>
          </a:p>
        </p:txBody>
      </p:sp>
      <p:sp>
        <p:nvSpPr>
          <p:cNvPr id="7172" name="Foliennummernplatzhalt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489700"/>
            <a:ext cx="2133600" cy="252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600">
                <a:solidFill>
                  <a:schemeClr val="tx1"/>
                </a:solidFill>
                <a:latin typeface="Arial Narrow" pitchFamily="34" charset="0"/>
                <a:cs typeface="Arial" charset="0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 Narrow" pitchFamily="34" charset="0"/>
                <a:cs typeface="Arial" charset="0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 Narrow" pitchFamily="34" charset="0"/>
                <a:cs typeface="Arial" charset="0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 Narrow" pitchFamily="34" charset="0"/>
                <a:cs typeface="Arial" charset="0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 Narrow" pitchFamily="34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600">
                <a:solidFill>
                  <a:schemeClr val="tx1"/>
                </a:solidFill>
                <a:latin typeface="Arial Narrow" pitchFamily="34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600">
                <a:solidFill>
                  <a:schemeClr val="tx1"/>
                </a:solidFill>
                <a:latin typeface="Arial Narrow" pitchFamily="34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600">
                <a:solidFill>
                  <a:schemeClr val="tx1"/>
                </a:solidFill>
                <a:latin typeface="Arial Narrow" pitchFamily="34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600">
                <a:solidFill>
                  <a:schemeClr val="tx1"/>
                </a:solidFill>
                <a:latin typeface="Arial Narrow" pitchFamily="34" charset="0"/>
                <a:cs typeface="Arial" charset="0"/>
              </a:defRPr>
            </a:lvl9pPr>
          </a:lstStyle>
          <a:p>
            <a:pPr eaLnBrk="1" hangingPunct="1"/>
            <a:fld id="{335B7733-9E6A-4956-AB61-42B28C71667E}" type="slidenum">
              <a:rPr lang="de-DE" altLang="en-US"/>
              <a:pPr eaLnBrk="1" hangingPunct="1"/>
              <a:t>11</a:t>
            </a:fld>
            <a:endParaRPr lang="de-DE" altLang="en-US"/>
          </a:p>
        </p:txBody>
      </p:sp>
      <p:grpSp>
        <p:nvGrpSpPr>
          <p:cNvPr id="7173" name="Group 51"/>
          <p:cNvGrpSpPr>
            <a:grpSpLocks/>
          </p:cNvGrpSpPr>
          <p:nvPr/>
        </p:nvGrpSpPr>
        <p:grpSpPr bwMode="auto">
          <a:xfrm>
            <a:off x="1143000" y="2362200"/>
            <a:ext cx="5791200" cy="4038600"/>
            <a:chOff x="720" y="1488"/>
            <a:chExt cx="3648" cy="2544"/>
          </a:xfrm>
        </p:grpSpPr>
        <p:sp>
          <p:nvSpPr>
            <p:cNvPr id="7204" name="Rectangle 52"/>
            <p:cNvSpPr>
              <a:spLocks noChangeArrowheads="1"/>
            </p:cNvSpPr>
            <p:nvPr/>
          </p:nvSpPr>
          <p:spPr bwMode="auto">
            <a:xfrm>
              <a:off x="2064" y="3600"/>
              <a:ext cx="1008" cy="432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7205" name="Rectangle 53"/>
            <p:cNvSpPr>
              <a:spLocks noChangeArrowheads="1"/>
            </p:cNvSpPr>
            <p:nvPr/>
          </p:nvSpPr>
          <p:spPr bwMode="auto">
            <a:xfrm>
              <a:off x="3360" y="3600"/>
              <a:ext cx="1008" cy="432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7206" name="Rectangle 54"/>
            <p:cNvSpPr>
              <a:spLocks noChangeArrowheads="1"/>
            </p:cNvSpPr>
            <p:nvPr/>
          </p:nvSpPr>
          <p:spPr bwMode="auto">
            <a:xfrm>
              <a:off x="2976" y="1488"/>
              <a:ext cx="1392" cy="528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7207" name="Rectangle 55"/>
            <p:cNvSpPr>
              <a:spLocks noChangeArrowheads="1"/>
            </p:cNvSpPr>
            <p:nvPr/>
          </p:nvSpPr>
          <p:spPr bwMode="auto">
            <a:xfrm>
              <a:off x="720" y="1488"/>
              <a:ext cx="1392" cy="528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7208" name="Rectangle 56"/>
            <p:cNvSpPr>
              <a:spLocks noChangeArrowheads="1"/>
            </p:cNvSpPr>
            <p:nvPr/>
          </p:nvSpPr>
          <p:spPr bwMode="auto">
            <a:xfrm>
              <a:off x="720" y="3600"/>
              <a:ext cx="1056" cy="432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7209" name="Rectangle 57"/>
            <p:cNvSpPr>
              <a:spLocks noChangeArrowheads="1"/>
            </p:cNvSpPr>
            <p:nvPr/>
          </p:nvSpPr>
          <p:spPr bwMode="auto">
            <a:xfrm>
              <a:off x="720" y="2256"/>
              <a:ext cx="3648" cy="1296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sp>
        <p:nvSpPr>
          <p:cNvPr id="71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Mediator-Wrapper Architektur</a:t>
            </a:r>
          </a:p>
        </p:txBody>
      </p:sp>
      <p:sp>
        <p:nvSpPr>
          <p:cNvPr id="7175" name="AutoShape 4"/>
          <p:cNvSpPr>
            <a:spLocks noChangeArrowheads="1"/>
          </p:cNvSpPr>
          <p:nvPr/>
        </p:nvSpPr>
        <p:spPr bwMode="auto">
          <a:xfrm>
            <a:off x="1331913" y="5803900"/>
            <a:ext cx="1295400" cy="504825"/>
          </a:xfrm>
          <a:prstGeom prst="can">
            <a:avLst>
              <a:gd name="adj" fmla="val 25000"/>
            </a:avLst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2000"/>
              <a:t>Quelle 1</a:t>
            </a:r>
          </a:p>
        </p:txBody>
      </p:sp>
      <p:sp>
        <p:nvSpPr>
          <p:cNvPr id="7176" name="AutoShape 12"/>
          <p:cNvSpPr>
            <a:spLocks noChangeArrowheads="1"/>
          </p:cNvSpPr>
          <p:nvPr/>
        </p:nvSpPr>
        <p:spPr bwMode="auto">
          <a:xfrm>
            <a:off x="3419475" y="5805488"/>
            <a:ext cx="1296988" cy="504825"/>
          </a:xfrm>
          <a:prstGeom prst="can">
            <a:avLst>
              <a:gd name="adj" fmla="val 25000"/>
            </a:avLst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2000"/>
              <a:t>Quelle 2</a:t>
            </a:r>
          </a:p>
        </p:txBody>
      </p:sp>
      <p:sp>
        <p:nvSpPr>
          <p:cNvPr id="7177" name="AutoShape 13"/>
          <p:cNvSpPr>
            <a:spLocks noChangeArrowheads="1"/>
          </p:cNvSpPr>
          <p:nvPr/>
        </p:nvSpPr>
        <p:spPr bwMode="auto">
          <a:xfrm>
            <a:off x="5435600" y="5805488"/>
            <a:ext cx="1295400" cy="504825"/>
          </a:xfrm>
          <a:prstGeom prst="can">
            <a:avLst>
              <a:gd name="adj" fmla="val 25000"/>
            </a:avLst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2000"/>
              <a:t>Quelle 3</a:t>
            </a:r>
          </a:p>
        </p:txBody>
      </p:sp>
      <p:grpSp>
        <p:nvGrpSpPr>
          <p:cNvPr id="7178" name="Group 16"/>
          <p:cNvGrpSpPr>
            <a:grpSpLocks/>
          </p:cNvGrpSpPr>
          <p:nvPr/>
        </p:nvGrpSpPr>
        <p:grpSpPr bwMode="auto">
          <a:xfrm>
            <a:off x="1360488" y="5045075"/>
            <a:ext cx="1266825" cy="544513"/>
            <a:chOff x="1084" y="3294"/>
            <a:chExt cx="798" cy="343"/>
          </a:xfrm>
        </p:grpSpPr>
        <p:sp>
          <p:nvSpPr>
            <p:cNvPr id="7202" name="AutoShape 11"/>
            <p:cNvSpPr>
              <a:spLocks noChangeArrowheads="1"/>
            </p:cNvSpPr>
            <p:nvPr/>
          </p:nvSpPr>
          <p:spPr bwMode="auto">
            <a:xfrm rot="5400000">
              <a:off x="1311" y="3067"/>
              <a:ext cx="343" cy="798"/>
            </a:xfrm>
            <a:prstGeom prst="flowChartOnlineStorage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vert="eaVert" wrap="none" anchor="ctr"/>
            <a:lstStyle/>
            <a:p>
              <a:endParaRPr lang="de-DE" sz="2400">
                <a:latin typeface="Times New Roman" pitchFamily="18" charset="0"/>
              </a:endParaRPr>
            </a:p>
          </p:txBody>
        </p:sp>
        <p:sp>
          <p:nvSpPr>
            <p:cNvPr id="7203" name="Text Box 15"/>
            <p:cNvSpPr txBox="1">
              <a:spLocks noChangeArrowheads="1"/>
            </p:cNvSpPr>
            <p:nvPr/>
          </p:nvSpPr>
          <p:spPr bwMode="auto">
            <a:xfrm>
              <a:off x="1094" y="3339"/>
              <a:ext cx="7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600">
                  <a:solidFill>
                    <a:schemeClr val="tx1"/>
                  </a:solidFill>
                  <a:latin typeface="Arial Narrow" pitchFamily="34" charset="0"/>
                  <a:cs typeface="Arial" charset="0"/>
                </a:defRPr>
              </a:lvl1pPr>
              <a:lvl2pPr marL="742950" indent="-285750" eaLnBrk="0" hangingPunct="0">
                <a:defRPr sz="2600">
                  <a:solidFill>
                    <a:schemeClr val="tx1"/>
                  </a:solidFill>
                  <a:latin typeface="Arial Narrow" pitchFamily="34" charset="0"/>
                  <a:cs typeface="Arial" charset="0"/>
                </a:defRPr>
              </a:lvl2pPr>
              <a:lvl3pPr marL="1143000" indent="-228600" eaLnBrk="0" hangingPunct="0">
                <a:defRPr sz="2600">
                  <a:solidFill>
                    <a:schemeClr val="tx1"/>
                  </a:solidFill>
                  <a:latin typeface="Arial Narrow" pitchFamily="34" charset="0"/>
                  <a:cs typeface="Arial" charset="0"/>
                </a:defRPr>
              </a:lvl3pPr>
              <a:lvl4pPr marL="1600200" indent="-228600" eaLnBrk="0" hangingPunct="0">
                <a:defRPr sz="2600">
                  <a:solidFill>
                    <a:schemeClr val="tx1"/>
                  </a:solidFill>
                  <a:latin typeface="Arial Narrow" pitchFamily="34" charset="0"/>
                  <a:cs typeface="Arial" charset="0"/>
                </a:defRPr>
              </a:lvl4pPr>
              <a:lvl5pPr marL="2057400" indent="-228600" eaLnBrk="0" hangingPunct="0">
                <a:defRPr sz="2600">
                  <a:solidFill>
                    <a:schemeClr val="tx1"/>
                  </a:solidFill>
                  <a:latin typeface="Arial Narrow" pitchFamily="34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sz="2600">
                  <a:solidFill>
                    <a:schemeClr val="tx1"/>
                  </a:solidFill>
                  <a:latin typeface="Arial Narrow" pitchFamily="34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sz="2600">
                  <a:solidFill>
                    <a:schemeClr val="tx1"/>
                  </a:solidFill>
                  <a:latin typeface="Arial Narrow" pitchFamily="34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sz="2600">
                  <a:solidFill>
                    <a:schemeClr val="tx1"/>
                  </a:solidFill>
                  <a:latin typeface="Arial Narrow" pitchFamily="34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sz="2600">
                  <a:solidFill>
                    <a:schemeClr val="tx1"/>
                  </a:solidFill>
                  <a:latin typeface="Arial Narrow" pitchFamily="34" charset="0"/>
                  <a:cs typeface="Arial" charset="0"/>
                </a:defRPr>
              </a:lvl9pPr>
            </a:lstStyle>
            <a:p>
              <a:pPr eaLnBrk="1" hangingPunct="1"/>
              <a:r>
                <a:rPr lang="en-US"/>
                <a:t>Wrapper 1</a:t>
              </a:r>
            </a:p>
          </p:txBody>
        </p:sp>
      </p:grpSp>
      <p:grpSp>
        <p:nvGrpSpPr>
          <p:cNvPr id="7179" name="Group 17"/>
          <p:cNvGrpSpPr>
            <a:grpSpLocks/>
          </p:cNvGrpSpPr>
          <p:nvPr/>
        </p:nvGrpSpPr>
        <p:grpSpPr bwMode="auto">
          <a:xfrm>
            <a:off x="3419475" y="5013325"/>
            <a:ext cx="1266825" cy="544513"/>
            <a:chOff x="1084" y="3294"/>
            <a:chExt cx="798" cy="343"/>
          </a:xfrm>
        </p:grpSpPr>
        <p:sp>
          <p:nvSpPr>
            <p:cNvPr id="7200" name="AutoShape 18"/>
            <p:cNvSpPr>
              <a:spLocks noChangeArrowheads="1"/>
            </p:cNvSpPr>
            <p:nvPr/>
          </p:nvSpPr>
          <p:spPr bwMode="auto">
            <a:xfrm rot="5400000">
              <a:off x="1311" y="3067"/>
              <a:ext cx="343" cy="798"/>
            </a:xfrm>
            <a:prstGeom prst="flowChartOnlineStorage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vert="eaVert" wrap="none" anchor="ctr"/>
            <a:lstStyle/>
            <a:p>
              <a:endParaRPr lang="de-DE" sz="2400">
                <a:latin typeface="Times New Roman" pitchFamily="18" charset="0"/>
              </a:endParaRPr>
            </a:p>
          </p:txBody>
        </p:sp>
        <p:sp>
          <p:nvSpPr>
            <p:cNvPr id="7201" name="Text Box 19"/>
            <p:cNvSpPr txBox="1">
              <a:spLocks noChangeArrowheads="1"/>
            </p:cNvSpPr>
            <p:nvPr/>
          </p:nvSpPr>
          <p:spPr bwMode="auto">
            <a:xfrm>
              <a:off x="1094" y="3339"/>
              <a:ext cx="7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600">
                  <a:solidFill>
                    <a:schemeClr val="tx1"/>
                  </a:solidFill>
                  <a:latin typeface="Arial Narrow" pitchFamily="34" charset="0"/>
                  <a:cs typeface="Arial" charset="0"/>
                </a:defRPr>
              </a:lvl1pPr>
              <a:lvl2pPr marL="742950" indent="-285750" eaLnBrk="0" hangingPunct="0">
                <a:defRPr sz="2600">
                  <a:solidFill>
                    <a:schemeClr val="tx1"/>
                  </a:solidFill>
                  <a:latin typeface="Arial Narrow" pitchFamily="34" charset="0"/>
                  <a:cs typeface="Arial" charset="0"/>
                </a:defRPr>
              </a:lvl2pPr>
              <a:lvl3pPr marL="1143000" indent="-228600" eaLnBrk="0" hangingPunct="0">
                <a:defRPr sz="2600">
                  <a:solidFill>
                    <a:schemeClr val="tx1"/>
                  </a:solidFill>
                  <a:latin typeface="Arial Narrow" pitchFamily="34" charset="0"/>
                  <a:cs typeface="Arial" charset="0"/>
                </a:defRPr>
              </a:lvl3pPr>
              <a:lvl4pPr marL="1600200" indent="-228600" eaLnBrk="0" hangingPunct="0">
                <a:defRPr sz="2600">
                  <a:solidFill>
                    <a:schemeClr val="tx1"/>
                  </a:solidFill>
                  <a:latin typeface="Arial Narrow" pitchFamily="34" charset="0"/>
                  <a:cs typeface="Arial" charset="0"/>
                </a:defRPr>
              </a:lvl4pPr>
              <a:lvl5pPr marL="2057400" indent="-228600" eaLnBrk="0" hangingPunct="0">
                <a:defRPr sz="2600">
                  <a:solidFill>
                    <a:schemeClr val="tx1"/>
                  </a:solidFill>
                  <a:latin typeface="Arial Narrow" pitchFamily="34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sz="2600">
                  <a:solidFill>
                    <a:schemeClr val="tx1"/>
                  </a:solidFill>
                  <a:latin typeface="Arial Narrow" pitchFamily="34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sz="2600">
                  <a:solidFill>
                    <a:schemeClr val="tx1"/>
                  </a:solidFill>
                  <a:latin typeface="Arial Narrow" pitchFamily="34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sz="2600">
                  <a:solidFill>
                    <a:schemeClr val="tx1"/>
                  </a:solidFill>
                  <a:latin typeface="Arial Narrow" pitchFamily="34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sz="2600">
                  <a:solidFill>
                    <a:schemeClr val="tx1"/>
                  </a:solidFill>
                  <a:latin typeface="Arial Narrow" pitchFamily="34" charset="0"/>
                  <a:cs typeface="Arial" charset="0"/>
                </a:defRPr>
              </a:lvl9pPr>
            </a:lstStyle>
            <a:p>
              <a:pPr eaLnBrk="1" hangingPunct="1"/>
              <a:r>
                <a:rPr lang="en-US"/>
                <a:t>Wrapper 2</a:t>
              </a:r>
            </a:p>
          </p:txBody>
        </p:sp>
      </p:grpSp>
      <p:grpSp>
        <p:nvGrpSpPr>
          <p:cNvPr id="7180" name="Group 20"/>
          <p:cNvGrpSpPr>
            <a:grpSpLocks/>
          </p:cNvGrpSpPr>
          <p:nvPr/>
        </p:nvGrpSpPr>
        <p:grpSpPr bwMode="auto">
          <a:xfrm>
            <a:off x="5435600" y="5013325"/>
            <a:ext cx="1266825" cy="544513"/>
            <a:chOff x="1084" y="3294"/>
            <a:chExt cx="798" cy="343"/>
          </a:xfrm>
        </p:grpSpPr>
        <p:sp>
          <p:nvSpPr>
            <p:cNvPr id="7198" name="AutoShape 21"/>
            <p:cNvSpPr>
              <a:spLocks noChangeArrowheads="1"/>
            </p:cNvSpPr>
            <p:nvPr/>
          </p:nvSpPr>
          <p:spPr bwMode="auto">
            <a:xfrm rot="5400000">
              <a:off x="1311" y="3067"/>
              <a:ext cx="343" cy="798"/>
            </a:xfrm>
            <a:prstGeom prst="flowChartOnlineStorage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vert="eaVert" wrap="none" anchor="ctr"/>
            <a:lstStyle/>
            <a:p>
              <a:endParaRPr lang="de-DE" sz="2400">
                <a:latin typeface="Times New Roman" pitchFamily="18" charset="0"/>
              </a:endParaRPr>
            </a:p>
          </p:txBody>
        </p:sp>
        <p:sp>
          <p:nvSpPr>
            <p:cNvPr id="7199" name="Text Box 22"/>
            <p:cNvSpPr txBox="1">
              <a:spLocks noChangeArrowheads="1"/>
            </p:cNvSpPr>
            <p:nvPr/>
          </p:nvSpPr>
          <p:spPr bwMode="auto">
            <a:xfrm>
              <a:off x="1094" y="3339"/>
              <a:ext cx="7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600">
                  <a:solidFill>
                    <a:schemeClr val="tx1"/>
                  </a:solidFill>
                  <a:latin typeface="Arial Narrow" pitchFamily="34" charset="0"/>
                  <a:cs typeface="Arial" charset="0"/>
                </a:defRPr>
              </a:lvl1pPr>
              <a:lvl2pPr marL="742950" indent="-285750" eaLnBrk="0" hangingPunct="0">
                <a:defRPr sz="2600">
                  <a:solidFill>
                    <a:schemeClr val="tx1"/>
                  </a:solidFill>
                  <a:latin typeface="Arial Narrow" pitchFamily="34" charset="0"/>
                  <a:cs typeface="Arial" charset="0"/>
                </a:defRPr>
              </a:lvl2pPr>
              <a:lvl3pPr marL="1143000" indent="-228600" eaLnBrk="0" hangingPunct="0">
                <a:defRPr sz="2600">
                  <a:solidFill>
                    <a:schemeClr val="tx1"/>
                  </a:solidFill>
                  <a:latin typeface="Arial Narrow" pitchFamily="34" charset="0"/>
                  <a:cs typeface="Arial" charset="0"/>
                </a:defRPr>
              </a:lvl3pPr>
              <a:lvl4pPr marL="1600200" indent="-228600" eaLnBrk="0" hangingPunct="0">
                <a:defRPr sz="2600">
                  <a:solidFill>
                    <a:schemeClr val="tx1"/>
                  </a:solidFill>
                  <a:latin typeface="Arial Narrow" pitchFamily="34" charset="0"/>
                  <a:cs typeface="Arial" charset="0"/>
                </a:defRPr>
              </a:lvl4pPr>
              <a:lvl5pPr marL="2057400" indent="-228600" eaLnBrk="0" hangingPunct="0">
                <a:defRPr sz="2600">
                  <a:solidFill>
                    <a:schemeClr val="tx1"/>
                  </a:solidFill>
                  <a:latin typeface="Arial Narrow" pitchFamily="34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sz="2600">
                  <a:solidFill>
                    <a:schemeClr val="tx1"/>
                  </a:solidFill>
                  <a:latin typeface="Arial Narrow" pitchFamily="34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sz="2600">
                  <a:solidFill>
                    <a:schemeClr val="tx1"/>
                  </a:solidFill>
                  <a:latin typeface="Arial Narrow" pitchFamily="34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sz="2600">
                  <a:solidFill>
                    <a:schemeClr val="tx1"/>
                  </a:solidFill>
                  <a:latin typeface="Arial Narrow" pitchFamily="34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sz="2600">
                  <a:solidFill>
                    <a:schemeClr val="tx1"/>
                  </a:solidFill>
                  <a:latin typeface="Arial Narrow" pitchFamily="34" charset="0"/>
                  <a:cs typeface="Arial" charset="0"/>
                </a:defRPr>
              </a:lvl9pPr>
            </a:lstStyle>
            <a:p>
              <a:pPr eaLnBrk="1" hangingPunct="1"/>
              <a:r>
                <a:rPr lang="en-US"/>
                <a:t>Wrapper 3</a:t>
              </a:r>
            </a:p>
          </p:txBody>
        </p:sp>
      </p:grpSp>
      <p:sp>
        <p:nvSpPr>
          <p:cNvPr id="7181" name="AutoShape 25"/>
          <p:cNvSpPr>
            <a:spLocks noChangeArrowheads="1"/>
          </p:cNvSpPr>
          <p:nvPr/>
        </p:nvSpPr>
        <p:spPr bwMode="auto">
          <a:xfrm flipV="1">
            <a:off x="2843213" y="3789363"/>
            <a:ext cx="2376487" cy="719137"/>
          </a:xfrm>
          <a:custGeom>
            <a:avLst/>
            <a:gdLst>
              <a:gd name="T0" fmla="*/ 2147483647 w 21600"/>
              <a:gd name="T1" fmla="*/ 398562838 h 21600"/>
              <a:gd name="T2" fmla="*/ 2147483647 w 21600"/>
              <a:gd name="T3" fmla="*/ 797126775 h 21600"/>
              <a:gd name="T4" fmla="*/ 2147483647 w 21600"/>
              <a:gd name="T5" fmla="*/ 398562838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folHlink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7182" name="Text Box 26"/>
          <p:cNvSpPr txBox="1">
            <a:spLocks noChangeArrowheads="1"/>
          </p:cNvSpPr>
          <p:nvPr/>
        </p:nvSpPr>
        <p:spPr bwMode="auto">
          <a:xfrm>
            <a:off x="3348038" y="3933825"/>
            <a:ext cx="1371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600">
                <a:solidFill>
                  <a:schemeClr val="tx1"/>
                </a:solidFill>
                <a:latin typeface="Arial Narrow" pitchFamily="34" charset="0"/>
                <a:cs typeface="Arial" charset="0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 Narrow" pitchFamily="34" charset="0"/>
                <a:cs typeface="Arial" charset="0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 Narrow" pitchFamily="34" charset="0"/>
                <a:cs typeface="Arial" charset="0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 Narrow" pitchFamily="34" charset="0"/>
                <a:cs typeface="Arial" charset="0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 Narrow" pitchFamily="34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600">
                <a:solidFill>
                  <a:schemeClr val="tx1"/>
                </a:solidFill>
                <a:latin typeface="Arial Narrow" pitchFamily="34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600">
                <a:solidFill>
                  <a:schemeClr val="tx1"/>
                </a:solidFill>
                <a:latin typeface="Arial Narrow" pitchFamily="34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600">
                <a:solidFill>
                  <a:schemeClr val="tx1"/>
                </a:solidFill>
                <a:latin typeface="Arial Narrow" pitchFamily="34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600">
                <a:solidFill>
                  <a:schemeClr val="tx1"/>
                </a:solidFill>
                <a:latin typeface="Arial Narrow" pitchFamily="34" charset="0"/>
                <a:cs typeface="Arial" charset="0"/>
              </a:defRPr>
            </a:lvl9pPr>
          </a:lstStyle>
          <a:p>
            <a:pPr eaLnBrk="1" hangingPunct="1"/>
            <a:r>
              <a:rPr lang="en-US" sz="2400"/>
              <a:t>Mediator</a:t>
            </a:r>
          </a:p>
        </p:txBody>
      </p:sp>
      <p:sp>
        <p:nvSpPr>
          <p:cNvPr id="7183" name="AutoShape 27"/>
          <p:cNvSpPr>
            <a:spLocks noChangeArrowheads="1"/>
          </p:cNvSpPr>
          <p:nvPr/>
        </p:nvSpPr>
        <p:spPr bwMode="auto">
          <a:xfrm>
            <a:off x="1260475" y="2471738"/>
            <a:ext cx="2016125" cy="576262"/>
          </a:xfrm>
          <a:prstGeom prst="roundRect">
            <a:avLst>
              <a:gd name="adj" fmla="val 16667"/>
            </a:avLst>
          </a:prstGeom>
          <a:solidFill>
            <a:schemeClr val="hlink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2400">
                <a:solidFill>
                  <a:schemeClr val="bg1"/>
                </a:solidFill>
              </a:rPr>
              <a:t>Anwendung 1</a:t>
            </a:r>
          </a:p>
        </p:txBody>
      </p:sp>
      <p:sp>
        <p:nvSpPr>
          <p:cNvPr id="7184" name="AutoShape 29"/>
          <p:cNvSpPr>
            <a:spLocks noChangeArrowheads="1"/>
          </p:cNvSpPr>
          <p:nvPr/>
        </p:nvSpPr>
        <p:spPr bwMode="auto">
          <a:xfrm>
            <a:off x="4800600" y="2471738"/>
            <a:ext cx="2016125" cy="576262"/>
          </a:xfrm>
          <a:prstGeom prst="roundRect">
            <a:avLst>
              <a:gd name="adj" fmla="val 16667"/>
            </a:avLst>
          </a:prstGeom>
          <a:solidFill>
            <a:schemeClr val="hlink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2400">
                <a:solidFill>
                  <a:schemeClr val="bg1"/>
                </a:solidFill>
              </a:rPr>
              <a:t>Anwendung 2</a:t>
            </a:r>
          </a:p>
        </p:txBody>
      </p:sp>
      <p:cxnSp>
        <p:nvCxnSpPr>
          <p:cNvPr id="7185" name="AutoShape 30"/>
          <p:cNvCxnSpPr>
            <a:cxnSpLocks noChangeShapeType="1"/>
            <a:stCxn id="7175" idx="1"/>
            <a:endCxn id="7202" idx="3"/>
          </p:cNvCxnSpPr>
          <p:nvPr/>
        </p:nvCxnSpPr>
        <p:spPr bwMode="auto">
          <a:xfrm flipV="1">
            <a:off x="1979613" y="5516563"/>
            <a:ext cx="15875" cy="268287"/>
          </a:xfrm>
          <a:prstGeom prst="straightConnector1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186" name="AutoShape 31"/>
          <p:cNvCxnSpPr>
            <a:cxnSpLocks noChangeShapeType="1"/>
            <a:stCxn id="7176" idx="1"/>
            <a:endCxn id="7200" idx="3"/>
          </p:cNvCxnSpPr>
          <p:nvPr/>
        </p:nvCxnSpPr>
        <p:spPr bwMode="auto">
          <a:xfrm flipH="1" flipV="1">
            <a:off x="4054475" y="5484813"/>
            <a:ext cx="14288" cy="301625"/>
          </a:xfrm>
          <a:prstGeom prst="straightConnector1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187" name="AutoShape 32"/>
          <p:cNvCxnSpPr>
            <a:cxnSpLocks noChangeShapeType="1"/>
            <a:stCxn id="7177" idx="1"/>
            <a:endCxn id="7199" idx="2"/>
          </p:cNvCxnSpPr>
          <p:nvPr/>
        </p:nvCxnSpPr>
        <p:spPr bwMode="auto">
          <a:xfrm flipH="1" flipV="1">
            <a:off x="6076950" y="5451475"/>
            <a:ext cx="6350" cy="334963"/>
          </a:xfrm>
          <a:prstGeom prst="straightConnector1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188" name="AutoShape 33"/>
          <p:cNvCxnSpPr>
            <a:cxnSpLocks noChangeShapeType="1"/>
            <a:stCxn id="7202" idx="1"/>
            <a:endCxn id="7181" idx="3"/>
          </p:cNvCxnSpPr>
          <p:nvPr/>
        </p:nvCxnSpPr>
        <p:spPr bwMode="auto">
          <a:xfrm flipV="1">
            <a:off x="1995488" y="4529138"/>
            <a:ext cx="2035175" cy="496887"/>
          </a:xfrm>
          <a:prstGeom prst="straightConnector1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189" name="AutoShape 34"/>
          <p:cNvCxnSpPr>
            <a:cxnSpLocks noChangeShapeType="1"/>
            <a:stCxn id="7200" idx="1"/>
            <a:endCxn id="7181" idx="3"/>
          </p:cNvCxnSpPr>
          <p:nvPr/>
        </p:nvCxnSpPr>
        <p:spPr bwMode="auto">
          <a:xfrm flipH="1" flipV="1">
            <a:off x="4030663" y="4529138"/>
            <a:ext cx="23812" cy="465137"/>
          </a:xfrm>
          <a:prstGeom prst="straightConnector1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190" name="AutoShape 35"/>
          <p:cNvCxnSpPr>
            <a:cxnSpLocks noChangeShapeType="1"/>
            <a:stCxn id="7198" idx="1"/>
            <a:endCxn id="7181" idx="3"/>
          </p:cNvCxnSpPr>
          <p:nvPr/>
        </p:nvCxnSpPr>
        <p:spPr bwMode="auto">
          <a:xfrm flipH="1" flipV="1">
            <a:off x="4030663" y="4529138"/>
            <a:ext cx="2039937" cy="465137"/>
          </a:xfrm>
          <a:prstGeom prst="straightConnector1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191" name="AutoShape 36"/>
          <p:cNvCxnSpPr>
            <a:cxnSpLocks noChangeShapeType="1"/>
            <a:stCxn id="7181" idx="1"/>
            <a:endCxn id="7184" idx="2"/>
          </p:cNvCxnSpPr>
          <p:nvPr/>
        </p:nvCxnSpPr>
        <p:spPr bwMode="auto">
          <a:xfrm flipV="1">
            <a:off x="4030663" y="3067050"/>
            <a:ext cx="1778000" cy="704850"/>
          </a:xfrm>
          <a:prstGeom prst="straightConnector1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192" name="AutoShape 37"/>
          <p:cNvCxnSpPr>
            <a:cxnSpLocks noChangeShapeType="1"/>
            <a:stCxn id="7181" idx="1"/>
            <a:endCxn id="7183" idx="2"/>
          </p:cNvCxnSpPr>
          <p:nvPr/>
        </p:nvCxnSpPr>
        <p:spPr bwMode="auto">
          <a:xfrm flipH="1" flipV="1">
            <a:off x="2268538" y="3067050"/>
            <a:ext cx="1762125" cy="704850"/>
          </a:xfrm>
          <a:prstGeom prst="straightConnector1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193" name="AutoShape 45"/>
          <p:cNvSpPr>
            <a:spLocks noChangeArrowheads="1"/>
          </p:cNvSpPr>
          <p:nvPr/>
        </p:nvSpPr>
        <p:spPr bwMode="auto">
          <a:xfrm>
            <a:off x="7467600" y="2362200"/>
            <a:ext cx="1447800" cy="685800"/>
          </a:xfrm>
          <a:prstGeom prst="wedgeRoundRectCallout">
            <a:avLst>
              <a:gd name="adj1" fmla="val -77741"/>
              <a:gd name="adj2" fmla="val 18750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de-DE" sz="2000"/>
              <a:t>Externe Schemas</a:t>
            </a:r>
          </a:p>
        </p:txBody>
      </p:sp>
      <p:sp>
        <p:nvSpPr>
          <p:cNvPr id="7194" name="AutoShape 46"/>
          <p:cNvSpPr>
            <a:spLocks noChangeArrowheads="1"/>
          </p:cNvSpPr>
          <p:nvPr/>
        </p:nvSpPr>
        <p:spPr bwMode="auto">
          <a:xfrm>
            <a:off x="7010400" y="3200400"/>
            <a:ext cx="1905000" cy="685800"/>
          </a:xfrm>
          <a:prstGeom prst="wedgeRoundRectCallout">
            <a:avLst>
              <a:gd name="adj1" fmla="val -152250"/>
              <a:gd name="adj2" fmla="val 81250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de-DE" sz="2000"/>
              <a:t>Föderiertes Schema</a:t>
            </a:r>
          </a:p>
        </p:txBody>
      </p:sp>
      <p:sp>
        <p:nvSpPr>
          <p:cNvPr id="7195" name="AutoShape 47"/>
          <p:cNvSpPr>
            <a:spLocks noChangeArrowheads="1"/>
          </p:cNvSpPr>
          <p:nvPr/>
        </p:nvSpPr>
        <p:spPr bwMode="auto">
          <a:xfrm>
            <a:off x="7010400" y="3962400"/>
            <a:ext cx="1905000" cy="685800"/>
          </a:xfrm>
          <a:prstGeom prst="wedgeRoundRectCallout">
            <a:avLst>
              <a:gd name="adj1" fmla="val -89583"/>
              <a:gd name="adj2" fmla="val 89352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de-DE" sz="2000"/>
              <a:t>Export Schemas</a:t>
            </a:r>
          </a:p>
        </p:txBody>
      </p:sp>
      <p:sp>
        <p:nvSpPr>
          <p:cNvPr id="7196" name="AutoShape 48"/>
          <p:cNvSpPr>
            <a:spLocks noChangeArrowheads="1"/>
          </p:cNvSpPr>
          <p:nvPr/>
        </p:nvSpPr>
        <p:spPr bwMode="auto">
          <a:xfrm>
            <a:off x="7010400" y="4800600"/>
            <a:ext cx="1905000" cy="685800"/>
          </a:xfrm>
          <a:prstGeom prst="wedgeRoundRectCallout">
            <a:avLst>
              <a:gd name="adj1" fmla="val -63000"/>
              <a:gd name="adj2" fmla="val 35648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de-DE" sz="2000"/>
              <a:t>Komponenten Schemas</a:t>
            </a:r>
          </a:p>
        </p:txBody>
      </p:sp>
      <p:sp>
        <p:nvSpPr>
          <p:cNvPr id="7197" name="AutoShape 49"/>
          <p:cNvSpPr>
            <a:spLocks noChangeArrowheads="1"/>
          </p:cNvSpPr>
          <p:nvPr/>
        </p:nvSpPr>
        <p:spPr bwMode="auto">
          <a:xfrm>
            <a:off x="7010400" y="5562600"/>
            <a:ext cx="1905000" cy="762000"/>
          </a:xfrm>
          <a:prstGeom prst="wedgeRoundRectCallout">
            <a:avLst>
              <a:gd name="adj1" fmla="val -63000"/>
              <a:gd name="adj2" fmla="val 10833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de-DE" sz="2000"/>
              <a:t>Lokale Schemas</a:t>
            </a:r>
          </a:p>
        </p:txBody>
      </p:sp>
    </p:spTree>
    <p:extLst>
      <p:ext uri="{BB962C8B-B14F-4D97-AF65-F5344CB8AC3E}">
        <p14:creationId xmlns:p14="http://schemas.microsoft.com/office/powerpoint/2010/main" val="3288779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 prototype architecture</a:t>
            </a:r>
          </a:p>
        </p:txBody>
      </p:sp>
      <p:sp>
        <p:nvSpPr>
          <p:cNvPr id="6147" name="AutoShape 4"/>
          <p:cNvSpPr>
            <a:spLocks noChangeArrowheads="1"/>
          </p:cNvSpPr>
          <p:nvPr/>
        </p:nvSpPr>
        <p:spPr bwMode="auto">
          <a:xfrm>
            <a:off x="762000" y="2438400"/>
            <a:ext cx="914400" cy="990600"/>
          </a:xfrm>
          <a:prstGeom prst="flowChartMagneticDisk">
            <a:avLst/>
          </a:prstGeom>
          <a:solidFill>
            <a:srgbClr val="6666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b="1">
                <a:solidFill>
                  <a:schemeClr val="bg1"/>
                </a:solidFill>
              </a:rPr>
              <a:t>Source </a:t>
            </a:r>
          </a:p>
          <a:p>
            <a:r>
              <a:rPr lang="en-US" sz="1400" b="1">
                <a:solidFill>
                  <a:schemeClr val="bg1"/>
                </a:solidFill>
              </a:rPr>
              <a:t>db 1</a:t>
            </a:r>
          </a:p>
        </p:txBody>
      </p:sp>
      <p:sp>
        <p:nvSpPr>
          <p:cNvPr id="6148" name="AutoShape 6"/>
          <p:cNvSpPr>
            <a:spLocks noChangeArrowheads="1"/>
          </p:cNvSpPr>
          <p:nvPr/>
        </p:nvSpPr>
        <p:spPr bwMode="auto">
          <a:xfrm>
            <a:off x="7391400" y="2438400"/>
            <a:ext cx="914400" cy="990600"/>
          </a:xfrm>
          <a:prstGeom prst="flowChartMagneticDisk">
            <a:avLst/>
          </a:prstGeom>
          <a:solidFill>
            <a:srgbClr val="6666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b="1">
                <a:solidFill>
                  <a:schemeClr val="bg1"/>
                </a:solidFill>
              </a:rPr>
              <a:t>Target </a:t>
            </a:r>
          </a:p>
          <a:p>
            <a:r>
              <a:rPr lang="en-US" sz="1400" b="1">
                <a:solidFill>
                  <a:schemeClr val="bg1"/>
                </a:solidFill>
              </a:rPr>
              <a:t>db</a:t>
            </a:r>
          </a:p>
        </p:txBody>
      </p:sp>
      <p:sp>
        <p:nvSpPr>
          <p:cNvPr id="6149" name="Rectangle 12"/>
          <p:cNvSpPr>
            <a:spLocks noChangeArrowheads="1"/>
          </p:cNvSpPr>
          <p:nvPr/>
        </p:nvSpPr>
        <p:spPr bwMode="auto">
          <a:xfrm>
            <a:off x="4343400" y="2514600"/>
            <a:ext cx="1905000" cy="3124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6150" name="Rectangle 13"/>
          <p:cNvSpPr>
            <a:spLocks noChangeArrowheads="1"/>
          </p:cNvSpPr>
          <p:nvPr/>
        </p:nvSpPr>
        <p:spPr bwMode="auto">
          <a:xfrm>
            <a:off x="4495800" y="2895600"/>
            <a:ext cx="1447800" cy="457200"/>
          </a:xfrm>
          <a:prstGeom prst="rect">
            <a:avLst/>
          </a:prstGeom>
          <a:solidFill>
            <a:srgbClr val="33CCCC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33CCCC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r>
              <a:rPr lang="en-US" sz="1400">
                <a:solidFill>
                  <a:schemeClr val="bg1"/>
                </a:solidFill>
              </a:rPr>
              <a:t>Abstractions</a:t>
            </a:r>
          </a:p>
        </p:txBody>
      </p:sp>
      <p:sp>
        <p:nvSpPr>
          <p:cNvPr id="6151" name="Rectangle 14"/>
          <p:cNvSpPr>
            <a:spLocks noChangeArrowheads="1"/>
          </p:cNvSpPr>
          <p:nvPr/>
        </p:nvSpPr>
        <p:spPr bwMode="auto">
          <a:xfrm>
            <a:off x="4495800" y="3581400"/>
            <a:ext cx="1447800" cy="533400"/>
          </a:xfrm>
          <a:prstGeom prst="rect">
            <a:avLst/>
          </a:prstGeom>
          <a:solidFill>
            <a:srgbClr val="33CCCC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33CCCC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r>
              <a:rPr lang="en-US" sz="1400">
                <a:solidFill>
                  <a:schemeClr val="bg1"/>
                </a:solidFill>
              </a:rPr>
              <a:t>Data </a:t>
            </a:r>
          </a:p>
          <a:p>
            <a:r>
              <a:rPr lang="en-US" sz="1400">
                <a:solidFill>
                  <a:schemeClr val="bg1"/>
                </a:solidFill>
              </a:rPr>
              <a:t>Descriptions</a:t>
            </a:r>
          </a:p>
        </p:txBody>
      </p:sp>
      <p:sp>
        <p:nvSpPr>
          <p:cNvPr id="6152" name="Rectangle 15"/>
          <p:cNvSpPr>
            <a:spLocks noChangeArrowheads="1"/>
          </p:cNvSpPr>
          <p:nvPr/>
        </p:nvSpPr>
        <p:spPr bwMode="auto">
          <a:xfrm>
            <a:off x="4495800" y="4343400"/>
            <a:ext cx="1447800" cy="457200"/>
          </a:xfrm>
          <a:prstGeom prst="rect">
            <a:avLst/>
          </a:prstGeom>
          <a:solidFill>
            <a:srgbClr val="33CCCC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33CCCC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r>
              <a:rPr lang="en-US" sz="1400">
                <a:solidFill>
                  <a:schemeClr val="bg1"/>
                </a:solidFill>
              </a:rPr>
              <a:t>Data </a:t>
            </a:r>
          </a:p>
          <a:p>
            <a:r>
              <a:rPr lang="en-US" sz="1400">
                <a:solidFill>
                  <a:schemeClr val="bg1"/>
                </a:solidFill>
              </a:rPr>
              <a:t>Mappings</a:t>
            </a:r>
          </a:p>
        </p:txBody>
      </p:sp>
      <p:sp>
        <p:nvSpPr>
          <p:cNvPr id="6153" name="Rectangle 17"/>
          <p:cNvSpPr>
            <a:spLocks noChangeArrowheads="1"/>
          </p:cNvSpPr>
          <p:nvPr/>
        </p:nvSpPr>
        <p:spPr bwMode="auto">
          <a:xfrm>
            <a:off x="4495800" y="5029200"/>
            <a:ext cx="1447800" cy="457200"/>
          </a:xfrm>
          <a:prstGeom prst="rect">
            <a:avLst/>
          </a:prstGeom>
          <a:solidFill>
            <a:srgbClr val="33CCCC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33CCCC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r>
              <a:rPr lang="en-US" sz="1400">
                <a:solidFill>
                  <a:schemeClr val="bg1"/>
                </a:solidFill>
              </a:rPr>
              <a:t>Transformation </a:t>
            </a:r>
          </a:p>
          <a:p>
            <a:r>
              <a:rPr lang="en-US" sz="1400">
                <a:solidFill>
                  <a:schemeClr val="bg1"/>
                </a:solidFill>
              </a:rPr>
              <a:t>Descriptions</a:t>
            </a:r>
          </a:p>
        </p:txBody>
      </p:sp>
      <p:sp>
        <p:nvSpPr>
          <p:cNvPr id="6154" name="Text Box 18"/>
          <p:cNvSpPr txBox="1">
            <a:spLocks noChangeArrowheads="1"/>
          </p:cNvSpPr>
          <p:nvPr/>
        </p:nvSpPr>
        <p:spPr bwMode="auto">
          <a:xfrm>
            <a:off x="4267200" y="2209800"/>
            <a:ext cx="2133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600">
                <a:solidFill>
                  <a:schemeClr val="tx1"/>
                </a:solidFill>
                <a:latin typeface="Arial Narrow" pitchFamily="34" charset="0"/>
                <a:cs typeface="Arial" charset="0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 Narrow" pitchFamily="34" charset="0"/>
                <a:cs typeface="Arial" charset="0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 Narrow" pitchFamily="34" charset="0"/>
                <a:cs typeface="Arial" charset="0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 Narrow" pitchFamily="34" charset="0"/>
                <a:cs typeface="Arial" charset="0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 Narrow" pitchFamily="34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600">
                <a:solidFill>
                  <a:schemeClr val="tx1"/>
                </a:solidFill>
                <a:latin typeface="Arial Narrow" pitchFamily="34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600">
                <a:solidFill>
                  <a:schemeClr val="tx1"/>
                </a:solidFill>
                <a:latin typeface="Arial Narrow" pitchFamily="34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600">
                <a:solidFill>
                  <a:schemeClr val="tx1"/>
                </a:solidFill>
                <a:latin typeface="Arial Narrow" pitchFamily="34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600">
                <a:solidFill>
                  <a:schemeClr val="tx1"/>
                </a:solidFill>
                <a:latin typeface="Arial Narrow" pitchFamily="34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 b="1"/>
              <a:t>Ontology Server </a:t>
            </a:r>
          </a:p>
        </p:txBody>
      </p:sp>
      <p:sp>
        <p:nvSpPr>
          <p:cNvPr id="6155" name="Text Box 25"/>
          <p:cNvSpPr txBox="1">
            <a:spLocks noChangeArrowheads="1"/>
          </p:cNvSpPr>
          <p:nvPr/>
        </p:nvSpPr>
        <p:spPr bwMode="auto">
          <a:xfrm>
            <a:off x="381000" y="3429000"/>
            <a:ext cx="21336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600">
                <a:solidFill>
                  <a:schemeClr val="tx1"/>
                </a:solidFill>
                <a:latin typeface="Arial Narrow" pitchFamily="34" charset="0"/>
                <a:cs typeface="Arial" charset="0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 Narrow" pitchFamily="34" charset="0"/>
                <a:cs typeface="Arial" charset="0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 Narrow" pitchFamily="34" charset="0"/>
                <a:cs typeface="Arial" charset="0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 Narrow" pitchFamily="34" charset="0"/>
                <a:cs typeface="Arial" charset="0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 Narrow" pitchFamily="34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600">
                <a:solidFill>
                  <a:schemeClr val="tx1"/>
                </a:solidFill>
                <a:latin typeface="Arial Narrow" pitchFamily="34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600">
                <a:solidFill>
                  <a:schemeClr val="tx1"/>
                </a:solidFill>
                <a:latin typeface="Arial Narrow" pitchFamily="34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600">
                <a:solidFill>
                  <a:schemeClr val="tx1"/>
                </a:solidFill>
                <a:latin typeface="Arial Narrow" pitchFamily="34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600">
                <a:solidFill>
                  <a:schemeClr val="tx1"/>
                </a:solidFill>
                <a:latin typeface="Arial Narrow" pitchFamily="34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400" b="1"/>
              <a:t>(Relational DBMS, e.g. MySQL)</a:t>
            </a:r>
          </a:p>
        </p:txBody>
      </p:sp>
      <p:sp>
        <p:nvSpPr>
          <p:cNvPr id="6156" name="AutoShape 26"/>
          <p:cNvSpPr>
            <a:spLocks noChangeArrowheads="1"/>
          </p:cNvSpPr>
          <p:nvPr/>
        </p:nvSpPr>
        <p:spPr bwMode="auto">
          <a:xfrm>
            <a:off x="762000" y="4419600"/>
            <a:ext cx="914400" cy="990600"/>
          </a:xfrm>
          <a:prstGeom prst="flowChartMagneticDisk">
            <a:avLst/>
          </a:prstGeom>
          <a:solidFill>
            <a:srgbClr val="6666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b="1">
                <a:solidFill>
                  <a:schemeClr val="bg1"/>
                </a:solidFill>
              </a:rPr>
              <a:t>Source </a:t>
            </a:r>
          </a:p>
          <a:p>
            <a:r>
              <a:rPr lang="en-US" sz="1400" b="1">
                <a:solidFill>
                  <a:schemeClr val="bg1"/>
                </a:solidFill>
              </a:rPr>
              <a:t>db 2</a:t>
            </a:r>
          </a:p>
        </p:txBody>
      </p:sp>
      <p:sp>
        <p:nvSpPr>
          <p:cNvPr id="6157" name="Text Box 27"/>
          <p:cNvSpPr txBox="1">
            <a:spLocks noChangeArrowheads="1"/>
          </p:cNvSpPr>
          <p:nvPr/>
        </p:nvSpPr>
        <p:spPr bwMode="auto">
          <a:xfrm>
            <a:off x="381000" y="5410200"/>
            <a:ext cx="2133600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600">
                <a:solidFill>
                  <a:schemeClr val="tx1"/>
                </a:solidFill>
                <a:latin typeface="Arial Narrow" pitchFamily="34" charset="0"/>
                <a:cs typeface="Arial" charset="0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 Narrow" pitchFamily="34" charset="0"/>
                <a:cs typeface="Arial" charset="0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 Narrow" pitchFamily="34" charset="0"/>
                <a:cs typeface="Arial" charset="0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 Narrow" pitchFamily="34" charset="0"/>
                <a:cs typeface="Arial" charset="0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 Narrow" pitchFamily="34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600">
                <a:solidFill>
                  <a:schemeClr val="tx1"/>
                </a:solidFill>
                <a:latin typeface="Arial Narrow" pitchFamily="34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600">
                <a:solidFill>
                  <a:schemeClr val="tx1"/>
                </a:solidFill>
                <a:latin typeface="Arial Narrow" pitchFamily="34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600">
                <a:solidFill>
                  <a:schemeClr val="tx1"/>
                </a:solidFill>
                <a:latin typeface="Arial Narrow" pitchFamily="34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600">
                <a:solidFill>
                  <a:schemeClr val="tx1"/>
                </a:solidFill>
                <a:latin typeface="Arial Narrow" pitchFamily="34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400" b="1"/>
              <a:t>(Object-Relational DBMS, e.g. Postgresql)</a:t>
            </a:r>
          </a:p>
        </p:txBody>
      </p:sp>
      <p:sp>
        <p:nvSpPr>
          <p:cNvPr id="6158" name="Text Box 29"/>
          <p:cNvSpPr txBox="1">
            <a:spLocks noChangeArrowheads="1"/>
          </p:cNvSpPr>
          <p:nvPr/>
        </p:nvSpPr>
        <p:spPr bwMode="auto">
          <a:xfrm>
            <a:off x="7239000" y="1524000"/>
            <a:ext cx="190500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600">
                <a:solidFill>
                  <a:schemeClr val="tx1"/>
                </a:solidFill>
                <a:latin typeface="Arial Narrow" pitchFamily="34" charset="0"/>
                <a:cs typeface="Arial" charset="0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 Narrow" pitchFamily="34" charset="0"/>
                <a:cs typeface="Arial" charset="0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 Narrow" pitchFamily="34" charset="0"/>
                <a:cs typeface="Arial" charset="0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 Narrow" pitchFamily="34" charset="0"/>
                <a:cs typeface="Arial" charset="0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 Narrow" pitchFamily="34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600">
                <a:solidFill>
                  <a:schemeClr val="tx1"/>
                </a:solidFill>
                <a:latin typeface="Arial Narrow" pitchFamily="34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600">
                <a:solidFill>
                  <a:schemeClr val="tx1"/>
                </a:solidFill>
                <a:latin typeface="Arial Narrow" pitchFamily="34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600">
                <a:solidFill>
                  <a:schemeClr val="tx1"/>
                </a:solidFill>
                <a:latin typeface="Arial Narrow" pitchFamily="34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600">
                <a:solidFill>
                  <a:schemeClr val="tx1"/>
                </a:solidFill>
                <a:latin typeface="Arial Narrow" pitchFamily="34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400" b="1"/>
              <a:t>(Data Warehouse environment, e.g. SQL Server)</a:t>
            </a:r>
          </a:p>
        </p:txBody>
      </p:sp>
      <p:sp>
        <p:nvSpPr>
          <p:cNvPr id="6159" name="AutoShape 30"/>
          <p:cNvSpPr>
            <a:spLocks noChangeArrowheads="1"/>
          </p:cNvSpPr>
          <p:nvPr/>
        </p:nvSpPr>
        <p:spPr bwMode="auto">
          <a:xfrm>
            <a:off x="2438400" y="2590800"/>
            <a:ext cx="1219200" cy="685800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b="1"/>
              <a:t>Mediator</a:t>
            </a:r>
          </a:p>
          <a:p>
            <a:r>
              <a:rPr lang="en-US" sz="1400" b="1"/>
              <a:t>Interface 1 </a:t>
            </a:r>
          </a:p>
        </p:txBody>
      </p:sp>
      <p:sp>
        <p:nvSpPr>
          <p:cNvPr id="6160" name="AutoShape 32"/>
          <p:cNvSpPr>
            <a:spLocks noChangeArrowheads="1"/>
          </p:cNvSpPr>
          <p:nvPr/>
        </p:nvSpPr>
        <p:spPr bwMode="auto">
          <a:xfrm>
            <a:off x="2438400" y="4572000"/>
            <a:ext cx="1219200" cy="685800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b="1"/>
              <a:t>Mediator</a:t>
            </a:r>
          </a:p>
          <a:p>
            <a:r>
              <a:rPr lang="en-US" sz="1400" b="1"/>
              <a:t>Interface 2 </a:t>
            </a:r>
          </a:p>
        </p:txBody>
      </p:sp>
      <p:sp>
        <p:nvSpPr>
          <p:cNvPr id="6161" name="AutoShape 40"/>
          <p:cNvSpPr>
            <a:spLocks noChangeArrowheads="1"/>
          </p:cNvSpPr>
          <p:nvPr/>
        </p:nvSpPr>
        <p:spPr bwMode="auto">
          <a:xfrm>
            <a:off x="7239000" y="4572000"/>
            <a:ext cx="1219200" cy="685800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b="1"/>
              <a:t>Warehouse</a:t>
            </a:r>
          </a:p>
          <a:p>
            <a:r>
              <a:rPr lang="en-US" sz="1400" b="1"/>
              <a:t>Mediator</a:t>
            </a:r>
          </a:p>
        </p:txBody>
      </p:sp>
      <p:cxnSp>
        <p:nvCxnSpPr>
          <p:cNvPr id="6162" name="AutoShape 43"/>
          <p:cNvCxnSpPr>
            <a:cxnSpLocks noChangeShapeType="1"/>
            <a:stCxn id="6147" idx="4"/>
            <a:endCxn id="6159" idx="1"/>
          </p:cNvCxnSpPr>
          <p:nvPr/>
        </p:nvCxnSpPr>
        <p:spPr bwMode="auto">
          <a:xfrm>
            <a:off x="1676400" y="2933700"/>
            <a:ext cx="762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63" name="AutoShape 44"/>
          <p:cNvCxnSpPr>
            <a:cxnSpLocks noChangeShapeType="1"/>
            <a:stCxn id="6156" idx="4"/>
            <a:endCxn id="6160" idx="1"/>
          </p:cNvCxnSpPr>
          <p:nvPr/>
        </p:nvCxnSpPr>
        <p:spPr bwMode="auto">
          <a:xfrm>
            <a:off x="1676400" y="4914900"/>
            <a:ext cx="762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64" name="AutoShape 51"/>
          <p:cNvCxnSpPr>
            <a:cxnSpLocks noChangeShapeType="1"/>
            <a:stCxn id="6148" idx="3"/>
            <a:endCxn id="6161" idx="0"/>
          </p:cNvCxnSpPr>
          <p:nvPr/>
        </p:nvCxnSpPr>
        <p:spPr bwMode="auto">
          <a:xfrm>
            <a:off x="7848600" y="3429000"/>
            <a:ext cx="0" cy="1143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165" name="Line 53"/>
          <p:cNvSpPr>
            <a:spLocks noChangeShapeType="1"/>
          </p:cNvSpPr>
          <p:nvPr/>
        </p:nvSpPr>
        <p:spPr bwMode="auto">
          <a:xfrm>
            <a:off x="3657600" y="29718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6166" name="Line 54"/>
          <p:cNvSpPr>
            <a:spLocks noChangeShapeType="1"/>
          </p:cNvSpPr>
          <p:nvPr/>
        </p:nvSpPr>
        <p:spPr bwMode="auto">
          <a:xfrm>
            <a:off x="3657600" y="48768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6167" name="Line 55"/>
          <p:cNvSpPr>
            <a:spLocks noChangeShapeType="1"/>
          </p:cNvSpPr>
          <p:nvPr/>
        </p:nvSpPr>
        <p:spPr bwMode="auto">
          <a:xfrm>
            <a:off x="6248400" y="48768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cxnSp>
        <p:nvCxnSpPr>
          <p:cNvPr id="6168" name="AutoShape 56"/>
          <p:cNvCxnSpPr>
            <a:cxnSpLocks noChangeShapeType="1"/>
            <a:stCxn id="6159" idx="0"/>
            <a:endCxn id="6148" idx="2"/>
          </p:cNvCxnSpPr>
          <p:nvPr/>
        </p:nvCxnSpPr>
        <p:spPr bwMode="auto">
          <a:xfrm rot="5400000" flipV="1">
            <a:off x="5048250" y="590550"/>
            <a:ext cx="342900" cy="4343400"/>
          </a:xfrm>
          <a:prstGeom prst="curvedConnector4">
            <a:avLst>
              <a:gd name="adj1" fmla="val -201856"/>
              <a:gd name="adj2" fmla="val 78069"/>
            </a:avLst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69" name="AutoShape 57"/>
          <p:cNvCxnSpPr>
            <a:cxnSpLocks noChangeShapeType="1"/>
            <a:stCxn id="6160" idx="2"/>
            <a:endCxn id="6148" idx="4"/>
          </p:cNvCxnSpPr>
          <p:nvPr/>
        </p:nvCxnSpPr>
        <p:spPr bwMode="auto">
          <a:xfrm rot="5400000" flipH="1" flipV="1">
            <a:off x="4514850" y="1466850"/>
            <a:ext cx="2324100" cy="5257800"/>
          </a:xfrm>
          <a:prstGeom prst="curvedConnector4">
            <a:avLst>
              <a:gd name="adj1" fmla="val -46657"/>
              <a:gd name="adj2" fmla="val 110958"/>
            </a:avLst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170" name="Text Box 58"/>
          <p:cNvSpPr txBox="1">
            <a:spLocks noChangeArrowheads="1"/>
          </p:cNvSpPr>
          <p:nvPr/>
        </p:nvSpPr>
        <p:spPr bwMode="auto">
          <a:xfrm>
            <a:off x="1600200" y="1600200"/>
            <a:ext cx="198120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600">
                <a:solidFill>
                  <a:schemeClr val="tx1"/>
                </a:solidFill>
                <a:latin typeface="Arial Narrow" pitchFamily="34" charset="0"/>
                <a:cs typeface="Arial" charset="0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 Narrow" pitchFamily="34" charset="0"/>
                <a:cs typeface="Arial" charset="0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 Narrow" pitchFamily="34" charset="0"/>
                <a:cs typeface="Arial" charset="0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 Narrow" pitchFamily="34" charset="0"/>
                <a:cs typeface="Arial" charset="0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 Narrow" pitchFamily="34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600">
                <a:solidFill>
                  <a:schemeClr val="tx1"/>
                </a:solidFill>
                <a:latin typeface="Arial Narrow" pitchFamily="34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600">
                <a:solidFill>
                  <a:schemeClr val="tx1"/>
                </a:solidFill>
                <a:latin typeface="Arial Narrow" pitchFamily="34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600">
                <a:solidFill>
                  <a:schemeClr val="tx1"/>
                </a:solidFill>
                <a:latin typeface="Arial Narrow" pitchFamily="34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600">
                <a:solidFill>
                  <a:schemeClr val="tx1"/>
                </a:solidFill>
                <a:latin typeface="Arial Narrow" pitchFamily="34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400">
                <a:solidFill>
                  <a:schemeClr val="bg2"/>
                </a:solidFill>
              </a:rPr>
              <a:t>*possible use of JDBC metadata to obtain db descriptions</a:t>
            </a:r>
          </a:p>
        </p:txBody>
      </p:sp>
      <p:sp>
        <p:nvSpPr>
          <p:cNvPr id="6171" name="Text Box 59"/>
          <p:cNvSpPr txBox="1">
            <a:spLocks noChangeArrowheads="1"/>
          </p:cNvSpPr>
          <p:nvPr/>
        </p:nvSpPr>
        <p:spPr bwMode="auto">
          <a:xfrm>
            <a:off x="6781800" y="5486400"/>
            <a:ext cx="2362200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600">
                <a:solidFill>
                  <a:schemeClr val="tx1"/>
                </a:solidFill>
                <a:latin typeface="Arial Narrow" pitchFamily="34" charset="0"/>
                <a:cs typeface="Arial" charset="0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 Narrow" pitchFamily="34" charset="0"/>
                <a:cs typeface="Arial" charset="0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 Narrow" pitchFamily="34" charset="0"/>
                <a:cs typeface="Arial" charset="0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 Narrow" pitchFamily="34" charset="0"/>
                <a:cs typeface="Arial" charset="0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 Narrow" pitchFamily="34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600">
                <a:solidFill>
                  <a:schemeClr val="tx1"/>
                </a:solidFill>
                <a:latin typeface="Arial Narrow" pitchFamily="34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600">
                <a:solidFill>
                  <a:schemeClr val="tx1"/>
                </a:solidFill>
                <a:latin typeface="Arial Narrow" pitchFamily="34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600">
                <a:solidFill>
                  <a:schemeClr val="tx1"/>
                </a:solidFill>
                <a:latin typeface="Arial Narrow" pitchFamily="34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600">
                <a:solidFill>
                  <a:schemeClr val="tx1"/>
                </a:solidFill>
                <a:latin typeface="Arial Narrow" pitchFamily="34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400">
                <a:solidFill>
                  <a:schemeClr val="bg2"/>
                </a:solidFill>
              </a:rPr>
              <a:t>*possible use of XSLT to perform data transformations</a:t>
            </a:r>
          </a:p>
        </p:txBody>
      </p:sp>
      <p:sp>
        <p:nvSpPr>
          <p:cNvPr id="6172" name="Text Box 60"/>
          <p:cNvSpPr txBox="1">
            <a:spLocks noChangeArrowheads="1"/>
          </p:cNvSpPr>
          <p:nvPr/>
        </p:nvSpPr>
        <p:spPr bwMode="auto">
          <a:xfrm>
            <a:off x="2362200" y="3352800"/>
            <a:ext cx="1905000" cy="1155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600">
                <a:solidFill>
                  <a:schemeClr val="tx1"/>
                </a:solidFill>
                <a:latin typeface="Arial Narrow" pitchFamily="34" charset="0"/>
                <a:cs typeface="Arial" charset="0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 Narrow" pitchFamily="34" charset="0"/>
                <a:cs typeface="Arial" charset="0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 Narrow" pitchFamily="34" charset="0"/>
                <a:cs typeface="Arial" charset="0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 Narrow" pitchFamily="34" charset="0"/>
                <a:cs typeface="Arial" charset="0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 Narrow" pitchFamily="34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600">
                <a:solidFill>
                  <a:schemeClr val="tx1"/>
                </a:solidFill>
                <a:latin typeface="Arial Narrow" pitchFamily="34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600">
                <a:solidFill>
                  <a:schemeClr val="tx1"/>
                </a:solidFill>
                <a:latin typeface="Arial Narrow" pitchFamily="34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600">
                <a:solidFill>
                  <a:schemeClr val="tx1"/>
                </a:solidFill>
                <a:latin typeface="Arial Narrow" pitchFamily="34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600">
                <a:solidFill>
                  <a:schemeClr val="tx1"/>
                </a:solidFill>
                <a:latin typeface="Arial Narrow" pitchFamily="34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400">
                <a:solidFill>
                  <a:schemeClr val="bg2"/>
                </a:solidFill>
              </a:rPr>
              <a:t>*alternatively, a common metadata exchange standard such as XMI could be used</a:t>
            </a:r>
          </a:p>
        </p:txBody>
      </p:sp>
      <p:sp>
        <p:nvSpPr>
          <p:cNvPr id="6173" name="Text Box 61"/>
          <p:cNvSpPr txBox="1">
            <a:spLocks noChangeArrowheads="1"/>
          </p:cNvSpPr>
          <p:nvPr/>
        </p:nvSpPr>
        <p:spPr bwMode="auto">
          <a:xfrm>
            <a:off x="6324600" y="3581400"/>
            <a:ext cx="236220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600">
                <a:solidFill>
                  <a:schemeClr val="tx1"/>
                </a:solidFill>
                <a:latin typeface="Arial Narrow" pitchFamily="34" charset="0"/>
                <a:cs typeface="Arial" charset="0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 Narrow" pitchFamily="34" charset="0"/>
                <a:cs typeface="Arial" charset="0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 Narrow" pitchFamily="34" charset="0"/>
                <a:cs typeface="Arial" charset="0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 Narrow" pitchFamily="34" charset="0"/>
                <a:cs typeface="Arial" charset="0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 Narrow" pitchFamily="34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600">
                <a:solidFill>
                  <a:schemeClr val="tx1"/>
                </a:solidFill>
                <a:latin typeface="Arial Narrow" pitchFamily="34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600">
                <a:solidFill>
                  <a:schemeClr val="tx1"/>
                </a:solidFill>
                <a:latin typeface="Arial Narrow" pitchFamily="34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600">
                <a:solidFill>
                  <a:schemeClr val="tx1"/>
                </a:solidFill>
                <a:latin typeface="Arial Narrow" pitchFamily="34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600">
                <a:solidFill>
                  <a:schemeClr val="tx1"/>
                </a:solidFill>
                <a:latin typeface="Arial Narrow" pitchFamily="34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400">
                <a:solidFill>
                  <a:schemeClr val="bg2"/>
                </a:solidFill>
              </a:rPr>
              <a:t>*abstraction model in the ontology is extensible to any domain</a:t>
            </a:r>
          </a:p>
        </p:txBody>
      </p:sp>
      <p:sp>
        <p:nvSpPr>
          <p:cNvPr id="6174" name="Text Box 62"/>
          <p:cNvSpPr txBox="1">
            <a:spLocks noChangeArrowheads="1"/>
          </p:cNvSpPr>
          <p:nvPr/>
        </p:nvSpPr>
        <p:spPr bwMode="auto">
          <a:xfrm>
            <a:off x="2362200" y="5486400"/>
            <a:ext cx="1905000" cy="1155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600">
                <a:solidFill>
                  <a:schemeClr val="tx1"/>
                </a:solidFill>
                <a:latin typeface="Arial Narrow" pitchFamily="34" charset="0"/>
                <a:cs typeface="Arial" charset="0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 Narrow" pitchFamily="34" charset="0"/>
                <a:cs typeface="Arial" charset="0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 Narrow" pitchFamily="34" charset="0"/>
                <a:cs typeface="Arial" charset="0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 Narrow" pitchFamily="34" charset="0"/>
                <a:cs typeface="Arial" charset="0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 Narrow" pitchFamily="34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600">
                <a:solidFill>
                  <a:schemeClr val="tx1"/>
                </a:solidFill>
                <a:latin typeface="Arial Narrow" pitchFamily="34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600">
                <a:solidFill>
                  <a:schemeClr val="tx1"/>
                </a:solidFill>
                <a:latin typeface="Arial Narrow" pitchFamily="34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600">
                <a:solidFill>
                  <a:schemeClr val="tx1"/>
                </a:solidFill>
                <a:latin typeface="Arial Narrow" pitchFamily="34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600">
                <a:solidFill>
                  <a:schemeClr val="tx1"/>
                </a:solidFill>
                <a:latin typeface="Arial Narrow" pitchFamily="34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400">
                <a:solidFill>
                  <a:schemeClr val="bg2"/>
                </a:solidFill>
              </a:rPr>
              <a:t>*XML data binding could be used to generate APIs for data validation or transformation</a:t>
            </a:r>
          </a:p>
        </p:txBody>
      </p:sp>
      <p:sp>
        <p:nvSpPr>
          <p:cNvPr id="6175" name="Text Box 63"/>
          <p:cNvSpPr txBox="1">
            <a:spLocks noChangeArrowheads="1"/>
          </p:cNvSpPr>
          <p:nvPr/>
        </p:nvSpPr>
        <p:spPr bwMode="auto">
          <a:xfrm>
            <a:off x="4343400" y="5702300"/>
            <a:ext cx="220980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600">
                <a:solidFill>
                  <a:schemeClr val="tx1"/>
                </a:solidFill>
                <a:latin typeface="Arial Narrow" pitchFamily="34" charset="0"/>
                <a:cs typeface="Arial" charset="0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 Narrow" pitchFamily="34" charset="0"/>
                <a:cs typeface="Arial" charset="0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 Narrow" pitchFamily="34" charset="0"/>
                <a:cs typeface="Arial" charset="0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 Narrow" pitchFamily="34" charset="0"/>
                <a:cs typeface="Arial" charset="0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 Narrow" pitchFamily="34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600">
                <a:solidFill>
                  <a:schemeClr val="tx1"/>
                </a:solidFill>
                <a:latin typeface="Arial Narrow" pitchFamily="34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600">
                <a:solidFill>
                  <a:schemeClr val="tx1"/>
                </a:solidFill>
                <a:latin typeface="Arial Narrow" pitchFamily="34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600">
                <a:solidFill>
                  <a:schemeClr val="tx1"/>
                </a:solidFill>
                <a:latin typeface="Arial Narrow" pitchFamily="34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600">
                <a:solidFill>
                  <a:schemeClr val="tx1"/>
                </a:solidFill>
                <a:latin typeface="Arial Narrow" pitchFamily="34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400">
                <a:solidFill>
                  <a:schemeClr val="bg2"/>
                </a:solidFill>
              </a:rPr>
              <a:t>*key goal:  develop the ontology server as a component, use EJB or .NET</a:t>
            </a:r>
          </a:p>
        </p:txBody>
      </p:sp>
      <p:sp>
        <p:nvSpPr>
          <p:cNvPr id="6176" name="Text Box 64"/>
          <p:cNvSpPr txBox="1">
            <a:spLocks noChangeArrowheads="1"/>
          </p:cNvSpPr>
          <p:nvPr/>
        </p:nvSpPr>
        <p:spPr bwMode="auto">
          <a:xfrm>
            <a:off x="4114800" y="1524000"/>
            <a:ext cx="2971800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600">
                <a:solidFill>
                  <a:schemeClr val="tx1"/>
                </a:solidFill>
                <a:latin typeface="Arial Narrow" pitchFamily="34" charset="0"/>
                <a:cs typeface="Arial" charset="0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 Narrow" pitchFamily="34" charset="0"/>
                <a:cs typeface="Arial" charset="0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 Narrow" pitchFamily="34" charset="0"/>
                <a:cs typeface="Arial" charset="0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 Narrow" pitchFamily="34" charset="0"/>
                <a:cs typeface="Arial" charset="0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 Narrow" pitchFamily="34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600">
                <a:solidFill>
                  <a:schemeClr val="tx1"/>
                </a:solidFill>
                <a:latin typeface="Arial Narrow" pitchFamily="34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600">
                <a:solidFill>
                  <a:schemeClr val="tx1"/>
                </a:solidFill>
                <a:latin typeface="Arial Narrow" pitchFamily="34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600">
                <a:solidFill>
                  <a:schemeClr val="tx1"/>
                </a:solidFill>
                <a:latin typeface="Arial Narrow" pitchFamily="34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600">
                <a:solidFill>
                  <a:schemeClr val="tx1"/>
                </a:solidFill>
                <a:latin typeface="Arial Narrow" pitchFamily="34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400">
                <a:solidFill>
                  <a:schemeClr val="bg2"/>
                </a:solidFill>
              </a:rPr>
              <a:t>*ontologies can be created and modified via Protégé-2000 tool; underlying format is RDF</a:t>
            </a:r>
          </a:p>
        </p:txBody>
      </p:sp>
    </p:spTree>
    <p:extLst>
      <p:ext uri="{BB962C8B-B14F-4D97-AF65-F5344CB8AC3E}">
        <p14:creationId xmlns:p14="http://schemas.microsoft.com/office/powerpoint/2010/main" val="2447889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3" name="Rectangle 23"/>
          <p:cNvSpPr>
            <a:spLocks noChangeArrowheads="1"/>
          </p:cNvSpPr>
          <p:nvPr/>
        </p:nvSpPr>
        <p:spPr bwMode="auto">
          <a:xfrm>
            <a:off x="0" y="2428875"/>
            <a:ext cx="9144000" cy="45624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7D44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 Narrow" charset="0"/>
              <a:ea typeface="ＭＳ Ｐゴシック" charset="0"/>
            </a:endParaRPr>
          </a:p>
        </p:txBody>
      </p:sp>
      <p:sp>
        <p:nvSpPr>
          <p:cNvPr id="107545" name="AutoShape 25"/>
          <p:cNvSpPr>
            <a:spLocks noChangeArrowheads="1"/>
          </p:cNvSpPr>
          <p:nvPr/>
        </p:nvSpPr>
        <p:spPr bwMode="gray">
          <a:xfrm>
            <a:off x="3441700" y="2678113"/>
            <a:ext cx="1652588" cy="1693862"/>
          </a:xfrm>
          <a:prstGeom prst="flowChartMagneticDisk">
            <a:avLst/>
          </a:prstGeom>
          <a:solidFill>
            <a:srgbClr val="99CC00">
              <a:alpha val="28999"/>
            </a:srgbClr>
          </a:solidFill>
          <a:ln w="12700">
            <a:solidFill>
              <a:srgbClr val="808080"/>
            </a:solidFill>
            <a:round/>
            <a:headEnd/>
            <a:tailEnd/>
          </a:ln>
          <a:effectLst>
            <a:outerShdw blurRad="247650" dist="114300" dir="2700000" algn="tl" rotWithShape="0">
              <a:srgbClr val="000000">
                <a:alpha val="43000"/>
              </a:srgbClr>
            </a:outerShdw>
            <a:reflection stA="68000" endPos="75000" dist="12700" dir="5400000" sy="-100000" algn="bl" rotWithShape="0"/>
          </a:effectLst>
        </p:spPr>
        <p:txBody>
          <a:bodyPr/>
          <a:lstStyle/>
          <a:p>
            <a:pPr>
              <a:tabLst>
                <a:tab pos="3883025" algn="l"/>
              </a:tabLst>
              <a:defRPr/>
            </a:pPr>
            <a:r>
              <a:rPr lang="nl-BE" sz="900" b="1">
                <a:solidFill>
                  <a:schemeClr val="bg1"/>
                </a:solidFill>
                <a:latin typeface="Arial Narrow" charset="0"/>
                <a:ea typeface="Arial" charset="0"/>
              </a:rPr>
              <a:t>Virtual and consolidated</a:t>
            </a:r>
          </a:p>
          <a:p>
            <a:pPr>
              <a:tabLst>
                <a:tab pos="3883025" algn="l"/>
              </a:tabLst>
              <a:defRPr/>
            </a:pPr>
            <a:r>
              <a:rPr lang="nl-BE" sz="900" b="1">
                <a:solidFill>
                  <a:schemeClr val="bg1"/>
                </a:solidFill>
                <a:latin typeface="Arial Narrow" charset="0"/>
                <a:ea typeface="Arial" charset="0"/>
              </a:rPr>
              <a:t>information</a:t>
            </a:r>
          </a:p>
          <a:p>
            <a:pPr>
              <a:tabLst>
                <a:tab pos="3883025" algn="l"/>
              </a:tabLst>
              <a:defRPr/>
            </a:pPr>
            <a:r>
              <a:rPr lang="nl-BE" sz="900" b="1">
                <a:solidFill>
                  <a:schemeClr val="bg1"/>
                </a:solidFill>
                <a:latin typeface="Arial Narrow" charset="0"/>
                <a:ea typeface="Arial" charset="0"/>
              </a:rPr>
              <a:t>source</a:t>
            </a:r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BE" sz="2800" smtClean="0"/>
              <a:t>Semantic Interoperability Platform (SIP)</a:t>
            </a:r>
            <a:endParaRPr lang="nl-NL" sz="2800" smtClean="0"/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066800"/>
            <a:ext cx="8382000" cy="1892300"/>
          </a:xfrm>
        </p:spPr>
        <p:txBody>
          <a:bodyPr>
            <a:normAutofit fontScale="85000" lnSpcReduction="10000"/>
          </a:bodyPr>
          <a:lstStyle/>
          <a:p>
            <a:r>
              <a:rPr lang="nl-BE" smtClean="0"/>
              <a:t>A simple thing (?) </a:t>
            </a:r>
            <a:r>
              <a:rPr lang="nl-BE" smtClean="0">
                <a:sym typeface="Wingdings" pitchFamily="2" charset="2"/>
              </a:rPr>
              <a:t></a:t>
            </a:r>
            <a:endParaRPr lang="nl-BE" smtClean="0"/>
          </a:p>
          <a:p>
            <a:pPr lvl="1"/>
            <a:r>
              <a:rPr lang="nl-BE" smtClean="0"/>
              <a:t>Put a semantic layer on top if any resource</a:t>
            </a:r>
          </a:p>
          <a:p>
            <a:pPr lvl="1"/>
            <a:r>
              <a:rPr lang="nl-BE" smtClean="0"/>
              <a:t>Define a common ontology (formal domain description)</a:t>
            </a:r>
          </a:p>
          <a:p>
            <a:pPr lvl="1"/>
            <a:r>
              <a:rPr lang="nl-BE" smtClean="0"/>
              <a:t>Query data as if everything behaves as one virtual system</a:t>
            </a:r>
            <a:endParaRPr lang="nl-NL" smtClean="0"/>
          </a:p>
        </p:txBody>
      </p:sp>
      <p:sp>
        <p:nvSpPr>
          <p:cNvPr id="107524" name="AutoShape 4"/>
          <p:cNvSpPr>
            <a:spLocks noChangeArrowheads="1"/>
          </p:cNvSpPr>
          <p:nvPr/>
        </p:nvSpPr>
        <p:spPr bwMode="gray">
          <a:xfrm>
            <a:off x="1303338" y="4291013"/>
            <a:ext cx="947737" cy="1204912"/>
          </a:xfrm>
          <a:prstGeom prst="flowChartMagneticDisk">
            <a:avLst/>
          </a:prstGeom>
          <a:solidFill>
            <a:srgbClr val="003300"/>
          </a:solidFill>
          <a:ln w="12700">
            <a:solidFill>
              <a:srgbClr val="808080"/>
            </a:solidFill>
            <a:round/>
            <a:headEnd/>
            <a:tailEnd/>
          </a:ln>
          <a:effectLst>
            <a:outerShdw blurRad="247650" dist="114300" dir="2700000" algn="tl" rotWithShape="0">
              <a:srgbClr val="000000">
                <a:alpha val="43000"/>
              </a:srgbClr>
            </a:outerShdw>
            <a:reflection stA="50000" endPos="61000" dist="12700" dir="5400000" sy="-100000" algn="bl" rotWithShape="0"/>
          </a:effectLst>
        </p:spPr>
        <p:txBody>
          <a:bodyPr anchor="ctr"/>
          <a:lstStyle/>
          <a:p>
            <a:pPr>
              <a:tabLst>
                <a:tab pos="3883025" algn="l"/>
              </a:tabLst>
              <a:defRPr/>
            </a:pPr>
            <a:r>
              <a:rPr lang="nl-BE" sz="900" b="1" dirty="0">
                <a:solidFill>
                  <a:schemeClr val="bg1"/>
                </a:solidFill>
                <a:latin typeface="Arial Narrow" charset="0"/>
                <a:ea typeface="Arial" charset="0"/>
              </a:rPr>
              <a:t>Information</a:t>
            </a:r>
          </a:p>
          <a:p>
            <a:pPr>
              <a:tabLst>
                <a:tab pos="3883025" algn="l"/>
              </a:tabLst>
              <a:defRPr/>
            </a:pPr>
            <a:r>
              <a:rPr lang="nl-BE" sz="900" b="1" dirty="0">
                <a:solidFill>
                  <a:schemeClr val="bg1"/>
                </a:solidFill>
                <a:latin typeface="Arial Narrow" charset="0"/>
                <a:ea typeface="Arial" charset="0"/>
              </a:rPr>
              <a:t>source</a:t>
            </a:r>
          </a:p>
        </p:txBody>
      </p:sp>
      <p:sp>
        <p:nvSpPr>
          <p:cNvPr id="107529" name="AutoShape 9"/>
          <p:cNvSpPr>
            <a:spLocks noChangeArrowheads="1"/>
          </p:cNvSpPr>
          <p:nvPr/>
        </p:nvSpPr>
        <p:spPr bwMode="gray">
          <a:xfrm>
            <a:off x="2597150" y="4291013"/>
            <a:ext cx="947738" cy="1204912"/>
          </a:xfrm>
          <a:prstGeom prst="flowChartMagneticDisk">
            <a:avLst/>
          </a:prstGeom>
          <a:solidFill>
            <a:srgbClr val="003300"/>
          </a:solidFill>
          <a:ln w="12700">
            <a:solidFill>
              <a:srgbClr val="808080"/>
            </a:solidFill>
            <a:round/>
            <a:headEnd/>
            <a:tailEnd/>
          </a:ln>
          <a:effectLst>
            <a:outerShdw blurRad="247650" dist="114300" dir="2700000" algn="tl" rotWithShape="0">
              <a:srgbClr val="000000">
                <a:alpha val="43000"/>
              </a:srgbClr>
            </a:outerShdw>
            <a:reflection stA="50000" endPos="61000" dist="12700" dir="5400000" sy="-100000" algn="bl" rotWithShape="0"/>
          </a:effectLst>
        </p:spPr>
        <p:txBody>
          <a:bodyPr anchor="ctr"/>
          <a:lstStyle/>
          <a:p>
            <a:pPr>
              <a:tabLst>
                <a:tab pos="3883025" algn="l"/>
              </a:tabLst>
              <a:defRPr/>
            </a:pPr>
            <a:r>
              <a:rPr lang="nl-BE" sz="900" b="1">
                <a:solidFill>
                  <a:schemeClr val="bg1"/>
                </a:solidFill>
                <a:latin typeface="Arial Narrow" charset="0"/>
                <a:ea typeface="Arial" charset="0"/>
              </a:rPr>
              <a:t>Information</a:t>
            </a:r>
          </a:p>
          <a:p>
            <a:pPr>
              <a:tabLst>
                <a:tab pos="3883025" algn="l"/>
              </a:tabLst>
              <a:defRPr/>
            </a:pPr>
            <a:r>
              <a:rPr lang="nl-BE" sz="900" b="1">
                <a:solidFill>
                  <a:schemeClr val="bg1"/>
                </a:solidFill>
                <a:latin typeface="Arial Narrow" charset="0"/>
                <a:ea typeface="Arial" charset="0"/>
              </a:rPr>
              <a:t>source</a:t>
            </a:r>
          </a:p>
        </p:txBody>
      </p:sp>
      <p:sp>
        <p:nvSpPr>
          <p:cNvPr id="107530" name="AutoShape 10"/>
          <p:cNvSpPr>
            <a:spLocks noChangeArrowheads="1"/>
          </p:cNvSpPr>
          <p:nvPr/>
        </p:nvSpPr>
        <p:spPr bwMode="gray">
          <a:xfrm>
            <a:off x="3890963" y="4291013"/>
            <a:ext cx="947737" cy="1204912"/>
          </a:xfrm>
          <a:prstGeom prst="flowChartMagneticDisk">
            <a:avLst/>
          </a:prstGeom>
          <a:solidFill>
            <a:srgbClr val="003300"/>
          </a:solidFill>
          <a:ln w="12700">
            <a:solidFill>
              <a:srgbClr val="808080"/>
            </a:solidFill>
            <a:round/>
            <a:headEnd/>
            <a:tailEnd/>
          </a:ln>
          <a:effectLst>
            <a:outerShdw blurRad="247650" dist="114300" dir="2700000" algn="tl" rotWithShape="0">
              <a:srgbClr val="000000">
                <a:alpha val="43000"/>
              </a:srgbClr>
            </a:outerShdw>
            <a:reflection stA="50000" endPos="61000" dist="12700" dir="5400000" sy="-100000" algn="bl" rotWithShape="0"/>
          </a:effectLst>
        </p:spPr>
        <p:txBody>
          <a:bodyPr anchor="ctr"/>
          <a:lstStyle/>
          <a:p>
            <a:pPr>
              <a:tabLst>
                <a:tab pos="3883025" algn="l"/>
              </a:tabLst>
              <a:defRPr/>
            </a:pPr>
            <a:r>
              <a:rPr lang="nl-BE" sz="900" b="1">
                <a:solidFill>
                  <a:schemeClr val="bg1"/>
                </a:solidFill>
                <a:latin typeface="Arial Narrow" charset="0"/>
                <a:ea typeface="Arial" charset="0"/>
              </a:rPr>
              <a:t>Information</a:t>
            </a:r>
          </a:p>
          <a:p>
            <a:pPr>
              <a:tabLst>
                <a:tab pos="3883025" algn="l"/>
              </a:tabLst>
              <a:defRPr/>
            </a:pPr>
            <a:r>
              <a:rPr lang="nl-BE" sz="900" b="1">
                <a:solidFill>
                  <a:schemeClr val="bg1"/>
                </a:solidFill>
                <a:latin typeface="Arial Narrow" charset="0"/>
                <a:ea typeface="Arial" charset="0"/>
              </a:rPr>
              <a:t>source</a:t>
            </a:r>
          </a:p>
        </p:txBody>
      </p:sp>
      <p:sp>
        <p:nvSpPr>
          <p:cNvPr id="107531" name="AutoShape 11"/>
          <p:cNvSpPr>
            <a:spLocks noChangeArrowheads="1"/>
          </p:cNvSpPr>
          <p:nvPr/>
        </p:nvSpPr>
        <p:spPr bwMode="gray">
          <a:xfrm>
            <a:off x="5184775" y="4291013"/>
            <a:ext cx="947738" cy="1204912"/>
          </a:xfrm>
          <a:prstGeom prst="flowChartMagneticDisk">
            <a:avLst/>
          </a:prstGeom>
          <a:solidFill>
            <a:srgbClr val="003300"/>
          </a:solidFill>
          <a:ln w="12700">
            <a:solidFill>
              <a:srgbClr val="808080"/>
            </a:solidFill>
            <a:round/>
            <a:headEnd/>
            <a:tailEnd/>
          </a:ln>
          <a:effectLst>
            <a:outerShdw blurRad="247650" dist="114300" dir="2700000" algn="tl" rotWithShape="0">
              <a:srgbClr val="000000">
                <a:alpha val="43000"/>
              </a:srgbClr>
            </a:outerShdw>
            <a:reflection stA="50000" endPos="61000" dist="12700" dir="5400000" sy="-100000" algn="bl" rotWithShape="0"/>
          </a:effectLst>
        </p:spPr>
        <p:txBody>
          <a:bodyPr anchor="ctr"/>
          <a:lstStyle/>
          <a:p>
            <a:pPr>
              <a:tabLst>
                <a:tab pos="3883025" algn="l"/>
              </a:tabLst>
              <a:defRPr/>
            </a:pPr>
            <a:r>
              <a:rPr lang="nl-BE" sz="900" b="1">
                <a:solidFill>
                  <a:schemeClr val="bg1"/>
                </a:solidFill>
                <a:latin typeface="Arial Narrow" charset="0"/>
                <a:ea typeface="Arial" charset="0"/>
              </a:rPr>
              <a:t>Information</a:t>
            </a:r>
          </a:p>
          <a:p>
            <a:pPr>
              <a:tabLst>
                <a:tab pos="3883025" algn="l"/>
              </a:tabLst>
              <a:defRPr/>
            </a:pPr>
            <a:r>
              <a:rPr lang="nl-BE" sz="900" b="1">
                <a:solidFill>
                  <a:schemeClr val="bg1"/>
                </a:solidFill>
                <a:latin typeface="Arial Narrow" charset="0"/>
                <a:ea typeface="Arial" charset="0"/>
              </a:rPr>
              <a:t>source</a:t>
            </a:r>
          </a:p>
        </p:txBody>
      </p:sp>
      <p:sp>
        <p:nvSpPr>
          <p:cNvPr id="107532" name="AutoShape 12"/>
          <p:cNvSpPr>
            <a:spLocks noChangeArrowheads="1"/>
          </p:cNvSpPr>
          <p:nvPr/>
        </p:nvSpPr>
        <p:spPr bwMode="gray">
          <a:xfrm>
            <a:off x="6480175" y="4291013"/>
            <a:ext cx="947738" cy="1204912"/>
          </a:xfrm>
          <a:prstGeom prst="flowChartMagneticDisk">
            <a:avLst/>
          </a:prstGeom>
          <a:solidFill>
            <a:srgbClr val="003300"/>
          </a:solidFill>
          <a:ln w="12700">
            <a:solidFill>
              <a:srgbClr val="808080"/>
            </a:solidFill>
            <a:round/>
            <a:headEnd/>
            <a:tailEnd/>
          </a:ln>
          <a:effectLst>
            <a:outerShdw blurRad="247650" dist="114300" dir="2700000" algn="tl" rotWithShape="0">
              <a:srgbClr val="000000">
                <a:alpha val="43000"/>
              </a:srgbClr>
            </a:outerShdw>
            <a:reflection stA="50000" endPos="61000" dist="12700" dir="5400000" sy="-100000" algn="bl" rotWithShape="0"/>
          </a:effectLst>
        </p:spPr>
        <p:txBody>
          <a:bodyPr anchor="ctr"/>
          <a:lstStyle/>
          <a:p>
            <a:pPr>
              <a:tabLst>
                <a:tab pos="3883025" algn="l"/>
              </a:tabLst>
              <a:defRPr/>
            </a:pPr>
            <a:r>
              <a:rPr lang="nl-BE" sz="900" b="1">
                <a:solidFill>
                  <a:schemeClr val="bg1"/>
                </a:solidFill>
                <a:latin typeface="Arial Narrow" charset="0"/>
                <a:ea typeface="Arial" charset="0"/>
              </a:rPr>
              <a:t>Information</a:t>
            </a:r>
          </a:p>
          <a:p>
            <a:pPr>
              <a:tabLst>
                <a:tab pos="3883025" algn="l"/>
              </a:tabLst>
              <a:defRPr/>
            </a:pPr>
            <a:r>
              <a:rPr lang="nl-BE" sz="900" b="1">
                <a:solidFill>
                  <a:schemeClr val="bg1"/>
                </a:solidFill>
                <a:latin typeface="Arial Narrow" charset="0"/>
                <a:ea typeface="Arial" charset="0"/>
              </a:rPr>
              <a:t>source</a:t>
            </a:r>
          </a:p>
        </p:txBody>
      </p:sp>
      <p:sp>
        <p:nvSpPr>
          <p:cNvPr id="107533" name="AutoShape 13"/>
          <p:cNvSpPr>
            <a:spLocks noChangeArrowheads="1"/>
          </p:cNvSpPr>
          <p:nvPr/>
        </p:nvSpPr>
        <p:spPr bwMode="auto">
          <a:xfrm>
            <a:off x="1169988" y="4289425"/>
            <a:ext cx="1111250" cy="250825"/>
          </a:xfrm>
          <a:prstGeom prst="roundRect">
            <a:avLst>
              <a:gd name="adj" fmla="val 16667"/>
            </a:avLst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247650" dist="114300" dir="2700000" algn="tl" rotWithShape="0">
              <a:srgbClr val="808080">
                <a:alpha val="42999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nl-BE" sz="1200">
                <a:solidFill>
                  <a:schemeClr val="bg1"/>
                </a:solidFill>
                <a:latin typeface="Arial Narrow" charset="0"/>
                <a:ea typeface="ＭＳ Ｐゴシック" charset="0"/>
              </a:rPr>
              <a:t>Semantic layer</a:t>
            </a:r>
            <a:endParaRPr lang="nl-NL" sz="1200">
              <a:solidFill>
                <a:schemeClr val="bg1"/>
              </a:solidFill>
              <a:latin typeface="Arial Narrow" charset="0"/>
              <a:ea typeface="ＭＳ Ｐゴシック" charset="0"/>
            </a:endParaRPr>
          </a:p>
        </p:txBody>
      </p:sp>
      <p:sp>
        <p:nvSpPr>
          <p:cNvPr id="107535" name="AutoShape 15"/>
          <p:cNvSpPr>
            <a:spLocks noChangeArrowheads="1"/>
          </p:cNvSpPr>
          <p:nvPr/>
        </p:nvSpPr>
        <p:spPr bwMode="auto">
          <a:xfrm>
            <a:off x="2473325" y="4289425"/>
            <a:ext cx="1111250" cy="250825"/>
          </a:xfrm>
          <a:prstGeom prst="roundRect">
            <a:avLst>
              <a:gd name="adj" fmla="val 16667"/>
            </a:avLst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247650" dist="114300" dir="2700000" algn="tl" rotWithShape="0">
              <a:srgbClr val="808080">
                <a:alpha val="42999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nl-BE" sz="1200">
                <a:solidFill>
                  <a:schemeClr val="bg1"/>
                </a:solidFill>
                <a:latin typeface="Arial Narrow" charset="0"/>
                <a:ea typeface="ＭＳ Ｐゴシック" charset="0"/>
              </a:rPr>
              <a:t>Semantic layer</a:t>
            </a:r>
            <a:endParaRPr lang="nl-NL" sz="1200">
              <a:solidFill>
                <a:schemeClr val="bg1"/>
              </a:solidFill>
              <a:latin typeface="Arial Narrow" charset="0"/>
              <a:ea typeface="ＭＳ Ｐゴシック" charset="0"/>
            </a:endParaRPr>
          </a:p>
        </p:txBody>
      </p:sp>
      <p:sp>
        <p:nvSpPr>
          <p:cNvPr id="107536" name="AutoShape 16"/>
          <p:cNvSpPr>
            <a:spLocks noChangeArrowheads="1"/>
          </p:cNvSpPr>
          <p:nvPr/>
        </p:nvSpPr>
        <p:spPr bwMode="auto">
          <a:xfrm>
            <a:off x="3778250" y="4289425"/>
            <a:ext cx="1111250" cy="250825"/>
          </a:xfrm>
          <a:prstGeom prst="roundRect">
            <a:avLst>
              <a:gd name="adj" fmla="val 16667"/>
            </a:avLst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247650" dist="114300" dir="2700000" algn="tl" rotWithShape="0">
              <a:srgbClr val="808080">
                <a:alpha val="42999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nl-BE" sz="1200">
                <a:solidFill>
                  <a:schemeClr val="bg1"/>
                </a:solidFill>
                <a:latin typeface="Arial Narrow" charset="0"/>
                <a:ea typeface="ＭＳ Ｐゴシック" charset="0"/>
              </a:rPr>
              <a:t>Semantic layer</a:t>
            </a:r>
            <a:endParaRPr lang="nl-NL" sz="1200">
              <a:solidFill>
                <a:schemeClr val="bg1"/>
              </a:solidFill>
              <a:latin typeface="Arial Narrow" charset="0"/>
              <a:ea typeface="ＭＳ Ｐゴシック" charset="0"/>
            </a:endParaRPr>
          </a:p>
        </p:txBody>
      </p:sp>
      <p:sp>
        <p:nvSpPr>
          <p:cNvPr id="107537" name="AutoShape 17"/>
          <p:cNvSpPr>
            <a:spLocks noChangeArrowheads="1"/>
          </p:cNvSpPr>
          <p:nvPr/>
        </p:nvSpPr>
        <p:spPr bwMode="auto">
          <a:xfrm>
            <a:off x="5081588" y="4289425"/>
            <a:ext cx="1111250" cy="250825"/>
          </a:xfrm>
          <a:prstGeom prst="roundRect">
            <a:avLst>
              <a:gd name="adj" fmla="val 16667"/>
            </a:avLst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247650" dist="114300" dir="2700000" algn="tl" rotWithShape="0">
              <a:srgbClr val="808080">
                <a:alpha val="42999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nl-BE" sz="1200">
                <a:solidFill>
                  <a:schemeClr val="bg1"/>
                </a:solidFill>
                <a:latin typeface="Arial Narrow" charset="0"/>
                <a:ea typeface="ＭＳ Ｐゴシック" charset="0"/>
              </a:rPr>
              <a:t>Semantic layer</a:t>
            </a:r>
            <a:endParaRPr lang="nl-NL" sz="1200">
              <a:solidFill>
                <a:schemeClr val="bg1"/>
              </a:solidFill>
              <a:latin typeface="Arial Narrow" charset="0"/>
              <a:ea typeface="ＭＳ Ｐゴシック" charset="0"/>
            </a:endParaRPr>
          </a:p>
        </p:txBody>
      </p:sp>
      <p:sp>
        <p:nvSpPr>
          <p:cNvPr id="107538" name="AutoShape 18"/>
          <p:cNvSpPr>
            <a:spLocks noChangeArrowheads="1"/>
          </p:cNvSpPr>
          <p:nvPr/>
        </p:nvSpPr>
        <p:spPr bwMode="auto">
          <a:xfrm>
            <a:off x="6386513" y="4289425"/>
            <a:ext cx="1111250" cy="250825"/>
          </a:xfrm>
          <a:prstGeom prst="roundRect">
            <a:avLst>
              <a:gd name="adj" fmla="val 16667"/>
            </a:avLst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247650" dist="114300" dir="2700000" algn="tl" rotWithShape="0">
              <a:srgbClr val="808080">
                <a:alpha val="42999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nl-BE" sz="1200">
                <a:solidFill>
                  <a:schemeClr val="bg1"/>
                </a:solidFill>
                <a:latin typeface="Arial Narrow" charset="0"/>
                <a:ea typeface="ＭＳ Ｐゴシック" charset="0"/>
              </a:rPr>
              <a:t>Semantic layer</a:t>
            </a:r>
            <a:endParaRPr lang="nl-NL" sz="1200">
              <a:solidFill>
                <a:schemeClr val="bg1"/>
              </a:solidFill>
              <a:latin typeface="Arial Narrow" charset="0"/>
              <a:ea typeface="ＭＳ Ｐゴシック" charset="0"/>
            </a:endParaRPr>
          </a:p>
        </p:txBody>
      </p:sp>
      <p:sp>
        <p:nvSpPr>
          <p:cNvPr id="107539" name="AutoShape 19"/>
          <p:cNvSpPr>
            <a:spLocks noChangeArrowheads="1"/>
          </p:cNvSpPr>
          <p:nvPr/>
        </p:nvSpPr>
        <p:spPr bwMode="auto">
          <a:xfrm>
            <a:off x="1168400" y="3860800"/>
            <a:ext cx="6286500" cy="25082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247650" dist="114300" dir="2700000" algn="tl" rotWithShape="0">
              <a:srgbClr val="808080">
                <a:alpha val="42999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nl-BE" sz="1200">
                <a:latin typeface="Arial Narrow" charset="0"/>
                <a:ea typeface="ＭＳ Ｐゴシック" charset="0"/>
              </a:rPr>
              <a:t>Semantic Interoperability Platform</a:t>
            </a:r>
            <a:endParaRPr lang="nl-NL" sz="1200">
              <a:latin typeface="Arial Narrow" charset="0"/>
              <a:ea typeface="ＭＳ Ｐゴシック" charset="0"/>
            </a:endParaRPr>
          </a:p>
        </p:txBody>
      </p:sp>
      <p:sp>
        <p:nvSpPr>
          <p:cNvPr id="11281" name="AutoShape 20"/>
          <p:cNvSpPr>
            <a:spLocks noChangeArrowheads="1"/>
          </p:cNvSpPr>
          <p:nvPr/>
        </p:nvSpPr>
        <p:spPr bwMode="auto">
          <a:xfrm>
            <a:off x="1595438" y="4048125"/>
            <a:ext cx="249237" cy="312738"/>
          </a:xfrm>
          <a:prstGeom prst="upDownArrow">
            <a:avLst>
              <a:gd name="adj1" fmla="val 50000"/>
              <a:gd name="adj2" fmla="val 2509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82" name="AutoShape 21"/>
          <p:cNvSpPr>
            <a:spLocks noChangeArrowheads="1"/>
          </p:cNvSpPr>
          <p:nvPr/>
        </p:nvSpPr>
        <p:spPr bwMode="auto">
          <a:xfrm>
            <a:off x="2901950" y="4044950"/>
            <a:ext cx="249238" cy="312738"/>
          </a:xfrm>
          <a:prstGeom prst="upDownArrow">
            <a:avLst>
              <a:gd name="adj1" fmla="val 50000"/>
              <a:gd name="adj2" fmla="val 2509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83" name="AutoShape 22"/>
          <p:cNvSpPr>
            <a:spLocks noChangeArrowheads="1"/>
          </p:cNvSpPr>
          <p:nvPr/>
        </p:nvSpPr>
        <p:spPr bwMode="auto">
          <a:xfrm>
            <a:off x="4208463" y="4033838"/>
            <a:ext cx="249237" cy="312737"/>
          </a:xfrm>
          <a:prstGeom prst="upDownArrow">
            <a:avLst>
              <a:gd name="adj1" fmla="val 50000"/>
              <a:gd name="adj2" fmla="val 2509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84" name="AutoShape 23"/>
          <p:cNvSpPr>
            <a:spLocks noChangeArrowheads="1"/>
          </p:cNvSpPr>
          <p:nvPr/>
        </p:nvSpPr>
        <p:spPr bwMode="auto">
          <a:xfrm>
            <a:off x="5514975" y="4041775"/>
            <a:ext cx="249238" cy="312738"/>
          </a:xfrm>
          <a:prstGeom prst="upDownArrow">
            <a:avLst>
              <a:gd name="adj1" fmla="val 50000"/>
              <a:gd name="adj2" fmla="val 2509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85" name="AutoShape 24"/>
          <p:cNvSpPr>
            <a:spLocks noChangeArrowheads="1"/>
          </p:cNvSpPr>
          <p:nvPr/>
        </p:nvSpPr>
        <p:spPr bwMode="auto">
          <a:xfrm>
            <a:off x="6823075" y="4027488"/>
            <a:ext cx="249238" cy="312737"/>
          </a:xfrm>
          <a:prstGeom prst="upDownArrow">
            <a:avLst>
              <a:gd name="adj1" fmla="val 50000"/>
              <a:gd name="adj2" fmla="val 2509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86" name="laptop"/>
          <p:cNvSpPr>
            <a:spLocks noEditPoints="1" noChangeArrowheads="1"/>
          </p:cNvSpPr>
          <p:nvPr/>
        </p:nvSpPr>
        <p:spPr bwMode="auto">
          <a:xfrm>
            <a:off x="6100763" y="2832100"/>
            <a:ext cx="1055687" cy="795338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0 h 21600"/>
              <a:gd name="T6" fmla="*/ 2147483647 w 21600"/>
              <a:gd name="T7" fmla="*/ 2147483647 h 21600"/>
              <a:gd name="T8" fmla="*/ 2147483647 w 21600"/>
              <a:gd name="T9" fmla="*/ 0 h 21600"/>
              <a:gd name="T10" fmla="*/ 2147483647 w 21600"/>
              <a:gd name="T11" fmla="*/ 2147483647 h 21600"/>
              <a:gd name="T12" fmla="*/ 0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4445 w 21600"/>
              <a:gd name="T25" fmla="*/ 1858 h 21600"/>
              <a:gd name="T26" fmla="*/ 17311 w 21600"/>
              <a:gd name="T27" fmla="*/ 12323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11287" name="AutoShape 27"/>
          <p:cNvSpPr>
            <a:spLocks noChangeArrowheads="1"/>
          </p:cNvSpPr>
          <p:nvPr/>
        </p:nvSpPr>
        <p:spPr bwMode="auto">
          <a:xfrm>
            <a:off x="5278438" y="3009900"/>
            <a:ext cx="842962" cy="393700"/>
          </a:xfrm>
          <a:prstGeom prst="leftArrow">
            <a:avLst>
              <a:gd name="adj1" fmla="val 50000"/>
              <a:gd name="adj2" fmla="val 53528"/>
            </a:avLst>
          </a:prstGeom>
          <a:solidFill>
            <a:srgbClr val="808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374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357"/>
    </mc:Choice>
    <mc:Fallback xmlns="">
      <p:transition spd="slow" advTm="3135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2000" smtClean="0"/>
              <a:t>UML Use Case diagram illustrating Ontology usage in formalisation steps for competency question</a:t>
            </a:r>
            <a:r>
              <a:rPr lang="de-DE" sz="2000" smtClean="0"/>
              <a:t> </a:t>
            </a:r>
          </a:p>
        </p:txBody>
      </p:sp>
      <p:pic>
        <p:nvPicPr>
          <p:cNvPr id="13315" name="Picture 4" descr="UsecaseJ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1019175"/>
            <a:ext cx="9144000" cy="5056188"/>
          </a:xfrm>
        </p:spPr>
      </p:pic>
    </p:spTree>
    <p:extLst>
      <p:ext uri="{BB962C8B-B14F-4D97-AF65-F5344CB8AC3E}">
        <p14:creationId xmlns:p14="http://schemas.microsoft.com/office/powerpoint/2010/main" val="3991479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4"/>
          <p:cNvSpPr>
            <a:spLocks noChangeArrowheads="1"/>
          </p:cNvSpPr>
          <p:nvPr/>
        </p:nvSpPr>
        <p:spPr bwMode="white">
          <a:xfrm>
            <a:off x="3175" y="0"/>
            <a:ext cx="9140825" cy="730250"/>
          </a:xfrm>
          <a:prstGeom prst="rect">
            <a:avLst/>
          </a:prstGeom>
          <a:solidFill>
            <a:srgbClr val="86A1A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fr-CH"/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239000" y="62484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6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6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6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6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6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9pPr>
          </a:lstStyle>
          <a:p>
            <a:pPr eaLnBrk="1" hangingPunct="1"/>
            <a:fld id="{4A758246-6BBF-4A24-8C1D-5C3B955BC0D0}" type="slidenum">
              <a:rPr lang="en-US" sz="1400">
                <a:latin typeface="Arial" charset="0"/>
              </a:rPr>
              <a:pPr eaLnBrk="1" hangingPunct="1"/>
              <a:t>15</a:t>
            </a:fld>
            <a:endParaRPr lang="en-US" sz="1400">
              <a:latin typeface="Arial" charset="0"/>
            </a:endParaRP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1574800" y="2490788"/>
            <a:ext cx="6299200" cy="600075"/>
          </a:xfrm>
          <a:prstGeom prst="rect">
            <a:avLst/>
          </a:prstGeom>
          <a:gradFill rotWithShape="1">
            <a:gsLst>
              <a:gs pos="0">
                <a:srgbClr val="DDF7E9"/>
              </a:gs>
              <a:gs pos="50000">
                <a:srgbClr val="F9FCD4"/>
              </a:gs>
              <a:gs pos="100000">
                <a:srgbClr val="DDF7E9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1512888" y="4857750"/>
            <a:ext cx="6259512" cy="571500"/>
          </a:xfrm>
          <a:prstGeom prst="rect">
            <a:avLst/>
          </a:prstGeom>
          <a:solidFill>
            <a:srgbClr val="F9FCD4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…</a:t>
            </a:r>
          </a:p>
        </p:txBody>
      </p:sp>
      <p:sp>
        <p:nvSpPr>
          <p:cNvPr id="50184" name="AutoShape 9"/>
          <p:cNvSpPr>
            <a:spLocks noChangeArrowheads="1"/>
          </p:cNvSpPr>
          <p:nvPr/>
        </p:nvSpPr>
        <p:spPr bwMode="auto">
          <a:xfrm>
            <a:off x="2862263" y="5865813"/>
            <a:ext cx="847725" cy="230187"/>
          </a:xfrm>
          <a:prstGeom prst="can">
            <a:avLst>
              <a:gd name="adj" fmla="val 25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r>
              <a:rPr lang="en-US" sz="1000" dirty="0">
                <a:latin typeface="+mn-lt"/>
              </a:rPr>
              <a:t>Paris CIS</a:t>
            </a:r>
          </a:p>
        </p:txBody>
      </p:sp>
      <p:sp>
        <p:nvSpPr>
          <p:cNvPr id="50193" name="AutoShape 18"/>
          <p:cNvSpPr>
            <a:spLocks noChangeArrowheads="1"/>
          </p:cNvSpPr>
          <p:nvPr/>
        </p:nvSpPr>
        <p:spPr bwMode="auto">
          <a:xfrm>
            <a:off x="3981450" y="1812925"/>
            <a:ext cx="1382713" cy="250825"/>
          </a:xfrm>
          <a:prstGeom prst="flowChartAlternateProcess">
            <a:avLst/>
          </a:prstGeom>
          <a:solidFill>
            <a:srgbClr val="DDF7E9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DDF7E9"/>
            </a:extrusionClr>
          </a:sp3d>
        </p:spPr>
        <p:txBody>
          <a:bodyPr wrap="none" anchor="ctr">
            <a:flatTx/>
          </a:bodyPr>
          <a:lstStyle/>
          <a:p>
            <a:pPr>
              <a:buFontTx/>
              <a:buNone/>
              <a:defRPr/>
            </a:pPr>
            <a:r>
              <a:rPr lang="en-US" sz="1000" dirty="0">
                <a:latin typeface="+mn-lt"/>
              </a:rPr>
              <a:t>Question Authoring Tool</a:t>
            </a:r>
          </a:p>
        </p:txBody>
      </p:sp>
      <p:sp>
        <p:nvSpPr>
          <p:cNvPr id="15368" name="AutoShape 32"/>
          <p:cNvSpPr>
            <a:spLocks noChangeArrowheads="1"/>
          </p:cNvSpPr>
          <p:nvPr/>
        </p:nvSpPr>
        <p:spPr bwMode="auto">
          <a:xfrm>
            <a:off x="3097213" y="5581650"/>
            <a:ext cx="165100" cy="190500"/>
          </a:xfrm>
          <a:prstGeom prst="downArrow">
            <a:avLst>
              <a:gd name="adj1" fmla="val 50000"/>
              <a:gd name="adj2" fmla="val 28846"/>
            </a:avLst>
          </a:prstGeom>
          <a:solidFill>
            <a:srgbClr val="DDF7E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de-DE"/>
          </a:p>
        </p:txBody>
      </p:sp>
      <p:sp>
        <p:nvSpPr>
          <p:cNvPr id="50206" name="AutoShape 33"/>
          <p:cNvSpPr>
            <a:spLocks noChangeArrowheads="1"/>
          </p:cNvSpPr>
          <p:nvPr/>
        </p:nvSpPr>
        <p:spPr bwMode="auto">
          <a:xfrm>
            <a:off x="3970338" y="1104900"/>
            <a:ext cx="1406525" cy="381000"/>
          </a:xfrm>
          <a:prstGeom prst="flowChartAlternateProcess">
            <a:avLst/>
          </a:prstGeom>
          <a:solidFill>
            <a:srgbClr val="DDF7E9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DDF7E9"/>
            </a:extrusionClr>
          </a:sp3d>
        </p:spPr>
        <p:txBody>
          <a:bodyPr wrap="none" anchor="ctr">
            <a:flatTx/>
          </a:bodyPr>
          <a:lstStyle/>
          <a:p>
            <a:pPr>
              <a:buFontTx/>
              <a:buNone/>
              <a:defRPr/>
            </a:pPr>
            <a:r>
              <a:rPr lang="en-US" sz="1000" dirty="0">
                <a:latin typeface="+mn-lt"/>
              </a:rPr>
              <a:t>Query </a:t>
            </a:r>
          </a:p>
          <a:p>
            <a:pPr>
              <a:buFontTx/>
              <a:buNone/>
              <a:defRPr/>
            </a:pPr>
            <a:r>
              <a:rPr lang="en-US" sz="1000" dirty="0">
                <a:latin typeface="+mn-lt"/>
              </a:rPr>
              <a:t>Template Generation</a:t>
            </a:r>
          </a:p>
        </p:txBody>
      </p:sp>
      <p:sp>
        <p:nvSpPr>
          <p:cNvPr id="15370" name="AutoShape 34"/>
          <p:cNvSpPr>
            <a:spLocks noChangeArrowheads="1"/>
          </p:cNvSpPr>
          <p:nvPr/>
        </p:nvSpPr>
        <p:spPr bwMode="auto">
          <a:xfrm>
            <a:off x="4521200" y="2133600"/>
            <a:ext cx="185738" cy="317500"/>
          </a:xfrm>
          <a:prstGeom prst="downArrow">
            <a:avLst>
              <a:gd name="adj1" fmla="val 50000"/>
              <a:gd name="adj2" fmla="val 31323"/>
            </a:avLst>
          </a:prstGeom>
          <a:solidFill>
            <a:srgbClr val="DDF7E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de-DE"/>
          </a:p>
        </p:txBody>
      </p:sp>
      <p:sp>
        <p:nvSpPr>
          <p:cNvPr id="15371" name="AutoShape 37"/>
          <p:cNvSpPr>
            <a:spLocks noChangeArrowheads="1"/>
          </p:cNvSpPr>
          <p:nvPr/>
        </p:nvSpPr>
        <p:spPr bwMode="auto">
          <a:xfrm rot="10800000">
            <a:off x="3262313" y="5543550"/>
            <a:ext cx="157162" cy="211138"/>
          </a:xfrm>
          <a:prstGeom prst="downArrow">
            <a:avLst>
              <a:gd name="adj1" fmla="val 50000"/>
              <a:gd name="adj2" fmla="val 24879"/>
            </a:avLst>
          </a:prstGeom>
          <a:solidFill>
            <a:srgbClr val="DDF7E9"/>
          </a:solidFill>
          <a:ln w="9525">
            <a:solidFill>
              <a:schemeClr val="tx1"/>
            </a:solidFill>
            <a:prstDash val="lgDash"/>
            <a:miter lim="800000"/>
            <a:headEnd/>
            <a:tailEnd/>
          </a:ln>
        </p:spPr>
        <p:txBody>
          <a:bodyPr vert="eaVert" wrap="none" anchor="ctr"/>
          <a:lstStyle/>
          <a:p>
            <a:endParaRPr lang="de-DE"/>
          </a:p>
        </p:txBody>
      </p:sp>
      <p:sp>
        <p:nvSpPr>
          <p:cNvPr id="15372" name="Rectangle 2"/>
          <p:cNvSpPr txBox="1">
            <a:spLocks noChangeArrowheads="1"/>
          </p:cNvSpPr>
          <p:nvPr/>
        </p:nvSpPr>
        <p:spPr bwMode="auto">
          <a:xfrm>
            <a:off x="258763" y="188913"/>
            <a:ext cx="8694737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341B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sz="26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6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6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6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6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9pPr>
          </a:lstStyle>
          <a:p>
            <a:pPr>
              <a:buFontTx/>
              <a:buNone/>
            </a:pPr>
            <a:r>
              <a:rPr lang="nl-BE" sz="2800">
                <a:solidFill>
                  <a:srgbClr val="FFFFFF"/>
                </a:solidFill>
                <a:latin typeface="Arial Black" pitchFamily="34" charset="0"/>
              </a:rPr>
              <a:t>Mediator-Integrator layered Architecture (Deverlopment time)</a:t>
            </a:r>
            <a:endParaRPr lang="de-DE" sz="2800">
              <a:solidFill>
                <a:srgbClr val="FFFFFF"/>
              </a:solidFill>
              <a:latin typeface="Arial Black" pitchFamily="34" charset="0"/>
            </a:endParaRPr>
          </a:p>
        </p:txBody>
      </p:sp>
      <p:sp>
        <p:nvSpPr>
          <p:cNvPr id="42" name="AutoShape 9"/>
          <p:cNvSpPr>
            <a:spLocks noChangeArrowheads="1"/>
          </p:cNvSpPr>
          <p:nvPr/>
        </p:nvSpPr>
        <p:spPr bwMode="auto">
          <a:xfrm>
            <a:off x="1884363" y="5865813"/>
            <a:ext cx="819150" cy="238125"/>
          </a:xfrm>
          <a:prstGeom prst="can">
            <a:avLst>
              <a:gd name="adj" fmla="val 25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r>
              <a:rPr lang="en-US" sz="1000" dirty="0">
                <a:latin typeface="+mn-lt"/>
              </a:rPr>
              <a:t>Freiburg CIS</a:t>
            </a:r>
          </a:p>
        </p:txBody>
      </p:sp>
      <p:sp>
        <p:nvSpPr>
          <p:cNvPr id="15374" name="Textfeld 1"/>
          <p:cNvSpPr txBox="1">
            <a:spLocks noChangeArrowheads="1"/>
          </p:cNvSpPr>
          <p:nvPr/>
        </p:nvSpPr>
        <p:spPr bwMode="auto">
          <a:xfrm>
            <a:off x="9525" y="5743575"/>
            <a:ext cx="10493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6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6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6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6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6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9pPr>
          </a:lstStyle>
          <a:p>
            <a:pPr algn="l" eaLnBrk="1" hangingPunct="1"/>
            <a:r>
              <a:rPr lang="de-DE" sz="1000" b="1">
                <a:latin typeface="Arial" charset="0"/>
              </a:rPr>
              <a:t>Local CIS</a:t>
            </a:r>
          </a:p>
          <a:p>
            <a:pPr algn="l" eaLnBrk="1" hangingPunct="1"/>
            <a:r>
              <a:rPr lang="de-DE" sz="1000">
                <a:latin typeface="Arial" charset="0"/>
              </a:rPr>
              <a:t>(DB)</a:t>
            </a:r>
          </a:p>
        </p:txBody>
      </p:sp>
      <p:sp>
        <p:nvSpPr>
          <p:cNvPr id="15375" name="Textfeld 45"/>
          <p:cNvSpPr txBox="1">
            <a:spLocks noChangeArrowheads="1"/>
          </p:cNvSpPr>
          <p:nvPr/>
        </p:nvSpPr>
        <p:spPr bwMode="auto">
          <a:xfrm>
            <a:off x="9525" y="4857750"/>
            <a:ext cx="108585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6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6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6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6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6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9pPr>
          </a:lstStyle>
          <a:p>
            <a:pPr algn="l" eaLnBrk="1" hangingPunct="1">
              <a:buFontTx/>
              <a:buNone/>
            </a:pPr>
            <a:r>
              <a:rPr lang="de-DE" sz="1000" b="1">
                <a:latin typeface="Arial" charset="0"/>
              </a:rPr>
              <a:t>Local wrapper</a:t>
            </a:r>
          </a:p>
          <a:p>
            <a:pPr algn="l" eaLnBrk="1" hangingPunct="1">
              <a:buFontTx/>
              <a:buNone/>
            </a:pPr>
            <a:r>
              <a:rPr lang="de-DE" sz="1000">
                <a:latin typeface="Arial" charset="0"/>
              </a:rPr>
              <a:t>(DDO) for Local CDR</a:t>
            </a:r>
          </a:p>
        </p:txBody>
      </p:sp>
      <p:sp>
        <p:nvSpPr>
          <p:cNvPr id="88" name="AutoShape 14"/>
          <p:cNvSpPr>
            <a:spLocks noChangeArrowheads="1"/>
          </p:cNvSpPr>
          <p:nvPr/>
        </p:nvSpPr>
        <p:spPr bwMode="auto">
          <a:xfrm>
            <a:off x="2862263" y="4995863"/>
            <a:ext cx="862012" cy="315912"/>
          </a:xfrm>
          <a:prstGeom prst="roundRect">
            <a:avLst>
              <a:gd name="adj" fmla="val 16667"/>
            </a:avLst>
          </a:prstGeom>
          <a:solidFill>
            <a:srgbClr val="DDF7E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buFontTx/>
              <a:buNone/>
              <a:defRPr/>
            </a:pPr>
            <a:r>
              <a:rPr lang="en-US" sz="1000" dirty="0">
                <a:latin typeface="+mn-lt"/>
              </a:rPr>
              <a:t>Paris DDO</a:t>
            </a:r>
          </a:p>
          <a:p>
            <a:pPr>
              <a:buFontTx/>
              <a:buNone/>
              <a:defRPr/>
            </a:pPr>
            <a:r>
              <a:rPr lang="en-US" sz="1000" dirty="0">
                <a:latin typeface="+mn-lt"/>
              </a:rPr>
              <a:t>Endpoint</a:t>
            </a:r>
          </a:p>
        </p:txBody>
      </p:sp>
      <p:sp>
        <p:nvSpPr>
          <p:cNvPr id="15377" name="Textfeld 98"/>
          <p:cNvSpPr txBox="1">
            <a:spLocks noChangeArrowheads="1"/>
          </p:cNvSpPr>
          <p:nvPr/>
        </p:nvSpPr>
        <p:spPr bwMode="auto">
          <a:xfrm>
            <a:off x="4763" y="3698875"/>
            <a:ext cx="122555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6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6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6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6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6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9pPr>
          </a:lstStyle>
          <a:p>
            <a:pPr algn="l" eaLnBrk="1" hangingPunct="1">
              <a:buFontTx/>
              <a:buNone/>
            </a:pPr>
            <a:r>
              <a:rPr lang="de-DE" sz="1000">
                <a:latin typeface="Arial" charset="0"/>
              </a:rPr>
              <a:t>Syntactic</a:t>
            </a:r>
          </a:p>
          <a:p>
            <a:pPr algn="l" eaLnBrk="1" hangingPunct="1">
              <a:buFontTx/>
              <a:buNone/>
            </a:pPr>
            <a:r>
              <a:rPr lang="de-DE" sz="1000">
                <a:latin typeface="Arial" charset="0"/>
              </a:rPr>
              <a:t>Integration:</a:t>
            </a:r>
          </a:p>
          <a:p>
            <a:pPr algn="l" eaLnBrk="1" hangingPunct="1">
              <a:buFontTx/>
              <a:buNone/>
            </a:pPr>
            <a:r>
              <a:rPr lang="de-DE" sz="1000" b="1">
                <a:latin typeface="Arial" charset="0"/>
              </a:rPr>
              <a:t>Mediation Layer</a:t>
            </a:r>
          </a:p>
          <a:p>
            <a:pPr algn="l" eaLnBrk="1" hangingPunct="1">
              <a:buFontTx/>
              <a:buNone/>
            </a:pPr>
            <a:r>
              <a:rPr lang="de-DE" sz="1000">
                <a:latin typeface="Arial" charset="0"/>
              </a:rPr>
              <a:t>(SPARQL-DDO)</a:t>
            </a:r>
          </a:p>
          <a:p>
            <a:pPr algn="l" eaLnBrk="1" hangingPunct="1">
              <a:buFontTx/>
              <a:buNone/>
            </a:pPr>
            <a:r>
              <a:rPr lang="de-DE" sz="1000">
                <a:latin typeface="Arial" charset="0"/>
              </a:rPr>
              <a:t>Global vCDR</a:t>
            </a:r>
          </a:p>
        </p:txBody>
      </p:sp>
      <p:sp>
        <p:nvSpPr>
          <p:cNvPr id="15378" name="Textfeld 102"/>
          <p:cNvSpPr txBox="1">
            <a:spLocks noChangeArrowheads="1"/>
          </p:cNvSpPr>
          <p:nvPr/>
        </p:nvSpPr>
        <p:spPr bwMode="auto">
          <a:xfrm>
            <a:off x="7678738" y="5676900"/>
            <a:ext cx="1549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6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6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6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6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6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9pPr>
          </a:lstStyle>
          <a:p>
            <a:pPr algn="l" eaLnBrk="1" hangingPunct="1">
              <a:buFontTx/>
              <a:buNone/>
            </a:pPr>
            <a:r>
              <a:rPr lang="de-DE" sz="1000">
                <a:latin typeface="Arial" charset="0"/>
              </a:rPr>
              <a:t>Lexical normalization</a:t>
            </a:r>
          </a:p>
          <a:p>
            <a:pPr algn="l" eaLnBrk="1" hangingPunct="1">
              <a:buFontTx/>
              <a:buNone/>
            </a:pPr>
            <a:r>
              <a:rPr lang="de-DE" sz="1000">
                <a:latin typeface="Arial" charset="0"/>
              </a:rPr>
              <a:t>terminology standards</a:t>
            </a:r>
          </a:p>
        </p:txBody>
      </p:sp>
      <p:sp>
        <p:nvSpPr>
          <p:cNvPr id="15379" name="Textfeld 103"/>
          <p:cNvSpPr txBox="1">
            <a:spLocks noChangeArrowheads="1"/>
          </p:cNvSpPr>
          <p:nvPr/>
        </p:nvSpPr>
        <p:spPr bwMode="auto">
          <a:xfrm>
            <a:off x="7889875" y="4843463"/>
            <a:ext cx="1192213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6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6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6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6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6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9pPr>
          </a:lstStyle>
          <a:p>
            <a:pPr algn="l" eaLnBrk="1" hangingPunct="1">
              <a:buFontTx/>
              <a:buNone/>
            </a:pPr>
            <a:r>
              <a:rPr lang="de-DE" sz="1000">
                <a:latin typeface="Arial" charset="0"/>
              </a:rPr>
              <a:t>Syntactic &amp; shallow semantic normalization</a:t>
            </a:r>
          </a:p>
        </p:txBody>
      </p:sp>
      <p:sp>
        <p:nvSpPr>
          <p:cNvPr id="15380" name="Textfeld 104"/>
          <p:cNvSpPr txBox="1">
            <a:spLocks noChangeArrowheads="1"/>
          </p:cNvSpPr>
          <p:nvPr/>
        </p:nvSpPr>
        <p:spPr bwMode="auto">
          <a:xfrm>
            <a:off x="7907338" y="3159125"/>
            <a:ext cx="10906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6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6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6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6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6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9pPr>
          </a:lstStyle>
          <a:p>
            <a:pPr algn="l" eaLnBrk="1" hangingPunct="1"/>
            <a:r>
              <a:rPr lang="de-DE" sz="1000">
                <a:latin typeface="Arial" charset="0"/>
              </a:rPr>
              <a:t>Semantic</a:t>
            </a:r>
          </a:p>
          <a:p>
            <a:pPr algn="l" eaLnBrk="1" hangingPunct="1"/>
            <a:r>
              <a:rPr lang="de-DE" sz="1000">
                <a:latin typeface="Arial" charset="0"/>
              </a:rPr>
              <a:t>normalization</a:t>
            </a:r>
          </a:p>
        </p:txBody>
      </p:sp>
      <p:grpSp>
        <p:nvGrpSpPr>
          <p:cNvPr id="15381" name="Gruppieren 3"/>
          <p:cNvGrpSpPr>
            <a:grpSpLocks/>
          </p:cNvGrpSpPr>
          <p:nvPr/>
        </p:nvGrpSpPr>
        <p:grpSpPr bwMode="auto">
          <a:xfrm>
            <a:off x="4622800" y="3559175"/>
            <a:ext cx="1473200" cy="700088"/>
            <a:chOff x="5662626" y="1874610"/>
            <a:chExt cx="1231962" cy="894178"/>
          </a:xfrm>
        </p:grpSpPr>
        <p:sp>
          <p:nvSpPr>
            <p:cNvPr id="15443" name="Wave 21"/>
            <p:cNvSpPr>
              <a:spLocks noChangeArrowheads="1"/>
            </p:cNvSpPr>
            <p:nvPr/>
          </p:nvSpPr>
          <p:spPr bwMode="auto">
            <a:xfrm>
              <a:off x="5814297" y="1874610"/>
              <a:ext cx="953961" cy="894178"/>
            </a:xfrm>
            <a:prstGeom prst="wave">
              <a:avLst>
                <a:gd name="adj1" fmla="val 12500"/>
                <a:gd name="adj2" fmla="val 0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5444" name="Textfeld 2"/>
            <p:cNvSpPr txBox="1">
              <a:spLocks noChangeArrowheads="1"/>
            </p:cNvSpPr>
            <p:nvPr/>
          </p:nvSpPr>
          <p:spPr bwMode="auto">
            <a:xfrm>
              <a:off x="5662626" y="2056910"/>
              <a:ext cx="1231962" cy="629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6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6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6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6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6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sz="26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sz="26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sz="26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sz="26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de-DE" sz="800">
                  <a:latin typeface="Arial" charset="0"/>
                </a:rPr>
                <a:t>DDO2DO Conversion</a:t>
              </a:r>
            </a:p>
            <a:p>
              <a:pPr eaLnBrk="1" hangingPunct="1">
                <a:buFontTx/>
                <a:buNone/>
              </a:pPr>
              <a:r>
                <a:rPr lang="de-DE" sz="800">
                  <a:latin typeface="Arial" charset="0"/>
                </a:rPr>
                <a:t>N3 Rule Generationm</a:t>
              </a:r>
            </a:p>
            <a:p>
              <a:pPr eaLnBrk="1" hangingPunct="1">
                <a:buFontTx/>
                <a:buNone/>
              </a:pPr>
              <a:endParaRPr lang="de-DE" sz="1000">
                <a:latin typeface="Arial" charset="0"/>
              </a:endParaRPr>
            </a:p>
          </p:txBody>
        </p:sp>
      </p:grpSp>
      <p:pic>
        <p:nvPicPr>
          <p:cNvPr id="15382" name="Picture 8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788" y="5016500"/>
            <a:ext cx="292100" cy="31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7D44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83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275" y="2794000"/>
            <a:ext cx="228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84" name="Textfeld 104"/>
          <p:cNvSpPr txBox="1">
            <a:spLocks noChangeArrowheads="1"/>
          </p:cNvSpPr>
          <p:nvPr/>
        </p:nvSpPr>
        <p:spPr bwMode="auto">
          <a:xfrm>
            <a:off x="3705225" y="5553075"/>
            <a:ext cx="131603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6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6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6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6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6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de-DE" sz="1000">
                <a:latin typeface="Arial" charset="0"/>
              </a:rPr>
              <a:t>D2R mapping calls</a:t>
            </a:r>
          </a:p>
        </p:txBody>
      </p:sp>
      <p:sp>
        <p:nvSpPr>
          <p:cNvPr id="15385" name="AutoShape 32"/>
          <p:cNvSpPr>
            <a:spLocks noChangeArrowheads="1"/>
          </p:cNvSpPr>
          <p:nvPr/>
        </p:nvSpPr>
        <p:spPr bwMode="auto">
          <a:xfrm>
            <a:off x="2332038" y="5607050"/>
            <a:ext cx="163512" cy="190500"/>
          </a:xfrm>
          <a:prstGeom prst="downArrow">
            <a:avLst>
              <a:gd name="adj1" fmla="val 50000"/>
              <a:gd name="adj2" fmla="val 29126"/>
            </a:avLst>
          </a:prstGeom>
          <a:solidFill>
            <a:srgbClr val="DDF7E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de-DE"/>
          </a:p>
        </p:txBody>
      </p:sp>
      <p:sp>
        <p:nvSpPr>
          <p:cNvPr id="15386" name="AutoShape 37"/>
          <p:cNvSpPr>
            <a:spLocks noChangeArrowheads="1"/>
          </p:cNvSpPr>
          <p:nvPr/>
        </p:nvSpPr>
        <p:spPr bwMode="auto">
          <a:xfrm rot="10800000">
            <a:off x="2149475" y="5580063"/>
            <a:ext cx="157163" cy="211137"/>
          </a:xfrm>
          <a:prstGeom prst="downArrow">
            <a:avLst>
              <a:gd name="adj1" fmla="val 50000"/>
              <a:gd name="adj2" fmla="val 24878"/>
            </a:avLst>
          </a:prstGeom>
          <a:solidFill>
            <a:srgbClr val="DDF7E9"/>
          </a:solidFill>
          <a:ln w="9525">
            <a:solidFill>
              <a:schemeClr val="tx1"/>
            </a:solidFill>
            <a:prstDash val="lgDash"/>
            <a:miter lim="800000"/>
            <a:headEnd/>
            <a:tailEnd/>
          </a:ln>
        </p:spPr>
        <p:txBody>
          <a:bodyPr vert="eaVert" wrap="none" anchor="ctr"/>
          <a:lstStyle/>
          <a:p>
            <a:endParaRPr lang="de-DE"/>
          </a:p>
        </p:txBody>
      </p:sp>
      <p:pic>
        <p:nvPicPr>
          <p:cNvPr id="15387" name="Grafik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913" y="5762625"/>
            <a:ext cx="363537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88" name="Grafik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8075" y="3832225"/>
            <a:ext cx="1044575" cy="19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0" name="AutoShape 14"/>
          <p:cNvSpPr>
            <a:spLocks noChangeArrowheads="1"/>
          </p:cNvSpPr>
          <p:nvPr/>
        </p:nvSpPr>
        <p:spPr bwMode="auto">
          <a:xfrm>
            <a:off x="1779588" y="4995863"/>
            <a:ext cx="923925" cy="314325"/>
          </a:xfrm>
          <a:prstGeom prst="roundRect">
            <a:avLst>
              <a:gd name="adj" fmla="val 16667"/>
            </a:avLst>
          </a:prstGeom>
          <a:solidFill>
            <a:srgbClr val="DDF7E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buFontTx/>
              <a:buNone/>
              <a:defRPr/>
            </a:pPr>
            <a:r>
              <a:rPr lang="en-US" sz="1000" dirty="0">
                <a:latin typeface="+mn-lt"/>
              </a:rPr>
              <a:t>Freiburg DDO </a:t>
            </a:r>
          </a:p>
          <a:p>
            <a:pPr>
              <a:buFontTx/>
              <a:buNone/>
              <a:defRPr/>
            </a:pPr>
            <a:r>
              <a:rPr lang="en-US" sz="1000" dirty="0">
                <a:latin typeface="+mn-lt"/>
              </a:rPr>
              <a:t>Endpoint</a:t>
            </a:r>
          </a:p>
        </p:txBody>
      </p:sp>
      <p:sp>
        <p:nvSpPr>
          <p:cNvPr id="15390" name="Textfeld 5"/>
          <p:cNvSpPr txBox="1">
            <a:spLocks noChangeArrowheads="1"/>
          </p:cNvSpPr>
          <p:nvPr/>
        </p:nvSpPr>
        <p:spPr bwMode="auto">
          <a:xfrm>
            <a:off x="1990725" y="3313113"/>
            <a:ext cx="199548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6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6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6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6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6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de-DE" sz="1000">
                <a:latin typeface="Arial" charset="0"/>
              </a:rPr>
              <a:t>Data Set Query, DSSQ in DDO</a:t>
            </a:r>
          </a:p>
        </p:txBody>
      </p:sp>
      <p:sp>
        <p:nvSpPr>
          <p:cNvPr id="15391" name="Textfeld 108"/>
          <p:cNvSpPr txBox="1">
            <a:spLocks noChangeArrowheads="1"/>
          </p:cNvSpPr>
          <p:nvPr/>
        </p:nvSpPr>
        <p:spPr bwMode="auto">
          <a:xfrm>
            <a:off x="1963738" y="2165350"/>
            <a:ext cx="233362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6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6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6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6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6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de-DE" sz="1000">
                <a:latin typeface="Arial" charset="0"/>
              </a:rPr>
              <a:t>Clinical Analysis Query, CASQ in DO</a:t>
            </a:r>
          </a:p>
        </p:txBody>
      </p:sp>
      <p:sp>
        <p:nvSpPr>
          <p:cNvPr id="15392" name="Rectangle 4"/>
          <p:cNvSpPr>
            <a:spLocks noChangeArrowheads="1"/>
          </p:cNvSpPr>
          <p:nvPr/>
        </p:nvSpPr>
        <p:spPr bwMode="auto">
          <a:xfrm>
            <a:off x="1563688" y="822325"/>
            <a:ext cx="6299200" cy="12525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7" name="Flussdiagramm: Mehrere Dokumente 6"/>
          <p:cNvSpPr/>
          <p:nvPr/>
        </p:nvSpPr>
        <p:spPr bwMode="auto">
          <a:xfrm>
            <a:off x="5011738" y="2574925"/>
            <a:ext cx="982662" cy="503238"/>
          </a:xfrm>
          <a:prstGeom prst="flowChartMultidocument">
            <a:avLst/>
          </a:prstGeom>
          <a:solidFill>
            <a:schemeClr val="accent1"/>
          </a:solidFill>
          <a:ln w="9525" cap="flat" cmpd="sng" algn="ctr">
            <a:solidFill>
              <a:srgbClr val="007D44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Tx/>
              <a:buNone/>
              <a:defRPr/>
            </a:pPr>
            <a:r>
              <a:rPr lang="en-US" sz="1000" dirty="0">
                <a:latin typeface="+mn-lt"/>
              </a:rPr>
              <a:t>Domain </a:t>
            </a:r>
          </a:p>
          <a:p>
            <a:pPr>
              <a:buFontTx/>
              <a:buNone/>
              <a:defRPr/>
            </a:pPr>
            <a:r>
              <a:rPr lang="en-US" sz="1000" dirty="0">
                <a:latin typeface="+mn-lt"/>
              </a:rPr>
              <a:t>Ontologies</a:t>
            </a:r>
          </a:p>
          <a:p>
            <a:pPr>
              <a:tabLst>
                <a:tab pos="3883025" algn="l"/>
              </a:tabLst>
              <a:defRPr/>
            </a:pPr>
            <a:endParaRPr lang="de-DE" dirty="0"/>
          </a:p>
        </p:txBody>
      </p:sp>
      <p:sp>
        <p:nvSpPr>
          <p:cNvPr id="15394" name="Textfeld 101"/>
          <p:cNvSpPr txBox="1">
            <a:spLocks noChangeArrowheads="1"/>
          </p:cNvSpPr>
          <p:nvPr/>
        </p:nvSpPr>
        <p:spPr bwMode="auto">
          <a:xfrm>
            <a:off x="103188" y="2286000"/>
            <a:ext cx="12827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6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6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6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6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6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9pPr>
          </a:lstStyle>
          <a:p>
            <a:pPr algn="l" eaLnBrk="1" hangingPunct="1">
              <a:buFontTx/>
              <a:buNone/>
            </a:pPr>
            <a:r>
              <a:rPr lang="de-DE" sz="1000">
                <a:latin typeface="Arial" charset="0"/>
              </a:rPr>
              <a:t>Semantic Integration:</a:t>
            </a:r>
          </a:p>
          <a:p>
            <a:pPr algn="l" eaLnBrk="1" hangingPunct="1">
              <a:buFontTx/>
              <a:buNone/>
            </a:pPr>
            <a:r>
              <a:rPr lang="de-DE" sz="1000" b="1">
                <a:latin typeface="Arial" charset="0"/>
              </a:rPr>
              <a:t>Integration Layer</a:t>
            </a:r>
          </a:p>
          <a:p>
            <a:pPr algn="l" eaLnBrk="1" hangingPunct="1">
              <a:buFontTx/>
              <a:buNone/>
            </a:pPr>
            <a:r>
              <a:rPr lang="de-DE" sz="1000">
                <a:latin typeface="Arial" charset="0"/>
              </a:rPr>
              <a:t>Knowledge</a:t>
            </a:r>
          </a:p>
          <a:p>
            <a:pPr algn="l" eaLnBrk="1" hangingPunct="1">
              <a:buFontTx/>
              <a:buNone/>
            </a:pPr>
            <a:r>
              <a:rPr lang="de-DE" sz="1000">
                <a:latin typeface="Arial" charset="0"/>
              </a:rPr>
              <a:t>Repository</a:t>
            </a:r>
          </a:p>
          <a:p>
            <a:pPr algn="l" eaLnBrk="1" hangingPunct="1">
              <a:buFontTx/>
              <a:buNone/>
            </a:pPr>
            <a:r>
              <a:rPr lang="de-DE" sz="1000">
                <a:latin typeface="Arial" charset="0"/>
              </a:rPr>
              <a:t>(SPARQL-DO)</a:t>
            </a:r>
          </a:p>
        </p:txBody>
      </p:sp>
      <p:sp>
        <p:nvSpPr>
          <p:cNvPr id="115" name="AutoShape 9"/>
          <p:cNvSpPr>
            <a:spLocks noChangeArrowheads="1"/>
          </p:cNvSpPr>
          <p:nvPr/>
        </p:nvSpPr>
        <p:spPr bwMode="auto">
          <a:xfrm>
            <a:off x="4148138" y="4330700"/>
            <a:ext cx="819150" cy="239713"/>
          </a:xfrm>
          <a:prstGeom prst="can">
            <a:avLst>
              <a:gd name="adj" fmla="val 25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r>
              <a:rPr lang="en-US" sz="1000" dirty="0">
                <a:latin typeface="+mn-lt"/>
              </a:rPr>
              <a:t>Virtual CDR</a:t>
            </a:r>
          </a:p>
        </p:txBody>
      </p:sp>
      <p:grpSp>
        <p:nvGrpSpPr>
          <p:cNvPr id="15396" name="Group 129"/>
          <p:cNvGrpSpPr>
            <a:grpSpLocks/>
          </p:cNvGrpSpPr>
          <p:nvPr/>
        </p:nvGrpSpPr>
        <p:grpSpPr bwMode="auto">
          <a:xfrm>
            <a:off x="4284663" y="2563813"/>
            <a:ext cx="611187" cy="476250"/>
            <a:chOff x="2198" y="2841"/>
            <a:chExt cx="1306" cy="798"/>
          </a:xfrm>
        </p:grpSpPr>
        <p:sp>
          <p:nvSpPr>
            <p:cNvPr id="15407" name="Line 130"/>
            <p:cNvSpPr>
              <a:spLocks noChangeShapeType="1"/>
            </p:cNvSpPr>
            <p:nvPr/>
          </p:nvSpPr>
          <p:spPr bwMode="auto">
            <a:xfrm flipH="1">
              <a:off x="2592" y="2880"/>
              <a:ext cx="288" cy="288"/>
            </a:xfrm>
            <a:prstGeom prst="line">
              <a:avLst/>
            </a:prstGeom>
            <a:noFill/>
            <a:ln w="28575">
              <a:solidFill>
                <a:schemeClr val="tx1">
                  <a:alpha val="16078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5408" name="Line 131"/>
            <p:cNvSpPr>
              <a:spLocks noChangeShapeType="1"/>
            </p:cNvSpPr>
            <p:nvPr/>
          </p:nvSpPr>
          <p:spPr bwMode="auto">
            <a:xfrm>
              <a:off x="2880" y="2880"/>
              <a:ext cx="288" cy="288"/>
            </a:xfrm>
            <a:prstGeom prst="line">
              <a:avLst/>
            </a:prstGeom>
            <a:noFill/>
            <a:ln w="28575">
              <a:solidFill>
                <a:schemeClr val="tx1">
                  <a:alpha val="16078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5409" name="Line 132"/>
            <p:cNvSpPr>
              <a:spLocks noChangeShapeType="1"/>
            </p:cNvSpPr>
            <p:nvPr/>
          </p:nvSpPr>
          <p:spPr bwMode="auto">
            <a:xfrm flipH="1">
              <a:off x="3024" y="3168"/>
              <a:ext cx="144" cy="336"/>
            </a:xfrm>
            <a:prstGeom prst="line">
              <a:avLst/>
            </a:prstGeom>
            <a:noFill/>
            <a:ln w="28575">
              <a:solidFill>
                <a:schemeClr val="tx1">
                  <a:alpha val="16078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5410" name="Line 133"/>
            <p:cNvSpPr>
              <a:spLocks noChangeShapeType="1"/>
            </p:cNvSpPr>
            <p:nvPr/>
          </p:nvSpPr>
          <p:spPr bwMode="auto">
            <a:xfrm>
              <a:off x="3168" y="3168"/>
              <a:ext cx="192" cy="288"/>
            </a:xfrm>
            <a:prstGeom prst="line">
              <a:avLst/>
            </a:prstGeom>
            <a:noFill/>
            <a:ln w="28575">
              <a:solidFill>
                <a:schemeClr val="tx1">
                  <a:alpha val="16078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5411" name="Line 134"/>
            <p:cNvSpPr>
              <a:spLocks noChangeShapeType="1"/>
            </p:cNvSpPr>
            <p:nvPr/>
          </p:nvSpPr>
          <p:spPr bwMode="auto">
            <a:xfrm flipH="1">
              <a:off x="2352" y="3168"/>
              <a:ext cx="240" cy="288"/>
            </a:xfrm>
            <a:prstGeom prst="line">
              <a:avLst/>
            </a:prstGeom>
            <a:noFill/>
            <a:ln w="28575">
              <a:solidFill>
                <a:schemeClr val="tx1">
                  <a:alpha val="16078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5412" name="Line 135"/>
            <p:cNvSpPr>
              <a:spLocks noChangeShapeType="1"/>
            </p:cNvSpPr>
            <p:nvPr/>
          </p:nvSpPr>
          <p:spPr bwMode="auto">
            <a:xfrm>
              <a:off x="2592" y="3168"/>
              <a:ext cx="96" cy="336"/>
            </a:xfrm>
            <a:prstGeom prst="line">
              <a:avLst/>
            </a:prstGeom>
            <a:noFill/>
            <a:ln w="28575">
              <a:solidFill>
                <a:schemeClr val="tx1">
                  <a:alpha val="16078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5413" name="Line 136"/>
            <p:cNvSpPr>
              <a:spLocks noChangeShapeType="1"/>
            </p:cNvSpPr>
            <p:nvPr/>
          </p:nvSpPr>
          <p:spPr bwMode="auto">
            <a:xfrm>
              <a:off x="3024" y="3504"/>
              <a:ext cx="96" cy="96"/>
            </a:xfrm>
            <a:prstGeom prst="line">
              <a:avLst/>
            </a:prstGeom>
            <a:noFill/>
            <a:ln w="28575">
              <a:solidFill>
                <a:schemeClr val="tx1">
                  <a:alpha val="16078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5414" name="Line 137"/>
            <p:cNvSpPr>
              <a:spLocks noChangeShapeType="1"/>
            </p:cNvSpPr>
            <p:nvPr/>
          </p:nvSpPr>
          <p:spPr bwMode="auto">
            <a:xfrm flipV="1">
              <a:off x="2928" y="3504"/>
              <a:ext cx="96" cy="96"/>
            </a:xfrm>
            <a:prstGeom prst="line">
              <a:avLst/>
            </a:prstGeom>
            <a:noFill/>
            <a:ln w="28575">
              <a:solidFill>
                <a:schemeClr val="tx1">
                  <a:alpha val="16078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5415" name="Line 138"/>
            <p:cNvSpPr>
              <a:spLocks noChangeShapeType="1"/>
            </p:cNvSpPr>
            <p:nvPr/>
          </p:nvSpPr>
          <p:spPr bwMode="auto">
            <a:xfrm>
              <a:off x="3360" y="3456"/>
              <a:ext cx="96" cy="96"/>
            </a:xfrm>
            <a:prstGeom prst="line">
              <a:avLst/>
            </a:prstGeom>
            <a:noFill/>
            <a:ln w="28575">
              <a:solidFill>
                <a:schemeClr val="tx1">
                  <a:alpha val="16078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5416" name="Line 139"/>
            <p:cNvSpPr>
              <a:spLocks noChangeShapeType="1"/>
            </p:cNvSpPr>
            <p:nvPr/>
          </p:nvSpPr>
          <p:spPr bwMode="auto">
            <a:xfrm flipV="1">
              <a:off x="3264" y="3456"/>
              <a:ext cx="96" cy="96"/>
            </a:xfrm>
            <a:prstGeom prst="line">
              <a:avLst/>
            </a:prstGeom>
            <a:noFill/>
            <a:ln w="28575">
              <a:solidFill>
                <a:schemeClr val="tx1">
                  <a:alpha val="16078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5417" name="Line 140"/>
            <p:cNvSpPr>
              <a:spLocks noChangeShapeType="1"/>
            </p:cNvSpPr>
            <p:nvPr/>
          </p:nvSpPr>
          <p:spPr bwMode="auto">
            <a:xfrm>
              <a:off x="2688" y="3504"/>
              <a:ext cx="96" cy="96"/>
            </a:xfrm>
            <a:prstGeom prst="line">
              <a:avLst/>
            </a:prstGeom>
            <a:noFill/>
            <a:ln w="28575">
              <a:solidFill>
                <a:schemeClr val="tx1">
                  <a:alpha val="16078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5418" name="Line 141"/>
            <p:cNvSpPr>
              <a:spLocks noChangeShapeType="1"/>
            </p:cNvSpPr>
            <p:nvPr/>
          </p:nvSpPr>
          <p:spPr bwMode="auto">
            <a:xfrm flipV="1">
              <a:off x="2592" y="3504"/>
              <a:ext cx="96" cy="96"/>
            </a:xfrm>
            <a:prstGeom prst="line">
              <a:avLst/>
            </a:prstGeom>
            <a:noFill/>
            <a:ln w="28575">
              <a:solidFill>
                <a:schemeClr val="tx1">
                  <a:alpha val="16078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5419" name="Line 142"/>
            <p:cNvSpPr>
              <a:spLocks noChangeShapeType="1"/>
            </p:cNvSpPr>
            <p:nvPr/>
          </p:nvSpPr>
          <p:spPr bwMode="auto">
            <a:xfrm>
              <a:off x="2352" y="3456"/>
              <a:ext cx="96" cy="96"/>
            </a:xfrm>
            <a:prstGeom prst="line">
              <a:avLst/>
            </a:prstGeom>
            <a:noFill/>
            <a:ln w="28575">
              <a:solidFill>
                <a:schemeClr val="tx1">
                  <a:alpha val="16078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5420" name="Line 143"/>
            <p:cNvSpPr>
              <a:spLocks noChangeShapeType="1"/>
            </p:cNvSpPr>
            <p:nvPr/>
          </p:nvSpPr>
          <p:spPr bwMode="auto">
            <a:xfrm flipV="1">
              <a:off x="2256" y="3456"/>
              <a:ext cx="96" cy="96"/>
            </a:xfrm>
            <a:prstGeom prst="line">
              <a:avLst/>
            </a:prstGeom>
            <a:noFill/>
            <a:ln w="28575">
              <a:solidFill>
                <a:schemeClr val="tx1">
                  <a:alpha val="16078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5421" name="Line 144"/>
            <p:cNvSpPr>
              <a:spLocks noChangeShapeType="1"/>
            </p:cNvSpPr>
            <p:nvPr/>
          </p:nvSpPr>
          <p:spPr bwMode="auto">
            <a:xfrm>
              <a:off x="2880" y="2880"/>
              <a:ext cx="1" cy="480"/>
            </a:xfrm>
            <a:prstGeom prst="line">
              <a:avLst/>
            </a:prstGeom>
            <a:noFill/>
            <a:ln w="28575">
              <a:solidFill>
                <a:schemeClr val="tx1">
                  <a:alpha val="16078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5422" name="Line 145"/>
            <p:cNvSpPr>
              <a:spLocks noChangeShapeType="1"/>
            </p:cNvSpPr>
            <p:nvPr/>
          </p:nvSpPr>
          <p:spPr bwMode="auto">
            <a:xfrm flipV="1">
              <a:off x="2784" y="3120"/>
              <a:ext cx="96" cy="96"/>
            </a:xfrm>
            <a:prstGeom prst="line">
              <a:avLst/>
            </a:prstGeom>
            <a:noFill/>
            <a:ln w="28575">
              <a:solidFill>
                <a:schemeClr val="tx1">
                  <a:alpha val="16078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5423" name="Line 146"/>
            <p:cNvSpPr>
              <a:spLocks noChangeShapeType="1"/>
            </p:cNvSpPr>
            <p:nvPr/>
          </p:nvSpPr>
          <p:spPr bwMode="auto">
            <a:xfrm>
              <a:off x="2880" y="3120"/>
              <a:ext cx="96" cy="96"/>
            </a:xfrm>
            <a:prstGeom prst="line">
              <a:avLst/>
            </a:prstGeom>
            <a:noFill/>
            <a:ln w="28575">
              <a:solidFill>
                <a:schemeClr val="tx1">
                  <a:alpha val="16078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5424" name="Oval 147"/>
            <p:cNvSpPr>
              <a:spLocks noChangeArrowheads="1"/>
            </p:cNvSpPr>
            <p:nvPr/>
          </p:nvSpPr>
          <p:spPr bwMode="auto">
            <a:xfrm>
              <a:off x="2553" y="3110"/>
              <a:ext cx="87" cy="87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>
                  <a:alpha val="16078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5425" name="Oval 148"/>
            <p:cNvSpPr>
              <a:spLocks noChangeArrowheads="1"/>
            </p:cNvSpPr>
            <p:nvPr/>
          </p:nvSpPr>
          <p:spPr bwMode="auto">
            <a:xfrm>
              <a:off x="2649" y="3417"/>
              <a:ext cx="87" cy="87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>
                  <a:alpha val="16078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5426" name="Oval 149"/>
            <p:cNvSpPr>
              <a:spLocks noChangeArrowheads="1"/>
            </p:cNvSpPr>
            <p:nvPr/>
          </p:nvSpPr>
          <p:spPr bwMode="auto">
            <a:xfrm>
              <a:off x="2833" y="2841"/>
              <a:ext cx="87" cy="87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>
                  <a:alpha val="16078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5427" name="Oval 150"/>
            <p:cNvSpPr>
              <a:spLocks noChangeArrowheads="1"/>
            </p:cNvSpPr>
            <p:nvPr/>
          </p:nvSpPr>
          <p:spPr bwMode="auto">
            <a:xfrm>
              <a:off x="3131" y="3129"/>
              <a:ext cx="87" cy="87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>
                  <a:alpha val="16078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5428" name="Oval 151"/>
            <p:cNvSpPr>
              <a:spLocks noChangeArrowheads="1"/>
            </p:cNvSpPr>
            <p:nvPr/>
          </p:nvSpPr>
          <p:spPr bwMode="auto">
            <a:xfrm>
              <a:off x="3301" y="3378"/>
              <a:ext cx="87" cy="87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>
                  <a:alpha val="16078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5429" name="Oval 152"/>
            <p:cNvSpPr>
              <a:spLocks noChangeArrowheads="1"/>
            </p:cNvSpPr>
            <p:nvPr/>
          </p:nvSpPr>
          <p:spPr bwMode="auto">
            <a:xfrm>
              <a:off x="2846" y="3061"/>
              <a:ext cx="87" cy="8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>
                  <a:alpha val="16078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5430" name="Oval 153"/>
            <p:cNvSpPr>
              <a:spLocks noChangeArrowheads="1"/>
            </p:cNvSpPr>
            <p:nvPr/>
          </p:nvSpPr>
          <p:spPr bwMode="auto">
            <a:xfrm>
              <a:off x="2322" y="3388"/>
              <a:ext cx="87" cy="87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>
                  <a:alpha val="16078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5431" name="Oval 154"/>
            <p:cNvSpPr>
              <a:spLocks noChangeArrowheads="1"/>
            </p:cNvSpPr>
            <p:nvPr/>
          </p:nvSpPr>
          <p:spPr bwMode="auto">
            <a:xfrm>
              <a:off x="2833" y="3282"/>
              <a:ext cx="87" cy="87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>
                  <a:alpha val="16078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5432" name="Oval 155"/>
            <p:cNvSpPr>
              <a:spLocks noChangeArrowheads="1"/>
            </p:cNvSpPr>
            <p:nvPr/>
          </p:nvSpPr>
          <p:spPr bwMode="auto">
            <a:xfrm>
              <a:off x="2984" y="3435"/>
              <a:ext cx="87" cy="87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>
                  <a:alpha val="16078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5433" name="Oval 156"/>
            <p:cNvSpPr>
              <a:spLocks noChangeArrowheads="1"/>
            </p:cNvSpPr>
            <p:nvPr/>
          </p:nvSpPr>
          <p:spPr bwMode="auto">
            <a:xfrm>
              <a:off x="2942" y="3157"/>
              <a:ext cx="87" cy="87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>
                  <a:alpha val="16078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5434" name="Oval 157"/>
            <p:cNvSpPr>
              <a:spLocks noChangeArrowheads="1"/>
            </p:cNvSpPr>
            <p:nvPr/>
          </p:nvSpPr>
          <p:spPr bwMode="auto">
            <a:xfrm>
              <a:off x="2736" y="3168"/>
              <a:ext cx="87" cy="87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>
                  <a:alpha val="16078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5435" name="Oval 158"/>
            <p:cNvSpPr>
              <a:spLocks noChangeArrowheads="1"/>
            </p:cNvSpPr>
            <p:nvPr/>
          </p:nvSpPr>
          <p:spPr bwMode="auto">
            <a:xfrm>
              <a:off x="2198" y="3524"/>
              <a:ext cx="87" cy="87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>
                  <a:alpha val="16078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5436" name="Oval 159"/>
            <p:cNvSpPr>
              <a:spLocks noChangeArrowheads="1"/>
            </p:cNvSpPr>
            <p:nvPr/>
          </p:nvSpPr>
          <p:spPr bwMode="auto">
            <a:xfrm>
              <a:off x="2409" y="3513"/>
              <a:ext cx="87" cy="87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>
                  <a:alpha val="16078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5437" name="Oval 160"/>
            <p:cNvSpPr>
              <a:spLocks noChangeArrowheads="1"/>
            </p:cNvSpPr>
            <p:nvPr/>
          </p:nvSpPr>
          <p:spPr bwMode="auto">
            <a:xfrm>
              <a:off x="2555" y="3523"/>
              <a:ext cx="87" cy="87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>
                  <a:alpha val="16078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5438" name="Oval 161"/>
            <p:cNvSpPr>
              <a:spLocks noChangeArrowheads="1"/>
            </p:cNvSpPr>
            <p:nvPr/>
          </p:nvSpPr>
          <p:spPr bwMode="auto">
            <a:xfrm>
              <a:off x="2745" y="3552"/>
              <a:ext cx="87" cy="87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>
                  <a:alpha val="16078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5439" name="Oval 162"/>
            <p:cNvSpPr>
              <a:spLocks noChangeArrowheads="1"/>
            </p:cNvSpPr>
            <p:nvPr/>
          </p:nvSpPr>
          <p:spPr bwMode="auto">
            <a:xfrm>
              <a:off x="2880" y="3543"/>
              <a:ext cx="87" cy="87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>
                  <a:alpha val="16078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5440" name="Oval 163"/>
            <p:cNvSpPr>
              <a:spLocks noChangeArrowheads="1"/>
            </p:cNvSpPr>
            <p:nvPr/>
          </p:nvSpPr>
          <p:spPr bwMode="auto">
            <a:xfrm>
              <a:off x="3081" y="3534"/>
              <a:ext cx="87" cy="87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>
                  <a:alpha val="16078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5441" name="Oval 164"/>
            <p:cNvSpPr>
              <a:spLocks noChangeArrowheads="1"/>
            </p:cNvSpPr>
            <p:nvPr/>
          </p:nvSpPr>
          <p:spPr bwMode="auto">
            <a:xfrm>
              <a:off x="3216" y="3525"/>
              <a:ext cx="87" cy="87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>
                  <a:alpha val="16078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5442" name="Oval 165"/>
            <p:cNvSpPr>
              <a:spLocks noChangeArrowheads="1"/>
            </p:cNvSpPr>
            <p:nvPr/>
          </p:nvSpPr>
          <p:spPr bwMode="auto">
            <a:xfrm>
              <a:off x="3417" y="3504"/>
              <a:ext cx="87" cy="87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>
                  <a:alpha val="16078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sp>
        <p:nvSpPr>
          <p:cNvPr id="15397" name="Wave 21"/>
          <p:cNvSpPr>
            <a:spLocks noChangeArrowheads="1"/>
          </p:cNvSpPr>
          <p:nvPr/>
        </p:nvSpPr>
        <p:spPr bwMode="auto">
          <a:xfrm>
            <a:off x="6184900" y="2030413"/>
            <a:ext cx="1096963" cy="460375"/>
          </a:xfrm>
          <a:prstGeom prst="wave">
            <a:avLst>
              <a:gd name="adj1" fmla="val 12500"/>
              <a:gd name="adj2" fmla="val 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5398" name="Textfeld 104"/>
          <p:cNvSpPr txBox="1">
            <a:spLocks noChangeArrowheads="1"/>
          </p:cNvSpPr>
          <p:nvPr/>
        </p:nvSpPr>
        <p:spPr bwMode="auto">
          <a:xfrm>
            <a:off x="7991475" y="1377950"/>
            <a:ext cx="10906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6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6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6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6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6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9pPr>
          </a:lstStyle>
          <a:p>
            <a:pPr algn="l" eaLnBrk="1" hangingPunct="1">
              <a:buFontTx/>
              <a:buNone/>
            </a:pPr>
            <a:r>
              <a:rPr lang="de-DE" sz="1000">
                <a:latin typeface="Arial" charset="0"/>
              </a:rPr>
              <a:t>Query specification</a:t>
            </a:r>
          </a:p>
        </p:txBody>
      </p:sp>
      <p:sp>
        <p:nvSpPr>
          <p:cNvPr id="15399" name="AutoShape 22"/>
          <p:cNvSpPr>
            <a:spLocks noChangeArrowheads="1"/>
          </p:cNvSpPr>
          <p:nvPr/>
        </p:nvSpPr>
        <p:spPr bwMode="auto">
          <a:xfrm>
            <a:off x="6288088" y="1755775"/>
            <a:ext cx="342900" cy="190500"/>
          </a:xfrm>
          <a:prstGeom prst="leftRightArrow">
            <a:avLst>
              <a:gd name="adj1" fmla="val 50000"/>
              <a:gd name="adj2" fmla="val 36000"/>
            </a:avLst>
          </a:prstGeom>
          <a:solidFill>
            <a:srgbClr val="DDF7E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15400" name="Rechteck 1"/>
          <p:cNvSpPr>
            <a:spLocks noChangeArrowheads="1"/>
          </p:cNvSpPr>
          <p:nvPr/>
        </p:nvSpPr>
        <p:spPr bwMode="auto">
          <a:xfrm>
            <a:off x="6096000" y="2133600"/>
            <a:ext cx="118586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de-DE" sz="800"/>
              <a:t>N3 Data mining Rules</a:t>
            </a:r>
          </a:p>
        </p:txBody>
      </p:sp>
      <p:sp>
        <p:nvSpPr>
          <p:cNvPr id="15401" name="AutoShape 34"/>
          <p:cNvSpPr>
            <a:spLocks noChangeArrowheads="1"/>
          </p:cNvSpPr>
          <p:nvPr/>
        </p:nvSpPr>
        <p:spPr bwMode="auto">
          <a:xfrm>
            <a:off x="4521200" y="1438275"/>
            <a:ext cx="185738" cy="317500"/>
          </a:xfrm>
          <a:prstGeom prst="downArrow">
            <a:avLst>
              <a:gd name="adj1" fmla="val 50000"/>
              <a:gd name="adj2" fmla="val 31323"/>
            </a:avLst>
          </a:prstGeom>
          <a:solidFill>
            <a:srgbClr val="DDF7E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de-DE"/>
          </a:p>
        </p:txBody>
      </p:sp>
      <p:sp>
        <p:nvSpPr>
          <p:cNvPr id="15402" name="Nach links gekrümmter Pfeil 4"/>
          <p:cNvSpPr>
            <a:spLocks noChangeArrowheads="1"/>
          </p:cNvSpPr>
          <p:nvPr/>
        </p:nvSpPr>
        <p:spPr bwMode="auto">
          <a:xfrm>
            <a:off x="7099300" y="5772150"/>
            <a:ext cx="498475" cy="258763"/>
          </a:xfrm>
          <a:prstGeom prst="curvedLeftArrow">
            <a:avLst>
              <a:gd name="adj1" fmla="val 25000"/>
              <a:gd name="adj2" fmla="val 50000"/>
              <a:gd name="adj3" fmla="val 25061"/>
            </a:avLst>
          </a:prstGeom>
          <a:solidFill>
            <a:schemeClr val="accent1"/>
          </a:solidFill>
          <a:ln w="9525" algn="ctr">
            <a:solidFill>
              <a:srgbClr val="007D44"/>
            </a:solidFill>
            <a:prstDash val="dash"/>
            <a:round/>
            <a:headEnd/>
            <a:tailEnd/>
          </a:ln>
        </p:spPr>
        <p:txBody>
          <a:bodyPr/>
          <a:lstStyle/>
          <a:p>
            <a:pPr>
              <a:tabLst>
                <a:tab pos="3883025" algn="l"/>
              </a:tabLst>
            </a:pPr>
            <a:endParaRPr lang="de-DE"/>
          </a:p>
        </p:txBody>
      </p:sp>
      <p:sp>
        <p:nvSpPr>
          <p:cNvPr id="15403" name="Pfeil nach oben 8"/>
          <p:cNvSpPr>
            <a:spLocks noChangeArrowheads="1"/>
          </p:cNvSpPr>
          <p:nvPr/>
        </p:nvSpPr>
        <p:spPr bwMode="auto">
          <a:xfrm>
            <a:off x="5753100" y="2068513"/>
            <a:ext cx="241300" cy="368300"/>
          </a:xfrm>
          <a:prstGeom prst="upArrow">
            <a:avLst>
              <a:gd name="adj1" fmla="val 50000"/>
              <a:gd name="adj2" fmla="val 50114"/>
            </a:avLst>
          </a:prstGeom>
          <a:solidFill>
            <a:schemeClr val="accent1"/>
          </a:solidFill>
          <a:ln w="9525" algn="ctr">
            <a:solidFill>
              <a:srgbClr val="007D44"/>
            </a:solidFill>
            <a:prstDash val="dash"/>
            <a:round/>
            <a:headEnd/>
            <a:tailEnd/>
          </a:ln>
        </p:spPr>
        <p:txBody>
          <a:bodyPr/>
          <a:lstStyle/>
          <a:p>
            <a:pPr>
              <a:tabLst>
                <a:tab pos="3883025" algn="l"/>
              </a:tabLst>
            </a:pPr>
            <a:endParaRPr lang="de-DE"/>
          </a:p>
        </p:txBody>
      </p:sp>
      <p:sp>
        <p:nvSpPr>
          <p:cNvPr id="106" name="AutoShape 14"/>
          <p:cNvSpPr>
            <a:spLocks noChangeArrowheads="1"/>
          </p:cNvSpPr>
          <p:nvPr/>
        </p:nvSpPr>
        <p:spPr bwMode="auto">
          <a:xfrm>
            <a:off x="6122988" y="1266825"/>
            <a:ext cx="661987" cy="314325"/>
          </a:xfrm>
          <a:prstGeom prst="roundRect">
            <a:avLst>
              <a:gd name="adj" fmla="val 16667"/>
            </a:avLst>
          </a:prstGeom>
          <a:solidFill>
            <a:srgbClr val="DDF7E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buFontTx/>
              <a:buNone/>
              <a:defRPr/>
            </a:pPr>
            <a:r>
              <a:rPr lang="en-US" sz="1000" dirty="0">
                <a:latin typeface="+mn-lt"/>
              </a:rPr>
              <a:t>Result Set</a:t>
            </a:r>
          </a:p>
        </p:txBody>
      </p:sp>
      <p:sp>
        <p:nvSpPr>
          <p:cNvPr id="15405" name="Rechteck 1"/>
          <p:cNvSpPr>
            <a:spLocks noChangeArrowheads="1"/>
          </p:cNvSpPr>
          <p:nvPr/>
        </p:nvSpPr>
        <p:spPr bwMode="auto">
          <a:xfrm>
            <a:off x="4338638" y="5705475"/>
            <a:ext cx="5238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Clr>
                <a:srgbClr val="FFFFFF"/>
              </a:buClr>
            </a:pPr>
            <a:r>
              <a:rPr lang="de-DE" sz="2400" b="1">
                <a:solidFill>
                  <a:srgbClr val="000000"/>
                </a:solidFill>
              </a:rPr>
              <a:t>…</a:t>
            </a:r>
          </a:p>
        </p:txBody>
      </p:sp>
      <p:sp>
        <p:nvSpPr>
          <p:cNvPr id="15406" name="Textfeld 1"/>
          <p:cNvSpPr txBox="1">
            <a:spLocks noChangeArrowheads="1"/>
          </p:cNvSpPr>
          <p:nvPr/>
        </p:nvSpPr>
        <p:spPr bwMode="auto">
          <a:xfrm>
            <a:off x="122238" y="1373188"/>
            <a:ext cx="10493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6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6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6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6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6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9pPr>
          </a:lstStyle>
          <a:p>
            <a:pPr algn="l" eaLnBrk="1" hangingPunct="1">
              <a:buFontTx/>
              <a:buNone/>
            </a:pPr>
            <a:r>
              <a:rPr lang="de-DE" sz="1000">
                <a:latin typeface="Arial" charset="0"/>
              </a:rPr>
              <a:t>Acess:</a:t>
            </a:r>
          </a:p>
          <a:p>
            <a:pPr algn="l" eaLnBrk="1" hangingPunct="1">
              <a:buFontTx/>
              <a:buNone/>
            </a:pPr>
            <a:r>
              <a:rPr lang="de-DE" sz="1000" b="1">
                <a:latin typeface="Arial" charset="0"/>
              </a:rPr>
              <a:t>GUI Layer</a:t>
            </a:r>
            <a:endParaRPr lang="de-DE" sz="10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0081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Predefined Process 31"/>
          <p:cNvSpPr>
            <a:spLocks noChangeArrowheads="1"/>
          </p:cNvSpPr>
          <p:nvPr/>
        </p:nvSpPr>
        <p:spPr bwMode="auto">
          <a:xfrm>
            <a:off x="203200" y="2794000"/>
            <a:ext cx="3784600" cy="1333500"/>
          </a:xfrm>
          <a:prstGeom prst="flowChartPredefinedProcess">
            <a:avLst/>
          </a:prstGeom>
          <a:solidFill>
            <a:srgbClr val="CCFFCC"/>
          </a:solidFill>
          <a:ln w="9525">
            <a:solidFill>
              <a:srgbClr val="007D44"/>
            </a:solidFill>
            <a:prstDash val="dash"/>
            <a:round/>
            <a:headEnd/>
            <a:tailEnd/>
          </a:ln>
        </p:spPr>
        <p:txBody>
          <a:bodyPr/>
          <a:lstStyle/>
          <a:p>
            <a:pPr algn="l">
              <a:buFontTx/>
              <a:buNone/>
              <a:tabLst>
                <a:tab pos="3883025" algn="l"/>
              </a:tabLst>
            </a:pPr>
            <a:r>
              <a:rPr lang="en-US" sz="2000"/>
              <a:t>dashboard</a:t>
            </a:r>
          </a:p>
        </p:txBody>
      </p:sp>
      <p:sp>
        <p:nvSpPr>
          <p:cNvPr id="174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Querying Workflow</a:t>
            </a:r>
          </a:p>
        </p:txBody>
      </p:sp>
      <p:pic>
        <p:nvPicPr>
          <p:cNvPr id="17412" name="Picture 6" descr="skd182715sd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838" y="4203700"/>
            <a:ext cx="619125" cy="184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loud 7"/>
          <p:cNvSpPr/>
          <p:nvPr/>
        </p:nvSpPr>
        <p:spPr bwMode="auto">
          <a:xfrm>
            <a:off x="1701800" y="2857500"/>
            <a:ext cx="1736725" cy="1184275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rgbClr val="007D44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Tx/>
              <a:buNone/>
              <a:tabLst>
                <a:tab pos="3883025" algn="l"/>
              </a:tabLst>
              <a:defRPr/>
            </a:pPr>
            <a:r>
              <a:rPr lang="en-US" sz="2000" dirty="0">
                <a:ea typeface="ＭＳ Ｐゴシック" charset="0"/>
              </a:rPr>
              <a:t>Domain</a:t>
            </a:r>
          </a:p>
          <a:p>
            <a:pPr>
              <a:buFontTx/>
              <a:buNone/>
              <a:tabLst>
                <a:tab pos="3883025" algn="l"/>
              </a:tabLst>
              <a:defRPr/>
            </a:pPr>
            <a:r>
              <a:rPr lang="en-US" sz="2000" dirty="0">
                <a:ea typeface="ＭＳ Ｐゴシック" charset="0"/>
              </a:rPr>
              <a:t>Ontology</a:t>
            </a:r>
          </a:p>
        </p:txBody>
      </p:sp>
      <p:sp>
        <p:nvSpPr>
          <p:cNvPr id="17414" name="TextBox 8"/>
          <p:cNvSpPr txBox="1">
            <a:spLocks noChangeArrowheads="1"/>
          </p:cNvSpPr>
          <p:nvPr/>
        </p:nvSpPr>
        <p:spPr bwMode="auto">
          <a:xfrm>
            <a:off x="706438" y="3492500"/>
            <a:ext cx="461962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6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6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6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6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6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9pPr>
          </a:lstStyle>
          <a:p>
            <a:pPr eaLnBrk="1" hangingPunct="1">
              <a:buFontTx/>
              <a:buNone/>
            </a:pPr>
            <a:r>
              <a:rPr lang="en-US" sz="3600"/>
              <a:t>?</a:t>
            </a:r>
          </a:p>
        </p:txBody>
      </p:sp>
      <p:sp>
        <p:nvSpPr>
          <p:cNvPr id="12" name="Bent Arrow 11"/>
          <p:cNvSpPr/>
          <p:nvPr/>
        </p:nvSpPr>
        <p:spPr bwMode="auto">
          <a:xfrm flipV="1">
            <a:off x="2019300" y="4203700"/>
            <a:ext cx="1358900" cy="1168400"/>
          </a:xfrm>
          <a:prstGeom prst="bentArrow">
            <a:avLst/>
          </a:prstGeom>
          <a:solidFill>
            <a:schemeClr val="accent1"/>
          </a:solidFill>
          <a:ln w="9525" cap="flat" cmpd="sng" algn="ctr">
            <a:solidFill>
              <a:srgbClr val="007D44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tabLst>
                <a:tab pos="3883025" algn="l"/>
              </a:tabLst>
              <a:defRPr/>
            </a:pPr>
            <a:endParaRPr lang="en-US">
              <a:ea typeface="ＭＳ Ｐゴシック" charset="0"/>
            </a:endParaRPr>
          </a:p>
        </p:txBody>
      </p:sp>
      <p:sp>
        <p:nvSpPr>
          <p:cNvPr id="17416" name="Folded Corner 14"/>
          <p:cNvSpPr>
            <a:spLocks noChangeArrowheads="1"/>
          </p:cNvSpPr>
          <p:nvPr/>
        </p:nvSpPr>
        <p:spPr bwMode="auto">
          <a:xfrm>
            <a:off x="3505200" y="4508500"/>
            <a:ext cx="1003300" cy="1168400"/>
          </a:xfrm>
          <a:prstGeom prst="foldedCorner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rgbClr val="007D44"/>
            </a:solidFill>
            <a:prstDash val="dash"/>
            <a:round/>
            <a:headEnd/>
            <a:tailEnd/>
          </a:ln>
        </p:spPr>
        <p:txBody>
          <a:bodyPr/>
          <a:lstStyle/>
          <a:p>
            <a:pPr>
              <a:buFontTx/>
              <a:buNone/>
              <a:tabLst>
                <a:tab pos="3883025" algn="l"/>
              </a:tabLst>
            </a:pPr>
            <a:r>
              <a:rPr lang="en-US" sz="1800"/>
              <a:t>Domain</a:t>
            </a:r>
          </a:p>
          <a:p>
            <a:pPr>
              <a:buFontTx/>
              <a:buNone/>
              <a:tabLst>
                <a:tab pos="3883025" algn="l"/>
              </a:tabLst>
            </a:pPr>
            <a:r>
              <a:rPr lang="en-US" sz="1800"/>
              <a:t>Clinical Query</a:t>
            </a:r>
          </a:p>
        </p:txBody>
      </p:sp>
      <p:sp>
        <p:nvSpPr>
          <p:cNvPr id="17417" name="Right Arrow 16"/>
          <p:cNvSpPr>
            <a:spLocks noChangeArrowheads="1"/>
          </p:cNvSpPr>
          <p:nvPr/>
        </p:nvSpPr>
        <p:spPr bwMode="auto">
          <a:xfrm>
            <a:off x="4673600" y="4775200"/>
            <a:ext cx="1257300" cy="584200"/>
          </a:xfrm>
          <a:prstGeom prst="rightArrow">
            <a:avLst>
              <a:gd name="adj1" fmla="val 50000"/>
              <a:gd name="adj2" fmla="val 49998"/>
            </a:avLst>
          </a:prstGeom>
          <a:solidFill>
            <a:schemeClr val="accent1"/>
          </a:solidFill>
          <a:ln w="9525">
            <a:solidFill>
              <a:srgbClr val="007D44"/>
            </a:solidFill>
            <a:prstDash val="dash"/>
            <a:round/>
            <a:headEnd/>
            <a:tailEnd/>
          </a:ln>
        </p:spPr>
        <p:txBody>
          <a:bodyPr/>
          <a:lstStyle/>
          <a:p>
            <a:pPr>
              <a:tabLst>
                <a:tab pos="3883025" algn="l"/>
              </a:tabLst>
            </a:pPr>
            <a:endParaRPr lang="en-US"/>
          </a:p>
        </p:txBody>
      </p:sp>
      <p:sp>
        <p:nvSpPr>
          <p:cNvPr id="17418" name="Folded Corner 17"/>
          <p:cNvSpPr>
            <a:spLocks noChangeArrowheads="1"/>
          </p:cNvSpPr>
          <p:nvPr/>
        </p:nvSpPr>
        <p:spPr bwMode="auto">
          <a:xfrm>
            <a:off x="6045200" y="4508500"/>
            <a:ext cx="1104900" cy="1168400"/>
          </a:xfrm>
          <a:prstGeom prst="foldedCorner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rgbClr val="007D44"/>
            </a:solidFill>
            <a:prstDash val="dash"/>
            <a:round/>
            <a:headEnd/>
            <a:tailEnd/>
          </a:ln>
        </p:spPr>
        <p:txBody>
          <a:bodyPr/>
          <a:lstStyle/>
          <a:p>
            <a:pPr>
              <a:buFontTx/>
              <a:buNone/>
              <a:tabLst>
                <a:tab pos="3883025" algn="l"/>
              </a:tabLst>
            </a:pPr>
            <a:endParaRPr lang="en-US" sz="1800"/>
          </a:p>
        </p:txBody>
      </p:sp>
      <p:sp>
        <p:nvSpPr>
          <p:cNvPr id="17419" name="Folded Corner 18"/>
          <p:cNvSpPr>
            <a:spLocks noChangeArrowheads="1"/>
          </p:cNvSpPr>
          <p:nvPr/>
        </p:nvSpPr>
        <p:spPr bwMode="auto">
          <a:xfrm>
            <a:off x="6197600" y="4660900"/>
            <a:ext cx="1104900" cy="1168400"/>
          </a:xfrm>
          <a:prstGeom prst="foldedCorner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rgbClr val="007D44"/>
            </a:solidFill>
            <a:prstDash val="dash"/>
            <a:round/>
            <a:headEnd/>
            <a:tailEnd/>
          </a:ln>
        </p:spPr>
        <p:txBody>
          <a:bodyPr/>
          <a:lstStyle/>
          <a:p>
            <a:pPr>
              <a:buFontTx/>
              <a:buNone/>
              <a:tabLst>
                <a:tab pos="3883025" algn="l"/>
              </a:tabLst>
            </a:pPr>
            <a:endParaRPr lang="en-US" sz="1800"/>
          </a:p>
        </p:txBody>
      </p:sp>
      <p:sp>
        <p:nvSpPr>
          <p:cNvPr id="17420" name="Folded Corner 19"/>
          <p:cNvSpPr>
            <a:spLocks noChangeArrowheads="1"/>
          </p:cNvSpPr>
          <p:nvPr/>
        </p:nvSpPr>
        <p:spPr bwMode="auto">
          <a:xfrm>
            <a:off x="6350000" y="4813300"/>
            <a:ext cx="1104900" cy="1168400"/>
          </a:xfrm>
          <a:prstGeom prst="foldedCorner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rgbClr val="007D44"/>
            </a:solidFill>
            <a:prstDash val="dash"/>
            <a:round/>
            <a:headEnd/>
            <a:tailEnd/>
          </a:ln>
        </p:spPr>
        <p:txBody>
          <a:bodyPr/>
          <a:lstStyle/>
          <a:p>
            <a:pPr>
              <a:buFontTx/>
              <a:buNone/>
              <a:tabLst>
                <a:tab pos="3883025" algn="l"/>
              </a:tabLst>
            </a:pPr>
            <a:r>
              <a:rPr lang="en-US" sz="1800"/>
              <a:t>Template Generated Dataset Queries</a:t>
            </a:r>
          </a:p>
        </p:txBody>
      </p:sp>
      <p:sp>
        <p:nvSpPr>
          <p:cNvPr id="21" name="Bent Arrow 20"/>
          <p:cNvSpPr/>
          <p:nvPr/>
        </p:nvSpPr>
        <p:spPr bwMode="auto">
          <a:xfrm rot="16200000" flipV="1">
            <a:off x="7781925" y="4194175"/>
            <a:ext cx="933450" cy="1168400"/>
          </a:xfrm>
          <a:prstGeom prst="bentArrow">
            <a:avLst>
              <a:gd name="adj1" fmla="val 29082"/>
              <a:gd name="adj2" fmla="val 25000"/>
              <a:gd name="adj3" fmla="val 25000"/>
              <a:gd name="adj4" fmla="val 43750"/>
            </a:avLst>
          </a:prstGeom>
          <a:solidFill>
            <a:schemeClr val="accent1"/>
          </a:solidFill>
          <a:ln w="9525" cap="flat" cmpd="sng" algn="ctr">
            <a:solidFill>
              <a:srgbClr val="007D44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tabLst>
                <a:tab pos="3883025" algn="l"/>
              </a:tabLst>
              <a:defRPr/>
            </a:pPr>
            <a:endParaRPr lang="en-US">
              <a:ea typeface="ＭＳ Ｐゴシック" charset="0"/>
            </a:endParaRPr>
          </a:p>
        </p:txBody>
      </p:sp>
      <p:sp>
        <p:nvSpPr>
          <p:cNvPr id="17422" name="Can 21"/>
          <p:cNvSpPr>
            <a:spLocks noChangeArrowheads="1"/>
          </p:cNvSpPr>
          <p:nvPr/>
        </p:nvSpPr>
        <p:spPr bwMode="auto">
          <a:xfrm>
            <a:off x="7874000" y="2806700"/>
            <a:ext cx="838200" cy="1016000"/>
          </a:xfrm>
          <a:prstGeom prst="can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rgbClr val="007D44"/>
            </a:solidFill>
            <a:prstDash val="dash"/>
            <a:round/>
            <a:headEnd/>
            <a:tailEnd/>
          </a:ln>
        </p:spPr>
        <p:txBody>
          <a:bodyPr/>
          <a:lstStyle/>
          <a:p>
            <a:pPr>
              <a:tabLst>
                <a:tab pos="3883025" algn="l"/>
              </a:tabLst>
            </a:pPr>
            <a:endParaRPr lang="en-US"/>
          </a:p>
        </p:txBody>
      </p:sp>
      <p:sp>
        <p:nvSpPr>
          <p:cNvPr id="17423" name="Can 22"/>
          <p:cNvSpPr>
            <a:spLocks noChangeArrowheads="1"/>
          </p:cNvSpPr>
          <p:nvPr/>
        </p:nvSpPr>
        <p:spPr bwMode="auto">
          <a:xfrm>
            <a:off x="8026400" y="2959100"/>
            <a:ext cx="838200" cy="1016000"/>
          </a:xfrm>
          <a:prstGeom prst="can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rgbClr val="007D44"/>
            </a:solidFill>
            <a:prstDash val="dash"/>
            <a:round/>
            <a:headEnd/>
            <a:tailEnd/>
          </a:ln>
        </p:spPr>
        <p:txBody>
          <a:bodyPr/>
          <a:lstStyle/>
          <a:p>
            <a:pPr>
              <a:tabLst>
                <a:tab pos="3883025" algn="l"/>
              </a:tabLst>
            </a:pPr>
            <a:endParaRPr lang="en-US"/>
          </a:p>
        </p:txBody>
      </p:sp>
      <p:sp>
        <p:nvSpPr>
          <p:cNvPr id="17424" name="Can 23"/>
          <p:cNvSpPr>
            <a:spLocks noChangeArrowheads="1"/>
          </p:cNvSpPr>
          <p:nvPr/>
        </p:nvSpPr>
        <p:spPr bwMode="auto">
          <a:xfrm>
            <a:off x="8178800" y="3111500"/>
            <a:ext cx="838200" cy="1016000"/>
          </a:xfrm>
          <a:prstGeom prst="can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rgbClr val="007D44"/>
            </a:solidFill>
            <a:prstDash val="dash"/>
            <a:round/>
            <a:headEnd/>
            <a:tailEnd/>
          </a:ln>
        </p:spPr>
        <p:txBody>
          <a:bodyPr/>
          <a:lstStyle/>
          <a:p>
            <a:pPr>
              <a:buFontTx/>
              <a:buNone/>
              <a:tabLst>
                <a:tab pos="3883025" algn="l"/>
              </a:tabLst>
            </a:pPr>
            <a:r>
              <a:rPr lang="en-US" sz="1600"/>
              <a:t>Data Sources</a:t>
            </a:r>
          </a:p>
        </p:txBody>
      </p:sp>
      <p:sp>
        <p:nvSpPr>
          <p:cNvPr id="25" name="Bent Arrow 24"/>
          <p:cNvSpPr/>
          <p:nvPr/>
        </p:nvSpPr>
        <p:spPr bwMode="auto">
          <a:xfrm rot="10800000" flipV="1">
            <a:off x="7594600" y="1565275"/>
            <a:ext cx="1155700" cy="1076325"/>
          </a:xfrm>
          <a:prstGeom prst="bentArrow">
            <a:avLst>
              <a:gd name="adj1" fmla="val 27721"/>
              <a:gd name="adj2" fmla="val 25000"/>
              <a:gd name="adj3" fmla="val 25000"/>
              <a:gd name="adj4" fmla="val 43750"/>
            </a:avLst>
          </a:prstGeom>
          <a:solidFill>
            <a:schemeClr val="accent1"/>
          </a:solidFill>
          <a:ln w="9525" cap="flat" cmpd="sng" algn="ctr">
            <a:solidFill>
              <a:srgbClr val="007D44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tabLst>
                <a:tab pos="3883025" algn="l"/>
              </a:tabLst>
              <a:defRPr/>
            </a:pPr>
            <a:endParaRPr lang="en-US">
              <a:ea typeface="ＭＳ Ｐゴシック" charset="0"/>
            </a:endParaRPr>
          </a:p>
        </p:txBody>
      </p:sp>
      <p:sp>
        <p:nvSpPr>
          <p:cNvPr id="17426" name="Folded Corner 25"/>
          <p:cNvSpPr>
            <a:spLocks noChangeArrowheads="1"/>
          </p:cNvSpPr>
          <p:nvPr/>
        </p:nvSpPr>
        <p:spPr bwMode="auto">
          <a:xfrm>
            <a:off x="6070600" y="1130300"/>
            <a:ext cx="1104900" cy="1168400"/>
          </a:xfrm>
          <a:prstGeom prst="foldedCorner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rgbClr val="007D44"/>
            </a:solidFill>
            <a:prstDash val="dash"/>
            <a:round/>
            <a:headEnd/>
            <a:tailEnd/>
          </a:ln>
        </p:spPr>
        <p:txBody>
          <a:bodyPr/>
          <a:lstStyle/>
          <a:p>
            <a:pPr>
              <a:buFontTx/>
              <a:buNone/>
              <a:tabLst>
                <a:tab pos="3883025" algn="l"/>
              </a:tabLst>
            </a:pPr>
            <a:endParaRPr lang="en-US" sz="1800"/>
          </a:p>
        </p:txBody>
      </p:sp>
      <p:sp>
        <p:nvSpPr>
          <p:cNvPr id="17427" name="Folded Corner 26"/>
          <p:cNvSpPr>
            <a:spLocks noChangeArrowheads="1"/>
          </p:cNvSpPr>
          <p:nvPr/>
        </p:nvSpPr>
        <p:spPr bwMode="auto">
          <a:xfrm>
            <a:off x="6223000" y="1282700"/>
            <a:ext cx="1104900" cy="1168400"/>
          </a:xfrm>
          <a:prstGeom prst="foldedCorner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rgbClr val="007D44"/>
            </a:solidFill>
            <a:prstDash val="dash"/>
            <a:round/>
            <a:headEnd/>
            <a:tailEnd/>
          </a:ln>
        </p:spPr>
        <p:txBody>
          <a:bodyPr/>
          <a:lstStyle/>
          <a:p>
            <a:pPr>
              <a:buFontTx/>
              <a:buNone/>
              <a:tabLst>
                <a:tab pos="3883025" algn="l"/>
              </a:tabLst>
            </a:pPr>
            <a:endParaRPr lang="en-US" sz="1800"/>
          </a:p>
        </p:txBody>
      </p:sp>
      <p:sp>
        <p:nvSpPr>
          <p:cNvPr id="17428" name="Folded Corner 27"/>
          <p:cNvSpPr>
            <a:spLocks noChangeArrowheads="1"/>
          </p:cNvSpPr>
          <p:nvPr/>
        </p:nvSpPr>
        <p:spPr bwMode="auto">
          <a:xfrm>
            <a:off x="6375400" y="1435100"/>
            <a:ext cx="1104900" cy="1168400"/>
          </a:xfrm>
          <a:prstGeom prst="foldedCorner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rgbClr val="007D44"/>
            </a:solidFill>
            <a:prstDash val="dash"/>
            <a:round/>
            <a:headEnd/>
            <a:tailEnd/>
          </a:ln>
        </p:spPr>
        <p:txBody>
          <a:bodyPr/>
          <a:lstStyle/>
          <a:p>
            <a:pPr>
              <a:buFontTx/>
              <a:buNone/>
              <a:tabLst>
                <a:tab pos="3883025" algn="l"/>
              </a:tabLst>
            </a:pPr>
            <a:r>
              <a:rPr lang="en-US" sz="1800"/>
              <a:t>Local</a:t>
            </a:r>
          </a:p>
          <a:p>
            <a:pPr>
              <a:buFontTx/>
              <a:buNone/>
              <a:tabLst>
                <a:tab pos="3883025" algn="l"/>
              </a:tabLst>
            </a:pPr>
            <a:r>
              <a:rPr lang="en-US" sz="1800"/>
              <a:t>Datasets</a:t>
            </a:r>
          </a:p>
        </p:txBody>
      </p:sp>
      <p:sp>
        <p:nvSpPr>
          <p:cNvPr id="17429" name="Right Arrow 28"/>
          <p:cNvSpPr>
            <a:spLocks noChangeArrowheads="1"/>
          </p:cNvSpPr>
          <p:nvPr/>
        </p:nvSpPr>
        <p:spPr bwMode="auto">
          <a:xfrm flipH="1">
            <a:off x="4673600" y="1562100"/>
            <a:ext cx="1257300" cy="584200"/>
          </a:xfrm>
          <a:prstGeom prst="rightArrow">
            <a:avLst>
              <a:gd name="adj1" fmla="val 50000"/>
              <a:gd name="adj2" fmla="val 49998"/>
            </a:avLst>
          </a:prstGeom>
          <a:solidFill>
            <a:schemeClr val="accent1"/>
          </a:solidFill>
          <a:ln w="9525">
            <a:solidFill>
              <a:srgbClr val="007D44"/>
            </a:solidFill>
            <a:prstDash val="dash"/>
            <a:round/>
            <a:headEnd/>
            <a:tailEnd/>
          </a:ln>
        </p:spPr>
        <p:txBody>
          <a:bodyPr/>
          <a:lstStyle/>
          <a:p>
            <a:pPr>
              <a:tabLst>
                <a:tab pos="3883025" algn="l"/>
              </a:tabLst>
            </a:pPr>
            <a:endParaRPr lang="en-US"/>
          </a:p>
        </p:txBody>
      </p:sp>
      <p:sp>
        <p:nvSpPr>
          <p:cNvPr id="17430" name="Folded Corner 29"/>
          <p:cNvSpPr>
            <a:spLocks noChangeArrowheads="1"/>
          </p:cNvSpPr>
          <p:nvPr/>
        </p:nvSpPr>
        <p:spPr bwMode="auto">
          <a:xfrm>
            <a:off x="3505200" y="1270000"/>
            <a:ext cx="1003300" cy="1168400"/>
          </a:xfrm>
          <a:prstGeom prst="foldedCorner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rgbClr val="007D44"/>
            </a:solidFill>
            <a:prstDash val="dash"/>
            <a:round/>
            <a:headEnd/>
            <a:tailEnd/>
          </a:ln>
        </p:spPr>
        <p:txBody>
          <a:bodyPr/>
          <a:lstStyle/>
          <a:p>
            <a:pPr>
              <a:buFontTx/>
              <a:buNone/>
              <a:tabLst>
                <a:tab pos="3883025" algn="l"/>
              </a:tabLst>
            </a:pPr>
            <a:r>
              <a:rPr lang="en-US" sz="1800"/>
              <a:t>Domain</a:t>
            </a:r>
          </a:p>
          <a:p>
            <a:pPr>
              <a:buFontTx/>
              <a:buNone/>
              <a:tabLst>
                <a:tab pos="3883025" algn="l"/>
              </a:tabLst>
            </a:pPr>
            <a:r>
              <a:rPr lang="en-US" sz="1800"/>
              <a:t>Dataset</a:t>
            </a:r>
          </a:p>
        </p:txBody>
      </p:sp>
      <p:sp>
        <p:nvSpPr>
          <p:cNvPr id="31" name="Bent Arrow 30"/>
          <p:cNvSpPr/>
          <p:nvPr/>
        </p:nvSpPr>
        <p:spPr bwMode="auto">
          <a:xfrm rot="5400000" flipV="1">
            <a:off x="1395413" y="865187"/>
            <a:ext cx="992188" cy="2614613"/>
          </a:xfrm>
          <a:prstGeom prst="bentArrow">
            <a:avLst>
              <a:gd name="adj1" fmla="val 27721"/>
              <a:gd name="adj2" fmla="val 25000"/>
              <a:gd name="adj3" fmla="val 25000"/>
              <a:gd name="adj4" fmla="val 43750"/>
            </a:avLst>
          </a:prstGeom>
          <a:solidFill>
            <a:schemeClr val="accent1"/>
          </a:solidFill>
          <a:ln w="9525" cap="flat" cmpd="sng" algn="ctr">
            <a:solidFill>
              <a:srgbClr val="007D44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tabLst>
                <a:tab pos="3883025" algn="l"/>
              </a:tabLst>
              <a:defRPr/>
            </a:pPr>
            <a:endParaRPr lang="en-US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2437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Data Miner (retrieve clinical data)</a:t>
            </a:r>
          </a:p>
        </p:txBody>
      </p:sp>
      <p:graphicFrame>
        <p:nvGraphicFramePr>
          <p:cNvPr id="18435" name="Object 8"/>
          <p:cNvGraphicFramePr>
            <a:graphicFrameLocks noGrp="1" noChangeAspect="1"/>
          </p:cNvGraphicFramePr>
          <p:nvPr>
            <p:ph idx="1"/>
          </p:nvPr>
        </p:nvGraphicFramePr>
        <p:xfrm>
          <a:off x="381000" y="1141413"/>
          <a:ext cx="8382000" cy="4875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Visio" r:id="rId3" imgW="9879711" imgH="5746623" progId="Visio.Drawing.11">
                  <p:embed/>
                </p:oleObj>
              </mc:Choice>
              <mc:Fallback>
                <p:oleObj name="Visio" r:id="rId3" imgW="9879711" imgH="5746623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141413"/>
                        <a:ext cx="8382000" cy="4875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36224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Sequence diagram for analysis</a:t>
            </a:r>
            <a:r>
              <a:rPr lang="de-DE" smtClean="0"/>
              <a:t> 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smtClean="0"/>
          </a:p>
        </p:txBody>
      </p:sp>
      <p:sp>
        <p:nvSpPr>
          <p:cNvPr id="19460" name="Rectangle 5"/>
          <p:cNvSpPr>
            <a:spLocks noChangeArrowheads="1"/>
          </p:cNvSpPr>
          <p:nvPr/>
        </p:nvSpPr>
        <p:spPr bwMode="auto">
          <a:xfrm>
            <a:off x="0" y="1423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7D44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graphicFrame>
        <p:nvGraphicFramePr>
          <p:cNvPr id="19461" name="Object 4"/>
          <p:cNvGraphicFramePr>
            <a:graphicFrameLocks noChangeAspect="1"/>
          </p:cNvGraphicFramePr>
          <p:nvPr/>
        </p:nvGraphicFramePr>
        <p:xfrm>
          <a:off x="622300" y="1057275"/>
          <a:ext cx="7353300" cy="506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r:id="rId3" imgW="9714357" imgH="6695694" progId="Visio.Drawing.11">
                  <p:embed/>
                </p:oleObj>
              </mc:Choice>
              <mc:Fallback>
                <p:oleObj r:id="rId3" imgW="9714357" imgH="6695694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300" y="1057275"/>
                        <a:ext cx="7353300" cy="5067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55140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Pfeil nach rechts 3"/>
          <p:cNvSpPr/>
          <p:nvPr/>
        </p:nvSpPr>
        <p:spPr bwMode="auto">
          <a:xfrm>
            <a:off x="1606550" y="2755900"/>
            <a:ext cx="800100" cy="3429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rgbClr val="007D44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Char char="•"/>
              <a:tabLst>
                <a:tab pos="3883025" algn="l"/>
              </a:tabLst>
            </a:pPr>
            <a:endParaRPr kumimoji="0" lang="de-DE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cs typeface="Arial" charset="0"/>
            </a:endParaRPr>
          </a:p>
        </p:txBody>
      </p:sp>
      <p:sp>
        <p:nvSpPr>
          <p:cNvPr id="5" name="Pfeil nach rechts 4"/>
          <p:cNvSpPr/>
          <p:nvPr/>
        </p:nvSpPr>
        <p:spPr bwMode="auto">
          <a:xfrm flipH="1">
            <a:off x="1625600" y="3390900"/>
            <a:ext cx="800100" cy="3683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rgbClr val="007D44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Char char="•"/>
              <a:tabLst>
                <a:tab pos="3883025" algn="l"/>
              </a:tabLst>
            </a:pPr>
            <a:endParaRPr kumimoji="0" lang="de-DE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cs typeface="Arial" charset="0"/>
            </a:endParaRPr>
          </a:p>
        </p:txBody>
      </p:sp>
      <p:sp>
        <p:nvSpPr>
          <p:cNvPr id="6" name="Abgerundetes Rechteck 5"/>
          <p:cNvSpPr/>
          <p:nvPr/>
        </p:nvSpPr>
        <p:spPr bwMode="auto">
          <a:xfrm>
            <a:off x="2540000" y="2673350"/>
            <a:ext cx="927100" cy="12319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rgbClr val="007D44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Tx/>
              <a:buNone/>
              <a:tabLst>
                <a:tab pos="3883025" algn="l"/>
              </a:tabLst>
            </a:pPr>
            <a:r>
              <a:rPr kumimoji="0" lang="de-DE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cs typeface="Arial" charset="0"/>
              </a:rPr>
              <a:t>NTDO SPARQL </a:t>
            </a:r>
            <a:r>
              <a:rPr kumimoji="0" lang="de-DE" sz="1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cs typeface="Arial" charset="0"/>
              </a:rPr>
              <a:t>Endpoint</a:t>
            </a:r>
            <a:endParaRPr kumimoji="0" lang="de-DE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cs typeface="Arial" charset="0"/>
            </a:endParaRPr>
          </a:p>
        </p:txBody>
      </p:sp>
      <p:sp>
        <p:nvSpPr>
          <p:cNvPr id="7" name="Zylinder 6"/>
          <p:cNvSpPr/>
          <p:nvPr/>
        </p:nvSpPr>
        <p:spPr bwMode="auto">
          <a:xfrm>
            <a:off x="7556500" y="2082800"/>
            <a:ext cx="1066800" cy="1016000"/>
          </a:xfrm>
          <a:prstGeom prst="can">
            <a:avLst/>
          </a:prstGeom>
          <a:solidFill>
            <a:schemeClr val="accent1"/>
          </a:solidFill>
          <a:ln w="9525" cap="flat" cmpd="sng" algn="ctr">
            <a:solidFill>
              <a:srgbClr val="007D44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Tx/>
              <a:buNone/>
              <a:tabLst>
                <a:tab pos="3883025" algn="l"/>
              </a:tabLst>
            </a:pPr>
            <a:r>
              <a:rPr kumimoji="0" lang="de-DE" sz="1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cs typeface="Arial" charset="0"/>
              </a:rPr>
              <a:t>SIM </a:t>
            </a:r>
            <a:r>
              <a:rPr kumimoji="0" lang="de-DE" sz="12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cs typeface="Arial" charset="0"/>
              </a:rPr>
              <a:t>Mortility</a:t>
            </a:r>
            <a:r>
              <a:rPr kumimoji="0" lang="de-DE" sz="1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cs typeface="Arial" charset="0"/>
              </a:rPr>
              <a:t> DTB</a:t>
            </a:r>
          </a:p>
          <a:p>
            <a:pPr>
              <a:buNone/>
              <a:tabLst>
                <a:tab pos="3883025" algn="l"/>
              </a:tabLst>
            </a:pPr>
            <a:r>
              <a:rPr lang="de-DE" sz="1200" dirty="0" smtClean="0">
                <a:cs typeface="Arial" charset="0"/>
              </a:rPr>
              <a:t>(</a:t>
            </a:r>
            <a:r>
              <a:rPr lang="de-DE" sz="1200" dirty="0" err="1" smtClean="0">
                <a:cs typeface="Arial" charset="0"/>
              </a:rPr>
              <a:t>dBase</a:t>
            </a:r>
            <a:r>
              <a:rPr lang="de-DE" sz="1200" dirty="0" smtClean="0">
                <a:cs typeface="Arial" charset="0"/>
              </a:rPr>
              <a:t>)</a:t>
            </a:r>
            <a:endParaRPr lang="de-DE" sz="1200" dirty="0">
              <a:cs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Tx/>
              <a:buNone/>
              <a:tabLst>
                <a:tab pos="3883025" algn="l"/>
              </a:tabLst>
            </a:pPr>
            <a:endParaRPr kumimoji="0" lang="de-DE" sz="12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cs typeface="Arial" charset="0"/>
            </a:endParaRPr>
          </a:p>
        </p:txBody>
      </p:sp>
      <p:sp>
        <p:nvSpPr>
          <p:cNvPr id="8" name="Zylinder 7"/>
          <p:cNvSpPr/>
          <p:nvPr/>
        </p:nvSpPr>
        <p:spPr bwMode="auto">
          <a:xfrm>
            <a:off x="7556500" y="4248150"/>
            <a:ext cx="1066800" cy="933450"/>
          </a:xfrm>
          <a:prstGeom prst="can">
            <a:avLst/>
          </a:prstGeom>
          <a:solidFill>
            <a:schemeClr val="accent1"/>
          </a:solidFill>
          <a:ln w="9525" cap="flat" cmpd="sng" algn="ctr">
            <a:solidFill>
              <a:srgbClr val="007D44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Tx/>
              <a:buNone/>
              <a:tabLst>
                <a:tab pos="3883025" algn="l"/>
              </a:tabLst>
            </a:pPr>
            <a:r>
              <a:rPr kumimoji="0" lang="de-DE" sz="1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cs typeface="Arial" charset="0"/>
              </a:rPr>
              <a:t>SINAN </a:t>
            </a:r>
            <a:r>
              <a:rPr kumimoji="0" lang="de-DE" sz="12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cs typeface="Arial" charset="0"/>
              </a:rPr>
              <a:t>Morbidity</a:t>
            </a:r>
            <a:r>
              <a:rPr kumimoji="0" lang="de-DE" sz="1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cs typeface="Arial" charset="0"/>
              </a:rPr>
              <a:t> DTB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Tx/>
              <a:buNone/>
              <a:tabLst>
                <a:tab pos="3883025" algn="l"/>
              </a:tabLst>
            </a:pPr>
            <a:r>
              <a:rPr lang="de-DE" sz="1200" dirty="0" smtClean="0">
                <a:cs typeface="Arial" charset="0"/>
              </a:rPr>
              <a:t>(</a:t>
            </a:r>
            <a:r>
              <a:rPr lang="de-DE" sz="1200" dirty="0" err="1" smtClean="0">
                <a:cs typeface="Arial" charset="0"/>
              </a:rPr>
              <a:t>dBase</a:t>
            </a:r>
            <a:r>
              <a:rPr lang="de-DE" sz="1200" dirty="0">
                <a:cs typeface="Arial" charset="0"/>
              </a:rPr>
              <a:t>)</a:t>
            </a:r>
            <a:endParaRPr kumimoji="0" lang="de-DE" sz="12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cs typeface="Arial" charset="0"/>
            </a:endParaRPr>
          </a:p>
        </p:txBody>
      </p:sp>
      <p:sp>
        <p:nvSpPr>
          <p:cNvPr id="9" name="Rechteck 8"/>
          <p:cNvSpPr/>
          <p:nvPr/>
        </p:nvSpPr>
        <p:spPr bwMode="auto">
          <a:xfrm>
            <a:off x="1287562" y="4645372"/>
            <a:ext cx="692150" cy="12319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rgbClr val="007D44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Tx/>
              <a:buNone/>
              <a:tabLst>
                <a:tab pos="3883025" algn="l"/>
              </a:tabLst>
            </a:pPr>
            <a:r>
              <a:rPr kumimoji="0" lang="de-DE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cs typeface="Arial" charset="0"/>
              </a:rPr>
              <a:t>NTDE-user </a:t>
            </a:r>
            <a:r>
              <a: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cs typeface="Arial" charset="0"/>
              </a:rPr>
              <a:t>interface</a:t>
            </a:r>
            <a:r>
              <a:rPr kumimoji="0" lang="de-DE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cs typeface="Arial" charset="0"/>
              </a:rPr>
              <a:t>(GUI)</a:t>
            </a:r>
          </a:p>
        </p:txBody>
      </p:sp>
      <p:sp>
        <p:nvSpPr>
          <p:cNvPr id="10" name="Abgerundetes Rechteck 9"/>
          <p:cNvSpPr/>
          <p:nvPr/>
        </p:nvSpPr>
        <p:spPr bwMode="auto">
          <a:xfrm>
            <a:off x="3765550" y="1905000"/>
            <a:ext cx="876300" cy="29718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rgbClr val="007D44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Tx/>
              <a:buNone/>
              <a:tabLst>
                <a:tab pos="3883025" algn="l"/>
              </a:tabLst>
            </a:pPr>
            <a:r>
              <a:rPr lang="de-DE" sz="1200" dirty="0">
                <a:cs typeface="Arial" charset="0"/>
              </a:rPr>
              <a:t>I</a:t>
            </a:r>
            <a:r>
              <a:rPr kumimoji="0" lang="de-DE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cs typeface="Arial" charset="0"/>
              </a:rPr>
              <a:t>ntegrated</a:t>
            </a:r>
            <a:r>
              <a:rPr kumimoji="0" lang="de-DE" sz="1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cs typeface="Arial" charset="0"/>
              </a:rPr>
              <a:t>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Tx/>
              <a:buNone/>
              <a:tabLst>
                <a:tab pos="3883025" algn="l"/>
              </a:tabLst>
            </a:pPr>
            <a:r>
              <a:rPr lang="de-DE" sz="1200" baseline="0" dirty="0" smtClean="0">
                <a:cs typeface="Arial" charset="0"/>
              </a:rPr>
              <a:t>NTDO</a:t>
            </a:r>
            <a:r>
              <a:rPr lang="de-DE" sz="1200" dirty="0" smtClean="0">
                <a:cs typeface="Arial" charset="0"/>
              </a:rPr>
              <a:t> </a:t>
            </a:r>
            <a:r>
              <a:rPr lang="de-DE" sz="1200" dirty="0" err="1" smtClean="0">
                <a:cs typeface="Arial" charset="0"/>
              </a:rPr>
              <a:t>annotated</a:t>
            </a:r>
            <a:r>
              <a:rPr lang="de-DE" sz="1200" dirty="0" smtClean="0">
                <a:cs typeface="Arial" charset="0"/>
              </a:rPr>
              <a:t> RDF Data </a:t>
            </a:r>
            <a:r>
              <a:rPr lang="de-DE" sz="1200" dirty="0" err="1" smtClean="0">
                <a:cs typeface="Arial" charset="0"/>
              </a:rPr>
              <a:t>set</a:t>
            </a:r>
            <a:endParaRPr kumimoji="0" lang="de-DE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cs typeface="Arial" charset="0"/>
            </a:endParaRPr>
          </a:p>
        </p:txBody>
      </p:sp>
      <p:sp>
        <p:nvSpPr>
          <p:cNvPr id="15" name="Zylinder 14"/>
          <p:cNvSpPr/>
          <p:nvPr/>
        </p:nvSpPr>
        <p:spPr bwMode="auto">
          <a:xfrm>
            <a:off x="5476874" y="2082800"/>
            <a:ext cx="1114425" cy="844550"/>
          </a:xfrm>
          <a:prstGeom prst="can">
            <a:avLst/>
          </a:prstGeom>
          <a:solidFill>
            <a:schemeClr val="accent1"/>
          </a:solidFill>
          <a:ln w="9525" cap="flat" cmpd="sng" algn="ctr">
            <a:solidFill>
              <a:srgbClr val="007D44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Tx/>
              <a:buNone/>
              <a:tabLst>
                <a:tab pos="3883025" algn="l"/>
              </a:tabLst>
            </a:pPr>
            <a:r>
              <a: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cs typeface="Arial" charset="0"/>
              </a:rPr>
              <a:t>Normalized</a:t>
            </a:r>
            <a:r>
              <a:rPr kumimoji="0" lang="de-DE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cs typeface="Arial" charset="0"/>
              </a:rPr>
              <a:t> &amp; </a:t>
            </a:r>
            <a:r>
              <a: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cs typeface="Arial" charset="0"/>
              </a:rPr>
              <a:t>anonymized</a:t>
            </a:r>
            <a:r>
              <a:rPr kumimoji="0" lang="de-DE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cs typeface="Arial" charset="0"/>
              </a:rPr>
              <a:t> SQL</a:t>
            </a:r>
            <a:r>
              <a:rPr kumimoji="0" lang="de-DE" sz="1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cs typeface="Arial" charset="0"/>
              </a:rPr>
              <a:t> DTB</a:t>
            </a:r>
            <a:endParaRPr kumimoji="0" lang="de-DE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cs typeface="Arial" charset="0"/>
            </a:endParaRPr>
          </a:p>
        </p:txBody>
      </p:sp>
      <p:sp>
        <p:nvSpPr>
          <p:cNvPr id="16" name="Zylinder 15"/>
          <p:cNvSpPr/>
          <p:nvPr/>
        </p:nvSpPr>
        <p:spPr bwMode="auto">
          <a:xfrm>
            <a:off x="5346699" y="3905250"/>
            <a:ext cx="1244599" cy="971550"/>
          </a:xfrm>
          <a:prstGeom prst="can">
            <a:avLst/>
          </a:prstGeom>
          <a:solidFill>
            <a:schemeClr val="accent1"/>
          </a:solidFill>
          <a:ln w="9525" cap="flat" cmpd="sng" algn="ctr">
            <a:solidFill>
              <a:srgbClr val="007D44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buNone/>
              <a:tabLst>
                <a:tab pos="3883025" algn="l"/>
              </a:tabLst>
            </a:pPr>
            <a:r>
              <a:rPr lang="de-DE" sz="1200" dirty="0" err="1">
                <a:cs typeface="Arial" charset="0"/>
              </a:rPr>
              <a:t>Normalized</a:t>
            </a:r>
            <a:r>
              <a:rPr lang="de-DE" sz="1200" dirty="0">
                <a:cs typeface="Arial" charset="0"/>
              </a:rPr>
              <a:t> &amp; </a:t>
            </a:r>
            <a:r>
              <a:rPr lang="de-DE" sz="1200" dirty="0" err="1">
                <a:cs typeface="Arial" charset="0"/>
              </a:rPr>
              <a:t>anonymized</a:t>
            </a:r>
            <a:r>
              <a:rPr lang="de-DE" sz="1200" dirty="0">
                <a:cs typeface="Arial" charset="0"/>
              </a:rPr>
              <a:t> SQL </a:t>
            </a:r>
            <a:r>
              <a:rPr lang="de-DE" sz="1200" dirty="0" smtClean="0">
                <a:cs typeface="Arial" charset="0"/>
              </a:rPr>
              <a:t>DTB</a:t>
            </a:r>
            <a:endParaRPr lang="de-DE" sz="1200" dirty="0">
              <a:cs typeface="Arial" charset="0"/>
            </a:endParaRPr>
          </a:p>
        </p:txBody>
      </p:sp>
      <p:sp>
        <p:nvSpPr>
          <p:cNvPr id="17" name="Rechteck 16"/>
          <p:cNvSpPr/>
          <p:nvPr/>
        </p:nvSpPr>
        <p:spPr bwMode="auto">
          <a:xfrm>
            <a:off x="6921500" y="1803400"/>
            <a:ext cx="457200" cy="3378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rgbClr val="007D44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Tx/>
              <a:buNone/>
              <a:tabLst>
                <a:tab pos="3883025" algn="l"/>
              </a:tabLst>
            </a:pPr>
            <a:r>
              <a:rPr kumimoji="0" lang="de-DE" sz="2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cs typeface="Arial" charset="0"/>
              </a:rPr>
              <a:t>Normalization</a:t>
            </a:r>
            <a:endParaRPr kumimoji="0" lang="de-DE" sz="2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cs typeface="Arial" charset="0"/>
            </a:endParaRPr>
          </a:p>
        </p:txBody>
      </p:sp>
      <p:sp>
        <p:nvSpPr>
          <p:cNvPr id="13" name="Pfeil nach rechts 12"/>
          <p:cNvSpPr/>
          <p:nvPr/>
        </p:nvSpPr>
        <p:spPr bwMode="auto">
          <a:xfrm>
            <a:off x="-324544" y="2647454"/>
            <a:ext cx="800100" cy="3429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rgbClr val="007D44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Char char="•"/>
              <a:tabLst>
                <a:tab pos="3883025" algn="l"/>
              </a:tabLst>
            </a:pPr>
            <a:endParaRPr kumimoji="0" lang="de-DE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cs typeface="Arial" charset="0"/>
            </a:endParaRPr>
          </a:p>
        </p:txBody>
      </p:sp>
      <p:sp>
        <p:nvSpPr>
          <p:cNvPr id="14" name="Pfeil nach rechts 13"/>
          <p:cNvSpPr/>
          <p:nvPr/>
        </p:nvSpPr>
        <p:spPr bwMode="auto">
          <a:xfrm flipH="1">
            <a:off x="-305494" y="3282454"/>
            <a:ext cx="800100" cy="3683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rgbClr val="007D44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Char char="•"/>
              <a:tabLst>
                <a:tab pos="3883025" algn="l"/>
              </a:tabLst>
            </a:pPr>
            <a:endParaRPr kumimoji="0" lang="de-DE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cs typeface="Arial" charset="0"/>
            </a:endParaRPr>
          </a:p>
        </p:txBody>
      </p:sp>
      <p:sp>
        <p:nvSpPr>
          <p:cNvPr id="18" name="Abgerundetes Rechteck 17"/>
          <p:cNvSpPr/>
          <p:nvPr/>
        </p:nvSpPr>
        <p:spPr bwMode="auto">
          <a:xfrm>
            <a:off x="608906" y="2564904"/>
            <a:ext cx="927100" cy="12319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rgbClr val="007D44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Tx/>
              <a:buNone/>
              <a:tabLst>
                <a:tab pos="3883025" algn="l"/>
              </a:tabLst>
            </a:pPr>
            <a:r>
              <a:rPr lang="de-DE" sz="1200" b="1" dirty="0" smtClean="0">
                <a:latin typeface="Arial Narrow" pitchFamily="34" charset="0"/>
                <a:cs typeface="Arial" charset="0"/>
              </a:rPr>
              <a:t>Temporal </a:t>
            </a:r>
            <a:r>
              <a:rPr lang="de-DE" sz="1200" b="1" dirty="0" err="1" smtClean="0">
                <a:latin typeface="Arial Narrow" pitchFamily="34" charset="0"/>
                <a:cs typeface="Arial" charset="0"/>
              </a:rPr>
              <a:t>queries</a:t>
            </a:r>
            <a:r>
              <a:rPr lang="de-DE" sz="1200" b="1" dirty="0" smtClean="0">
                <a:latin typeface="Arial Narrow" pitchFamily="34" charset="0"/>
                <a:cs typeface="Arial" charset="0"/>
              </a:rPr>
              <a:t> </a:t>
            </a:r>
            <a:r>
              <a:rPr lang="de-DE" sz="1200" b="1" dirty="0" err="1" smtClean="0">
                <a:latin typeface="Arial Narrow" pitchFamily="34" charset="0"/>
                <a:cs typeface="Arial" charset="0"/>
              </a:rPr>
              <a:t>and</a:t>
            </a:r>
            <a:r>
              <a:rPr lang="de-DE" sz="1200" b="1" dirty="0" smtClean="0">
                <a:latin typeface="Arial Narrow" pitchFamily="34" charset="0"/>
                <a:cs typeface="Arial" charset="0"/>
              </a:rPr>
              <a:t> </a:t>
            </a:r>
            <a:r>
              <a:rPr lang="de-DE" sz="1200" b="1" dirty="0" err="1" smtClean="0">
                <a:latin typeface="Arial Narrow" pitchFamily="34" charset="0"/>
                <a:cs typeface="Arial" charset="0"/>
              </a:rPr>
              <a:t>reasoning</a:t>
            </a:r>
            <a:r>
              <a:rPr lang="de-DE" sz="1200" b="1" dirty="0" smtClean="0">
                <a:latin typeface="Arial Narrow" pitchFamily="34" charset="0"/>
                <a:cs typeface="Arial" charset="0"/>
              </a:rPr>
              <a:t> ()via </a:t>
            </a:r>
            <a:r>
              <a:rPr lang="de-DE" sz="1200" b="1" dirty="0" err="1" smtClean="0">
                <a:latin typeface="Arial Narrow" pitchFamily="34" charset="0"/>
                <a:cs typeface="Arial" charset="0"/>
              </a:rPr>
              <a:t>rules</a:t>
            </a:r>
            <a:r>
              <a:rPr lang="de-DE" sz="1200" b="1" dirty="0" smtClean="0">
                <a:latin typeface="Arial Narrow" pitchFamily="34" charset="0"/>
                <a:cs typeface="Arial" charset="0"/>
              </a:rPr>
              <a:t>, </a:t>
            </a:r>
            <a:r>
              <a:rPr lang="de-DE" sz="1200" b="1" dirty="0" err="1" smtClean="0">
                <a:latin typeface="Arial Narrow" pitchFamily="34" charset="0"/>
                <a:cs typeface="Arial" charset="0"/>
              </a:rPr>
              <a:t>etc</a:t>
            </a:r>
            <a:r>
              <a:rPr lang="de-DE" sz="1200" b="1" dirty="0" smtClean="0">
                <a:latin typeface="Arial Narrow" pitchFamily="34" charset="0"/>
                <a:cs typeface="Arial" charset="0"/>
              </a:rPr>
              <a:t>)</a:t>
            </a:r>
            <a:endParaRPr kumimoji="0" lang="de-DE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6727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bg1"/>
                </a:solidFill>
              </a:rPr>
              <a:t>What about machines?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381000" y="3975100"/>
            <a:ext cx="8382000" cy="2117725"/>
          </a:xfrm>
        </p:spPr>
        <p:txBody>
          <a:bodyPr>
            <a:normAutofit lnSpcReduction="10000"/>
          </a:bodyPr>
          <a:lstStyle/>
          <a:p>
            <a:r>
              <a:rPr lang="en-US" smtClean="0"/>
              <a:t>They don</a:t>
            </a:r>
            <a:r>
              <a:rPr lang="en-US" altLang="en-US" smtClean="0"/>
              <a:t>’</a:t>
            </a:r>
            <a:r>
              <a:rPr lang="en-US" smtClean="0"/>
              <a:t>t adapt, yet…</a:t>
            </a:r>
          </a:p>
          <a:p>
            <a:r>
              <a:rPr lang="en-US" smtClean="0"/>
              <a:t>They are still comparing data to match, even at the concept level -&gt; even with </a:t>
            </a:r>
            <a:r>
              <a:rPr lang="en-US" altLang="en-US" smtClean="0"/>
              <a:t>“</a:t>
            </a:r>
            <a:r>
              <a:rPr lang="en-US" smtClean="0"/>
              <a:t>semantics</a:t>
            </a:r>
            <a:r>
              <a:rPr lang="en-US" altLang="en-US" smtClean="0"/>
              <a:t>”</a:t>
            </a:r>
            <a:endParaRPr lang="en-US" smtClean="0"/>
          </a:p>
          <a:p>
            <a:r>
              <a:rPr lang="en-US" smtClean="0"/>
              <a:t>We need to align: structures, terms, etc.</a:t>
            </a:r>
          </a:p>
        </p:txBody>
      </p:sp>
      <p:sp>
        <p:nvSpPr>
          <p:cNvPr id="6" name="Cloud 5"/>
          <p:cNvSpPr/>
          <p:nvPr/>
        </p:nvSpPr>
        <p:spPr bwMode="auto">
          <a:xfrm>
            <a:off x="1252538" y="1408113"/>
            <a:ext cx="1970087" cy="1184275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rgbClr val="007D44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Tx/>
              <a:buNone/>
              <a:tabLst>
                <a:tab pos="3883025" algn="l"/>
              </a:tabLst>
              <a:defRPr/>
            </a:pPr>
            <a:endParaRPr lang="en-US" dirty="0">
              <a:ea typeface="ＭＳ Ｐゴシック" charset="0"/>
            </a:endParaRPr>
          </a:p>
        </p:txBody>
      </p:sp>
      <p:cxnSp>
        <p:nvCxnSpPr>
          <p:cNvPr id="9221" name="Curved Connector 6"/>
          <p:cNvCxnSpPr>
            <a:cxnSpLocks noChangeShapeType="1"/>
          </p:cNvCxnSpPr>
          <p:nvPr/>
        </p:nvCxnSpPr>
        <p:spPr bwMode="auto">
          <a:xfrm rot="5400000" flipH="1" flipV="1">
            <a:off x="4523581" y="853282"/>
            <a:ext cx="3175" cy="2757488"/>
          </a:xfrm>
          <a:prstGeom prst="curvedConnector3">
            <a:avLst>
              <a:gd name="adj1" fmla="val 12293463"/>
            </a:avLst>
          </a:prstGeom>
          <a:noFill/>
          <a:ln w="9525">
            <a:solidFill>
              <a:srgbClr val="007D44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22" name="Curved Connector 7"/>
          <p:cNvCxnSpPr>
            <a:cxnSpLocks noChangeShapeType="1"/>
          </p:cNvCxnSpPr>
          <p:nvPr/>
        </p:nvCxnSpPr>
        <p:spPr bwMode="auto">
          <a:xfrm rot="5400000">
            <a:off x="4523581" y="1586707"/>
            <a:ext cx="3175" cy="2757488"/>
          </a:xfrm>
          <a:prstGeom prst="curvedConnector3">
            <a:avLst>
              <a:gd name="adj1" fmla="val 12293463"/>
            </a:avLst>
          </a:prstGeom>
          <a:noFill/>
          <a:ln w="9525">
            <a:solidFill>
              <a:srgbClr val="007D44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" name="TextBox 8"/>
          <p:cNvSpPr txBox="1"/>
          <p:nvPr/>
        </p:nvSpPr>
        <p:spPr>
          <a:xfrm>
            <a:off x="3629025" y="1400175"/>
            <a:ext cx="1865313" cy="4143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050" dirty="0">
                <a:latin typeface="Arial" charset="0"/>
                <a:ea typeface="ＭＳ Ｐゴシック" charset="0"/>
              </a:rPr>
              <a:t>Prescription Patient 1 | 2 times a week | AMOXICILIN | etc.</a:t>
            </a:r>
          </a:p>
        </p:txBody>
      </p:sp>
      <p:sp>
        <p:nvSpPr>
          <p:cNvPr id="9224" name="TextBox 9"/>
          <p:cNvSpPr txBox="1">
            <a:spLocks noChangeArrowheads="1"/>
          </p:cNvSpPr>
          <p:nvPr/>
        </p:nvSpPr>
        <p:spPr bwMode="auto">
          <a:xfrm>
            <a:off x="3738563" y="3306763"/>
            <a:ext cx="15144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6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6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6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6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6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1200"/>
              <a:t>Error: Don</a:t>
            </a:r>
            <a:r>
              <a:rPr lang="en-US" altLang="en-US" sz="1200"/>
              <a:t>’</a:t>
            </a:r>
            <a:r>
              <a:rPr lang="en-US" sz="1200"/>
              <a:t>t know that drug</a:t>
            </a:r>
          </a:p>
        </p:txBody>
      </p:sp>
      <p:sp>
        <p:nvSpPr>
          <p:cNvPr id="9225" name="TextBox 12"/>
          <p:cNvSpPr txBox="1">
            <a:spLocks noChangeArrowheads="1"/>
          </p:cNvSpPr>
          <p:nvPr/>
        </p:nvSpPr>
        <p:spPr bwMode="auto">
          <a:xfrm>
            <a:off x="1585913" y="1617663"/>
            <a:ext cx="79375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6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6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6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6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6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9pPr>
          </a:lstStyle>
          <a:p>
            <a:pPr eaLnBrk="1" hangingPunct="1">
              <a:buFontTx/>
              <a:buNone/>
            </a:pPr>
            <a:r>
              <a:rPr lang="en-US" sz="1200"/>
              <a:t>Ontology 1</a:t>
            </a:r>
          </a:p>
        </p:txBody>
      </p:sp>
      <p:sp>
        <p:nvSpPr>
          <p:cNvPr id="15" name="Cloud 14"/>
          <p:cNvSpPr/>
          <p:nvPr/>
        </p:nvSpPr>
        <p:spPr bwMode="auto">
          <a:xfrm>
            <a:off x="5992813" y="1404938"/>
            <a:ext cx="1970087" cy="1184275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rgbClr val="007D44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Tx/>
              <a:buNone/>
              <a:tabLst>
                <a:tab pos="3883025" algn="l"/>
              </a:tabLst>
              <a:defRPr/>
            </a:pPr>
            <a:endParaRPr lang="en-US" dirty="0">
              <a:ea typeface="ＭＳ Ｐゴシック" charset="0"/>
            </a:endParaRPr>
          </a:p>
        </p:txBody>
      </p:sp>
      <p:sp>
        <p:nvSpPr>
          <p:cNvPr id="9227" name="TextBox 17"/>
          <p:cNvSpPr txBox="1">
            <a:spLocks noChangeArrowheads="1"/>
          </p:cNvSpPr>
          <p:nvPr/>
        </p:nvSpPr>
        <p:spPr bwMode="auto">
          <a:xfrm>
            <a:off x="6950075" y="1589088"/>
            <a:ext cx="8255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6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6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6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6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6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9pPr>
          </a:lstStyle>
          <a:p>
            <a:pPr eaLnBrk="1" hangingPunct="1">
              <a:buFontTx/>
              <a:buNone/>
            </a:pPr>
            <a:r>
              <a:rPr lang="en-US" sz="1200"/>
              <a:t>Ontology 2</a:t>
            </a:r>
          </a:p>
        </p:txBody>
      </p:sp>
      <p:sp>
        <p:nvSpPr>
          <p:cNvPr id="9228" name="Can 19"/>
          <p:cNvSpPr>
            <a:spLocks noChangeArrowheads="1"/>
          </p:cNvSpPr>
          <p:nvPr/>
        </p:nvSpPr>
        <p:spPr bwMode="auto">
          <a:xfrm>
            <a:off x="2781300" y="2220913"/>
            <a:ext cx="700088" cy="750887"/>
          </a:xfrm>
          <a:prstGeom prst="can">
            <a:avLst>
              <a:gd name="adj" fmla="val 24962"/>
            </a:avLst>
          </a:prstGeom>
          <a:solidFill>
            <a:schemeClr val="accent1"/>
          </a:solidFill>
          <a:ln w="9525">
            <a:solidFill>
              <a:srgbClr val="007D44"/>
            </a:solidFill>
            <a:prstDash val="dash"/>
            <a:round/>
            <a:headEnd/>
            <a:tailEnd/>
          </a:ln>
        </p:spPr>
        <p:txBody>
          <a:bodyPr/>
          <a:lstStyle/>
          <a:p>
            <a:pPr>
              <a:tabLst>
                <a:tab pos="3883025" algn="l"/>
              </a:tabLst>
            </a:pPr>
            <a:endParaRPr lang="en-US"/>
          </a:p>
        </p:txBody>
      </p:sp>
      <p:sp>
        <p:nvSpPr>
          <p:cNvPr id="9229" name="Can 20"/>
          <p:cNvSpPr>
            <a:spLocks noChangeArrowheads="1"/>
          </p:cNvSpPr>
          <p:nvPr/>
        </p:nvSpPr>
        <p:spPr bwMode="auto">
          <a:xfrm>
            <a:off x="5568950" y="2235200"/>
            <a:ext cx="700088" cy="750888"/>
          </a:xfrm>
          <a:prstGeom prst="can">
            <a:avLst>
              <a:gd name="adj" fmla="val 24962"/>
            </a:avLst>
          </a:prstGeom>
          <a:solidFill>
            <a:schemeClr val="accent1"/>
          </a:solidFill>
          <a:ln w="9525">
            <a:solidFill>
              <a:srgbClr val="007D44"/>
            </a:solidFill>
            <a:prstDash val="dash"/>
            <a:round/>
            <a:headEnd/>
            <a:tailEnd/>
          </a:ln>
        </p:spPr>
        <p:txBody>
          <a:bodyPr/>
          <a:lstStyle/>
          <a:p>
            <a:pPr>
              <a:tabLst>
                <a:tab pos="3883025" algn="l"/>
              </a:tabLst>
            </a:pPr>
            <a:endParaRPr lang="en-US"/>
          </a:p>
        </p:txBody>
      </p:sp>
      <p:sp>
        <p:nvSpPr>
          <p:cNvPr id="9230" name="TextBox 21"/>
          <p:cNvSpPr txBox="1">
            <a:spLocks noChangeArrowheads="1"/>
          </p:cNvSpPr>
          <p:nvPr/>
        </p:nvSpPr>
        <p:spPr bwMode="auto">
          <a:xfrm>
            <a:off x="1547813" y="2159000"/>
            <a:ext cx="915987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6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6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6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6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6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9pPr>
          </a:lstStyle>
          <a:p>
            <a:pPr eaLnBrk="1" hangingPunct="1">
              <a:buFontTx/>
              <a:buNone/>
            </a:pPr>
            <a:r>
              <a:rPr lang="en-US" sz="1200"/>
              <a:t>AMOXICILIN</a:t>
            </a:r>
          </a:p>
        </p:txBody>
      </p:sp>
      <p:sp>
        <p:nvSpPr>
          <p:cNvPr id="9231" name="TextBox 22"/>
          <p:cNvSpPr txBox="1">
            <a:spLocks noChangeArrowheads="1"/>
          </p:cNvSpPr>
          <p:nvPr/>
        </p:nvSpPr>
        <p:spPr bwMode="auto">
          <a:xfrm>
            <a:off x="6630988" y="2105025"/>
            <a:ext cx="5921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6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6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6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6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6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9pPr>
          </a:lstStyle>
          <a:p>
            <a:pPr eaLnBrk="1" hangingPunct="1">
              <a:buFontTx/>
              <a:buNone/>
            </a:pPr>
            <a:r>
              <a:rPr lang="en-US" sz="1200"/>
              <a:t>AMOX.</a:t>
            </a:r>
          </a:p>
        </p:txBody>
      </p:sp>
    </p:spTree>
    <p:extLst>
      <p:ext uri="{BB962C8B-B14F-4D97-AF65-F5344CB8AC3E}">
        <p14:creationId xmlns:p14="http://schemas.microsoft.com/office/powerpoint/2010/main" val="3444360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Working Hypothesis</a:t>
            </a:r>
          </a:p>
        </p:txBody>
      </p:sp>
      <p:sp>
        <p:nvSpPr>
          <p:cNvPr id="10243" name="Content Placeholder 4"/>
          <p:cNvSpPr>
            <a:spLocks noGrp="1"/>
          </p:cNvSpPr>
          <p:nvPr>
            <p:ph idx="1"/>
          </p:nvPr>
        </p:nvSpPr>
        <p:spPr>
          <a:xfrm>
            <a:off x="0" y="1270000"/>
            <a:ext cx="3924300" cy="4543425"/>
          </a:xfrm>
        </p:spPr>
        <p:txBody>
          <a:bodyPr>
            <a:normAutofit lnSpcReduction="10000"/>
          </a:bodyPr>
          <a:lstStyle/>
          <a:p>
            <a:r>
              <a:rPr lang="en-US" sz="2000" smtClean="0"/>
              <a:t>Many standards for information models (HL7, openEHR), for terminologies (ATC, NEWT, ICD10) and for knowledge management (SNOMED CT, BioTop, DOLCE, etc.) are out there</a:t>
            </a:r>
          </a:p>
          <a:p>
            <a:r>
              <a:rPr lang="en-US" sz="2000" smtClean="0"/>
              <a:t>We do not impose any of them as a top-down approach yet we make sure a unique domain consistent view is generated from DebugIT data,</a:t>
            </a:r>
          </a:p>
          <a:p>
            <a:r>
              <a:rPr lang="en-US" sz="2000" smtClean="0"/>
              <a:t>The IP should be scalable to the extent of the European medical centers.</a:t>
            </a:r>
          </a:p>
        </p:txBody>
      </p:sp>
      <p:sp>
        <p:nvSpPr>
          <p:cNvPr id="6" name="Cloud 5"/>
          <p:cNvSpPr/>
          <p:nvPr/>
        </p:nvSpPr>
        <p:spPr bwMode="auto">
          <a:xfrm>
            <a:off x="6856413" y="4235450"/>
            <a:ext cx="1968500" cy="1182688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rgbClr val="007D44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Tx/>
              <a:buNone/>
              <a:tabLst>
                <a:tab pos="3883025" algn="l"/>
              </a:tabLst>
              <a:defRPr/>
            </a:pPr>
            <a:endParaRPr lang="en-US" dirty="0">
              <a:ea typeface="ＭＳ Ｐゴシック" charset="0"/>
            </a:endParaRPr>
          </a:p>
        </p:txBody>
      </p:sp>
      <p:sp>
        <p:nvSpPr>
          <p:cNvPr id="7" name="Cloud 6"/>
          <p:cNvSpPr/>
          <p:nvPr/>
        </p:nvSpPr>
        <p:spPr bwMode="auto">
          <a:xfrm>
            <a:off x="5387975" y="561975"/>
            <a:ext cx="1970088" cy="1711325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rgbClr val="007D44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Tx/>
              <a:buNone/>
              <a:tabLst>
                <a:tab pos="3883025" algn="l"/>
              </a:tabLst>
              <a:defRPr/>
            </a:pPr>
            <a:r>
              <a:rPr lang="en-US" sz="1200" dirty="0">
                <a:ea typeface="ＭＳ Ｐゴシック" charset="0"/>
              </a:rPr>
              <a:t>Domain</a:t>
            </a:r>
          </a:p>
          <a:p>
            <a:pPr>
              <a:buFontTx/>
              <a:buNone/>
              <a:tabLst>
                <a:tab pos="3883025" algn="l"/>
              </a:tabLst>
              <a:defRPr/>
            </a:pPr>
            <a:r>
              <a:rPr lang="en-US" sz="1200" dirty="0">
                <a:ea typeface="ＭＳ Ｐゴシック" charset="0"/>
              </a:rPr>
              <a:t>Ontology</a:t>
            </a:r>
          </a:p>
        </p:txBody>
      </p:sp>
      <p:sp>
        <p:nvSpPr>
          <p:cNvPr id="8" name="Cloud 7"/>
          <p:cNvSpPr/>
          <p:nvPr/>
        </p:nvSpPr>
        <p:spPr bwMode="auto">
          <a:xfrm>
            <a:off x="3862388" y="4249738"/>
            <a:ext cx="1970087" cy="1182687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rgbClr val="007D44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Tx/>
              <a:buNone/>
              <a:tabLst>
                <a:tab pos="3883025" algn="l"/>
              </a:tabLst>
              <a:defRPr/>
            </a:pPr>
            <a:endParaRPr lang="en-US" dirty="0">
              <a:ea typeface="ＭＳ Ｐゴシック" charset="0"/>
            </a:endParaRPr>
          </a:p>
        </p:txBody>
      </p:sp>
      <p:sp>
        <p:nvSpPr>
          <p:cNvPr id="10247" name="TextBox 20"/>
          <p:cNvSpPr txBox="1">
            <a:spLocks noChangeArrowheads="1"/>
          </p:cNvSpPr>
          <p:nvPr/>
        </p:nvSpPr>
        <p:spPr bwMode="auto">
          <a:xfrm>
            <a:off x="4403725" y="4459288"/>
            <a:ext cx="10969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6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6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6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6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6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9pPr>
          </a:lstStyle>
          <a:p>
            <a:pPr eaLnBrk="1" hangingPunct="1">
              <a:buFontTx/>
              <a:buNone/>
            </a:pPr>
            <a:r>
              <a:rPr lang="en-US" sz="1200"/>
              <a:t>Data Ontology 1</a:t>
            </a:r>
          </a:p>
        </p:txBody>
      </p:sp>
      <p:sp>
        <p:nvSpPr>
          <p:cNvPr id="10248" name="TextBox 21"/>
          <p:cNvSpPr txBox="1">
            <a:spLocks noChangeArrowheads="1"/>
          </p:cNvSpPr>
          <p:nvPr/>
        </p:nvSpPr>
        <p:spPr bwMode="auto">
          <a:xfrm>
            <a:off x="7481888" y="4464050"/>
            <a:ext cx="1096962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6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6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6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6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6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9pPr>
          </a:lstStyle>
          <a:p>
            <a:pPr eaLnBrk="1" hangingPunct="1">
              <a:buFontTx/>
              <a:buNone/>
            </a:pPr>
            <a:r>
              <a:rPr lang="en-US" sz="1200"/>
              <a:t>Data Ontology 2</a:t>
            </a:r>
          </a:p>
        </p:txBody>
      </p:sp>
      <p:sp>
        <p:nvSpPr>
          <p:cNvPr id="10249" name="Can 22"/>
          <p:cNvSpPr>
            <a:spLocks noChangeArrowheads="1"/>
          </p:cNvSpPr>
          <p:nvPr/>
        </p:nvSpPr>
        <p:spPr bwMode="auto">
          <a:xfrm>
            <a:off x="4984750" y="5211763"/>
            <a:ext cx="698500" cy="750887"/>
          </a:xfrm>
          <a:prstGeom prst="can">
            <a:avLst>
              <a:gd name="adj" fmla="val 25019"/>
            </a:avLst>
          </a:prstGeom>
          <a:solidFill>
            <a:schemeClr val="accent1"/>
          </a:solidFill>
          <a:ln w="9525">
            <a:solidFill>
              <a:srgbClr val="007D44"/>
            </a:solidFill>
            <a:prstDash val="dash"/>
            <a:round/>
            <a:headEnd/>
            <a:tailEnd/>
          </a:ln>
        </p:spPr>
        <p:txBody>
          <a:bodyPr/>
          <a:lstStyle/>
          <a:p>
            <a:pPr>
              <a:tabLst>
                <a:tab pos="3883025" algn="l"/>
              </a:tabLst>
            </a:pPr>
            <a:endParaRPr lang="en-US"/>
          </a:p>
        </p:txBody>
      </p:sp>
      <p:sp>
        <p:nvSpPr>
          <p:cNvPr id="10250" name="Can 23"/>
          <p:cNvSpPr>
            <a:spLocks noChangeArrowheads="1"/>
          </p:cNvSpPr>
          <p:nvPr/>
        </p:nvSpPr>
        <p:spPr bwMode="auto">
          <a:xfrm>
            <a:off x="7356475" y="5243513"/>
            <a:ext cx="700088" cy="750887"/>
          </a:xfrm>
          <a:prstGeom prst="can">
            <a:avLst>
              <a:gd name="adj" fmla="val 24962"/>
            </a:avLst>
          </a:prstGeom>
          <a:solidFill>
            <a:schemeClr val="accent1"/>
          </a:solidFill>
          <a:ln w="9525">
            <a:solidFill>
              <a:srgbClr val="007D44"/>
            </a:solidFill>
            <a:prstDash val="dash"/>
            <a:round/>
            <a:headEnd/>
            <a:tailEnd/>
          </a:ln>
        </p:spPr>
        <p:txBody>
          <a:bodyPr/>
          <a:lstStyle/>
          <a:p>
            <a:pPr>
              <a:tabLst>
                <a:tab pos="3883025" algn="l"/>
              </a:tabLst>
            </a:pPr>
            <a:endParaRPr lang="en-US"/>
          </a:p>
        </p:txBody>
      </p:sp>
      <p:sp>
        <p:nvSpPr>
          <p:cNvPr id="10251" name="TextBox 24"/>
          <p:cNvSpPr txBox="1">
            <a:spLocks noChangeArrowheads="1"/>
          </p:cNvSpPr>
          <p:nvPr/>
        </p:nvSpPr>
        <p:spPr bwMode="auto">
          <a:xfrm>
            <a:off x="4210050" y="4929188"/>
            <a:ext cx="915988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6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6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6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6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6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9pPr>
          </a:lstStyle>
          <a:p>
            <a:pPr eaLnBrk="1" hangingPunct="1">
              <a:buFontTx/>
              <a:buNone/>
            </a:pPr>
            <a:r>
              <a:rPr lang="en-US" sz="1200"/>
              <a:t>AMOXICILIN</a:t>
            </a:r>
          </a:p>
        </p:txBody>
      </p:sp>
      <p:sp>
        <p:nvSpPr>
          <p:cNvPr id="10252" name="TextBox 25"/>
          <p:cNvSpPr txBox="1">
            <a:spLocks noChangeArrowheads="1"/>
          </p:cNvSpPr>
          <p:nvPr/>
        </p:nvSpPr>
        <p:spPr bwMode="auto">
          <a:xfrm>
            <a:off x="7667625" y="4927600"/>
            <a:ext cx="5905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6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6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6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6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6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9pPr>
          </a:lstStyle>
          <a:p>
            <a:pPr eaLnBrk="1" hangingPunct="1">
              <a:buFontTx/>
              <a:buNone/>
            </a:pPr>
            <a:r>
              <a:rPr lang="en-US" sz="1200"/>
              <a:t>AMOX.</a:t>
            </a:r>
          </a:p>
        </p:txBody>
      </p:sp>
      <p:sp>
        <p:nvSpPr>
          <p:cNvPr id="10253" name="Regular Pentagon 26"/>
          <p:cNvSpPr>
            <a:spLocks noChangeArrowheads="1"/>
          </p:cNvSpPr>
          <p:nvPr/>
        </p:nvSpPr>
        <p:spPr bwMode="auto">
          <a:xfrm>
            <a:off x="4352925" y="2841625"/>
            <a:ext cx="1550988" cy="1182688"/>
          </a:xfrm>
          <a:prstGeom prst="pentagon">
            <a:avLst/>
          </a:prstGeom>
          <a:solidFill>
            <a:schemeClr val="accent1"/>
          </a:solidFill>
          <a:ln w="9525">
            <a:solidFill>
              <a:srgbClr val="007D44"/>
            </a:solidFill>
            <a:prstDash val="dash"/>
            <a:round/>
            <a:headEnd/>
            <a:tailEnd/>
          </a:ln>
        </p:spPr>
        <p:txBody>
          <a:bodyPr/>
          <a:lstStyle/>
          <a:p>
            <a:pPr>
              <a:buFontTx/>
              <a:buNone/>
              <a:tabLst>
                <a:tab pos="3883025" algn="l"/>
              </a:tabLst>
            </a:pPr>
            <a:r>
              <a:rPr lang="en-US" sz="1100"/>
              <a:t>Rules 1</a:t>
            </a:r>
          </a:p>
          <a:p>
            <a:pPr>
              <a:buFontTx/>
              <a:buNone/>
              <a:tabLst>
                <a:tab pos="3883025" algn="l"/>
              </a:tabLst>
            </a:pPr>
            <a:r>
              <a:rPr lang="en-US" sz="1100"/>
              <a:t>AMOXICILIN=ATC:AMOXICILIN</a:t>
            </a:r>
          </a:p>
        </p:txBody>
      </p:sp>
      <p:cxnSp>
        <p:nvCxnSpPr>
          <p:cNvPr id="10254" name="Curved Connector 27"/>
          <p:cNvCxnSpPr>
            <a:cxnSpLocks noChangeShapeType="1"/>
            <a:stCxn id="6" idx="3"/>
            <a:endCxn id="10258" idx="3"/>
          </p:cNvCxnSpPr>
          <p:nvPr/>
        </p:nvCxnSpPr>
        <p:spPr bwMode="auto">
          <a:xfrm rot="16200000" flipV="1">
            <a:off x="7555707" y="4017169"/>
            <a:ext cx="315912" cy="2540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rgbClr val="007D44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55" name="Curved Connector 28"/>
          <p:cNvCxnSpPr>
            <a:cxnSpLocks noChangeShapeType="1"/>
            <a:stCxn id="8" idx="3"/>
            <a:endCxn id="10253" idx="3"/>
          </p:cNvCxnSpPr>
          <p:nvPr/>
        </p:nvCxnSpPr>
        <p:spPr bwMode="auto">
          <a:xfrm rot="5400000" flipH="1" flipV="1">
            <a:off x="4841875" y="4030663"/>
            <a:ext cx="292100" cy="2794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rgbClr val="007D44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56" name="Curved Connector 37"/>
          <p:cNvCxnSpPr>
            <a:cxnSpLocks noChangeShapeType="1"/>
            <a:stCxn id="7" idx="1"/>
            <a:endCxn id="10253" idx="0"/>
          </p:cNvCxnSpPr>
          <p:nvPr/>
        </p:nvCxnSpPr>
        <p:spPr bwMode="auto">
          <a:xfrm rot="5400000">
            <a:off x="5466557" y="1934369"/>
            <a:ext cx="569912" cy="12446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rgbClr val="007D44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57" name="TextBox 41"/>
          <p:cNvSpPr txBox="1">
            <a:spLocks noChangeArrowheads="1"/>
          </p:cNvSpPr>
          <p:nvPr/>
        </p:nvSpPr>
        <p:spPr bwMode="auto">
          <a:xfrm>
            <a:off x="5564188" y="1276350"/>
            <a:ext cx="15049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6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6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6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6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6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9pPr>
          </a:lstStyle>
          <a:p>
            <a:pPr eaLnBrk="1" hangingPunct="1">
              <a:buFontTx/>
              <a:buNone/>
            </a:pPr>
            <a:r>
              <a:rPr lang="en-US" sz="1200"/>
              <a:t>Annotated</a:t>
            </a:r>
          </a:p>
          <a:p>
            <a:pPr eaLnBrk="1" hangingPunct="1">
              <a:buFontTx/>
              <a:buNone/>
            </a:pPr>
            <a:r>
              <a:rPr lang="en-US" sz="1200"/>
              <a:t>ATC:AMOXICILIN</a:t>
            </a:r>
          </a:p>
          <a:p>
            <a:pPr eaLnBrk="1" hangingPunct="1">
              <a:buFontTx/>
              <a:buNone/>
            </a:pPr>
            <a:r>
              <a:rPr lang="en-US" sz="1200"/>
              <a:t>SNOMED:AMOXICILIN</a:t>
            </a:r>
          </a:p>
        </p:txBody>
      </p:sp>
      <p:sp>
        <p:nvSpPr>
          <p:cNvPr id="10258" name="Regular Pentagon 46"/>
          <p:cNvSpPr>
            <a:spLocks noChangeArrowheads="1"/>
          </p:cNvSpPr>
          <p:nvPr/>
        </p:nvSpPr>
        <p:spPr bwMode="auto">
          <a:xfrm>
            <a:off x="6811963" y="2803525"/>
            <a:ext cx="1550987" cy="1182688"/>
          </a:xfrm>
          <a:prstGeom prst="pentagon">
            <a:avLst/>
          </a:prstGeom>
          <a:solidFill>
            <a:schemeClr val="accent1"/>
          </a:solidFill>
          <a:ln w="9525">
            <a:solidFill>
              <a:srgbClr val="007D44"/>
            </a:solidFill>
            <a:prstDash val="dash"/>
            <a:round/>
            <a:headEnd/>
            <a:tailEnd/>
          </a:ln>
        </p:spPr>
        <p:txBody>
          <a:bodyPr/>
          <a:lstStyle/>
          <a:p>
            <a:pPr>
              <a:buFontTx/>
              <a:buNone/>
              <a:tabLst>
                <a:tab pos="3883025" algn="l"/>
              </a:tabLst>
            </a:pPr>
            <a:r>
              <a:rPr lang="en-US" sz="1100"/>
              <a:t>Rules 2</a:t>
            </a:r>
          </a:p>
          <a:p>
            <a:pPr>
              <a:buFontTx/>
              <a:buNone/>
              <a:tabLst>
                <a:tab pos="3883025" algn="l"/>
              </a:tabLst>
            </a:pPr>
            <a:r>
              <a:rPr lang="en-US" sz="1100"/>
              <a:t>AMOX.=SNOMED:AMOXICILIN</a:t>
            </a:r>
          </a:p>
        </p:txBody>
      </p:sp>
      <p:cxnSp>
        <p:nvCxnSpPr>
          <p:cNvPr id="10259" name="Curved Connector 48"/>
          <p:cNvCxnSpPr>
            <a:cxnSpLocks noChangeShapeType="1"/>
            <a:stCxn id="7" idx="1"/>
            <a:endCxn id="10258" idx="0"/>
          </p:cNvCxnSpPr>
          <p:nvPr/>
        </p:nvCxnSpPr>
        <p:spPr bwMode="auto">
          <a:xfrm rot="16200000" flipH="1">
            <a:off x="6715126" y="1930400"/>
            <a:ext cx="531812" cy="1214437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rgbClr val="007D44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60" name="TextBox 29"/>
          <p:cNvSpPr txBox="1">
            <a:spLocks noChangeArrowheads="1"/>
          </p:cNvSpPr>
          <p:nvPr/>
        </p:nvSpPr>
        <p:spPr bwMode="auto">
          <a:xfrm rot="5400000">
            <a:off x="7325519" y="3763169"/>
            <a:ext cx="33734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6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6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6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6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6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9pPr>
          </a:lstStyle>
          <a:p>
            <a:pPr eaLnBrk="1" hangingPunct="1">
              <a:buFontTx/>
              <a:buNone/>
            </a:pPr>
            <a:r>
              <a:rPr lang="en-US" sz="2000"/>
              <a:t>Global as Local as View Approach</a:t>
            </a:r>
          </a:p>
        </p:txBody>
      </p:sp>
    </p:spTree>
    <p:extLst>
      <p:ext uri="{BB962C8B-B14F-4D97-AF65-F5344CB8AC3E}">
        <p14:creationId xmlns:p14="http://schemas.microsoft.com/office/powerpoint/2010/main" val="3434778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0"/>
            <a:ext cx="7848600" cy="533400"/>
          </a:xfrm>
        </p:spPr>
        <p:txBody>
          <a:bodyPr>
            <a:normAutofit fontScale="90000"/>
          </a:bodyPr>
          <a:lstStyle/>
          <a:p>
            <a:r>
              <a:rPr lang="en-US" sz="3600" smtClean="0"/>
              <a:t>Integration Problems/Approaches</a:t>
            </a:r>
          </a:p>
        </p:txBody>
      </p:sp>
      <p:sp>
        <p:nvSpPr>
          <p:cNvPr id="24579" name="AutoShape 3"/>
          <p:cNvSpPr>
            <a:spLocks noChangeArrowheads="1"/>
          </p:cNvSpPr>
          <p:nvPr/>
        </p:nvSpPr>
        <p:spPr bwMode="auto">
          <a:xfrm>
            <a:off x="7727950" y="1431925"/>
            <a:ext cx="1371600" cy="990600"/>
          </a:xfrm>
          <a:prstGeom prst="can">
            <a:avLst>
              <a:gd name="adj" fmla="val 25000"/>
            </a:avLst>
          </a:prstGeom>
          <a:solidFill>
            <a:srgbClr val="FF99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1"/>
              <a:t>Database</a:t>
            </a:r>
          </a:p>
        </p:txBody>
      </p:sp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7239000" y="533400"/>
            <a:ext cx="187801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Ins="0"/>
          <a:lstStyle>
            <a:lvl1pPr eaLnBrk="0" hangingPunct="0">
              <a:defRPr sz="2600">
                <a:solidFill>
                  <a:schemeClr val="tx1"/>
                </a:solidFill>
                <a:latin typeface="Arial Narrow" pitchFamily="34" charset="0"/>
                <a:cs typeface="Arial" charset="0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 Narrow" pitchFamily="34" charset="0"/>
                <a:cs typeface="Arial" charset="0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 Narrow" pitchFamily="34" charset="0"/>
                <a:cs typeface="Arial" charset="0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 Narrow" pitchFamily="34" charset="0"/>
                <a:cs typeface="Arial" charset="0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 Narrow" pitchFamily="34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600">
                <a:solidFill>
                  <a:schemeClr val="tx1"/>
                </a:solidFill>
                <a:latin typeface="Arial Narrow" pitchFamily="34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600">
                <a:solidFill>
                  <a:schemeClr val="tx1"/>
                </a:solidFill>
                <a:latin typeface="Arial Narrow" pitchFamily="34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600">
                <a:solidFill>
                  <a:schemeClr val="tx1"/>
                </a:solidFill>
                <a:latin typeface="Arial Narrow" pitchFamily="34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600">
                <a:solidFill>
                  <a:schemeClr val="tx1"/>
                </a:solidFill>
                <a:latin typeface="Arial Narrow" pitchFamily="34" charset="0"/>
                <a:cs typeface="Arial" charset="0"/>
              </a:defRPr>
            </a:lvl9pPr>
          </a:lstStyle>
          <a:p>
            <a:pPr algn="r" eaLnBrk="1" hangingPunct="1"/>
            <a:r>
              <a:rPr lang="en-US" sz="2400" b="1"/>
              <a:t>Native Data Sources</a:t>
            </a:r>
          </a:p>
        </p:txBody>
      </p:sp>
      <p:sp>
        <p:nvSpPr>
          <p:cNvPr id="24581" name="Text Box 5"/>
          <p:cNvSpPr txBox="1">
            <a:spLocks noChangeArrowheads="1"/>
          </p:cNvSpPr>
          <p:nvPr/>
        </p:nvSpPr>
        <p:spPr bwMode="auto">
          <a:xfrm>
            <a:off x="76200" y="4222750"/>
            <a:ext cx="196373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600">
                <a:solidFill>
                  <a:schemeClr val="tx1"/>
                </a:solidFill>
                <a:latin typeface="Arial Narrow" pitchFamily="34" charset="0"/>
                <a:cs typeface="Arial" charset="0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 Narrow" pitchFamily="34" charset="0"/>
                <a:cs typeface="Arial" charset="0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 Narrow" pitchFamily="34" charset="0"/>
                <a:cs typeface="Arial" charset="0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 Narrow" pitchFamily="34" charset="0"/>
                <a:cs typeface="Arial" charset="0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 Narrow" pitchFamily="34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600">
                <a:solidFill>
                  <a:schemeClr val="tx1"/>
                </a:solidFill>
                <a:latin typeface="Arial Narrow" pitchFamily="34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600">
                <a:solidFill>
                  <a:schemeClr val="tx1"/>
                </a:solidFill>
                <a:latin typeface="Arial Narrow" pitchFamily="34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600">
                <a:solidFill>
                  <a:schemeClr val="tx1"/>
                </a:solidFill>
                <a:latin typeface="Arial Narrow" pitchFamily="34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600">
                <a:solidFill>
                  <a:schemeClr val="tx1"/>
                </a:solidFill>
                <a:latin typeface="Arial Narrow" pitchFamily="34" charset="0"/>
                <a:cs typeface="Arial" charset="0"/>
              </a:defRPr>
            </a:lvl9pPr>
          </a:lstStyle>
          <a:p>
            <a:pPr eaLnBrk="1" hangingPunct="1"/>
            <a:r>
              <a:rPr lang="en-US" sz="2400" b="1"/>
              <a:t>Integrated</a:t>
            </a:r>
          </a:p>
          <a:p>
            <a:pPr eaLnBrk="1" hangingPunct="1"/>
            <a:r>
              <a:rPr lang="en-US" sz="2400" b="1"/>
              <a:t>Data Source</a:t>
            </a:r>
            <a:endParaRPr lang="en-US" sz="2400"/>
          </a:p>
        </p:txBody>
      </p:sp>
      <p:grpSp>
        <p:nvGrpSpPr>
          <p:cNvPr id="24582" name="Group 6"/>
          <p:cNvGrpSpPr>
            <a:grpSpLocks/>
          </p:cNvGrpSpPr>
          <p:nvPr/>
        </p:nvGrpSpPr>
        <p:grpSpPr bwMode="auto">
          <a:xfrm>
            <a:off x="366713" y="2698750"/>
            <a:ext cx="1371600" cy="1485900"/>
            <a:chOff x="432" y="1944"/>
            <a:chExt cx="864" cy="936"/>
          </a:xfrm>
        </p:grpSpPr>
        <p:sp>
          <p:nvSpPr>
            <p:cNvPr id="24593" name="AutoShape 7"/>
            <p:cNvSpPr>
              <a:spLocks noChangeArrowheads="1"/>
            </p:cNvSpPr>
            <p:nvPr/>
          </p:nvSpPr>
          <p:spPr bwMode="auto">
            <a:xfrm>
              <a:off x="432" y="1944"/>
              <a:ext cx="864" cy="936"/>
            </a:xfrm>
            <a:prstGeom prst="can">
              <a:avLst>
                <a:gd name="adj" fmla="val 27083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grpSp>
          <p:nvGrpSpPr>
            <p:cNvPr id="24594" name="Group 8"/>
            <p:cNvGrpSpPr>
              <a:grpSpLocks/>
            </p:cNvGrpSpPr>
            <p:nvPr/>
          </p:nvGrpSpPr>
          <p:grpSpPr bwMode="auto">
            <a:xfrm>
              <a:off x="448" y="2208"/>
              <a:ext cx="816" cy="624"/>
              <a:chOff x="1824" y="633"/>
              <a:chExt cx="2834" cy="2849"/>
            </a:xfrm>
          </p:grpSpPr>
          <p:sp>
            <p:nvSpPr>
              <p:cNvPr id="24595" name="Puzzle3"/>
              <p:cNvSpPr>
                <a:spLocks noEditPoints="1" noChangeArrowheads="1"/>
              </p:cNvSpPr>
              <p:nvPr/>
            </p:nvSpPr>
            <p:spPr bwMode="auto">
              <a:xfrm>
                <a:off x="3204" y="633"/>
                <a:ext cx="1114" cy="1514"/>
              </a:xfrm>
              <a:custGeom>
                <a:avLst/>
                <a:gdLst>
                  <a:gd name="T0" fmla="*/ 1 w 21600"/>
                  <a:gd name="T1" fmla="*/ 5 h 21600"/>
                  <a:gd name="T2" fmla="*/ 3 w 21600"/>
                  <a:gd name="T3" fmla="*/ 7 h 21600"/>
                  <a:gd name="T4" fmla="*/ 2 w 21600"/>
                  <a:gd name="T5" fmla="*/ 5 h 21600"/>
                  <a:gd name="T6" fmla="*/ 3 w 21600"/>
                  <a:gd name="T7" fmla="*/ 2 h 21600"/>
                  <a:gd name="T8" fmla="*/ 1 w 21600"/>
                  <a:gd name="T9" fmla="*/ 0 h 21600"/>
                  <a:gd name="T10" fmla="*/ 0 w 21600"/>
                  <a:gd name="T11" fmla="*/ 2 h 21600"/>
                  <a:gd name="T12" fmla="*/ 1 w 21600"/>
                  <a:gd name="T13" fmla="*/ 5 h 21600"/>
                  <a:gd name="T14" fmla="*/ 0 w 21600"/>
                  <a:gd name="T15" fmla="*/ 7 h 2160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2269 w 21600"/>
                  <a:gd name="T25" fmla="*/ 7718 h 21600"/>
                  <a:gd name="T26" fmla="*/ 19157 w 21600"/>
                  <a:gd name="T27" fmla="*/ 20230 h 2160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1600" h="21600">
                    <a:moveTo>
                      <a:pt x="6625" y="20892"/>
                    </a:moveTo>
                    <a:lnTo>
                      <a:pt x="7105" y="21023"/>
                    </a:lnTo>
                    <a:lnTo>
                      <a:pt x="7513" y="21088"/>
                    </a:lnTo>
                    <a:lnTo>
                      <a:pt x="7922" y="21115"/>
                    </a:lnTo>
                    <a:lnTo>
                      <a:pt x="8242" y="21115"/>
                    </a:lnTo>
                    <a:lnTo>
                      <a:pt x="8544" y="21062"/>
                    </a:lnTo>
                    <a:lnTo>
                      <a:pt x="8810" y="20997"/>
                    </a:lnTo>
                    <a:lnTo>
                      <a:pt x="9023" y="20892"/>
                    </a:lnTo>
                    <a:lnTo>
                      <a:pt x="9148" y="20761"/>
                    </a:lnTo>
                    <a:lnTo>
                      <a:pt x="9290" y="20616"/>
                    </a:lnTo>
                    <a:lnTo>
                      <a:pt x="9361" y="20459"/>
                    </a:lnTo>
                    <a:lnTo>
                      <a:pt x="9396" y="20289"/>
                    </a:lnTo>
                    <a:lnTo>
                      <a:pt x="9396" y="20092"/>
                    </a:lnTo>
                    <a:lnTo>
                      <a:pt x="9325" y="19909"/>
                    </a:lnTo>
                    <a:lnTo>
                      <a:pt x="9219" y="19738"/>
                    </a:lnTo>
                    <a:lnTo>
                      <a:pt x="9094" y="19555"/>
                    </a:lnTo>
                    <a:lnTo>
                      <a:pt x="8917" y="19384"/>
                    </a:lnTo>
                    <a:lnTo>
                      <a:pt x="8650" y="19162"/>
                    </a:lnTo>
                    <a:lnTo>
                      <a:pt x="8437" y="18900"/>
                    </a:lnTo>
                    <a:lnTo>
                      <a:pt x="8277" y="18624"/>
                    </a:lnTo>
                    <a:lnTo>
                      <a:pt x="8135" y="18349"/>
                    </a:lnTo>
                    <a:lnTo>
                      <a:pt x="8028" y="18048"/>
                    </a:lnTo>
                    <a:lnTo>
                      <a:pt x="7993" y="17746"/>
                    </a:lnTo>
                    <a:lnTo>
                      <a:pt x="7993" y="17471"/>
                    </a:lnTo>
                    <a:lnTo>
                      <a:pt x="8028" y="17169"/>
                    </a:lnTo>
                    <a:lnTo>
                      <a:pt x="8135" y="16920"/>
                    </a:lnTo>
                    <a:lnTo>
                      <a:pt x="8277" y="16671"/>
                    </a:lnTo>
                    <a:lnTo>
                      <a:pt x="8366" y="16540"/>
                    </a:lnTo>
                    <a:lnTo>
                      <a:pt x="8473" y="16409"/>
                    </a:lnTo>
                    <a:lnTo>
                      <a:pt x="8615" y="16317"/>
                    </a:lnTo>
                    <a:lnTo>
                      <a:pt x="8739" y="16213"/>
                    </a:lnTo>
                    <a:lnTo>
                      <a:pt x="8881" y="16134"/>
                    </a:lnTo>
                    <a:lnTo>
                      <a:pt x="9059" y="16055"/>
                    </a:lnTo>
                    <a:lnTo>
                      <a:pt x="9254" y="15990"/>
                    </a:lnTo>
                    <a:lnTo>
                      <a:pt x="9432" y="15911"/>
                    </a:lnTo>
                    <a:lnTo>
                      <a:pt x="9663" y="15885"/>
                    </a:lnTo>
                    <a:lnTo>
                      <a:pt x="9876" y="15833"/>
                    </a:lnTo>
                    <a:lnTo>
                      <a:pt x="10142" y="15806"/>
                    </a:lnTo>
                    <a:lnTo>
                      <a:pt x="10391" y="15806"/>
                    </a:lnTo>
                    <a:lnTo>
                      <a:pt x="10728" y="15806"/>
                    </a:lnTo>
                    <a:lnTo>
                      <a:pt x="10995" y="15806"/>
                    </a:lnTo>
                    <a:lnTo>
                      <a:pt x="11279" y="15833"/>
                    </a:lnTo>
                    <a:lnTo>
                      <a:pt x="11546" y="15885"/>
                    </a:lnTo>
                    <a:lnTo>
                      <a:pt x="11776" y="15937"/>
                    </a:lnTo>
                    <a:lnTo>
                      <a:pt x="12025" y="15990"/>
                    </a:lnTo>
                    <a:lnTo>
                      <a:pt x="12221" y="16055"/>
                    </a:lnTo>
                    <a:lnTo>
                      <a:pt x="12434" y="16134"/>
                    </a:lnTo>
                    <a:lnTo>
                      <a:pt x="12611" y="16213"/>
                    </a:lnTo>
                    <a:lnTo>
                      <a:pt x="12771" y="16317"/>
                    </a:lnTo>
                    <a:lnTo>
                      <a:pt x="12913" y="16409"/>
                    </a:lnTo>
                    <a:lnTo>
                      <a:pt x="13038" y="16514"/>
                    </a:lnTo>
                    <a:lnTo>
                      <a:pt x="13251" y="16737"/>
                    </a:lnTo>
                    <a:lnTo>
                      <a:pt x="13428" y="16986"/>
                    </a:lnTo>
                    <a:lnTo>
                      <a:pt x="13517" y="17248"/>
                    </a:lnTo>
                    <a:lnTo>
                      <a:pt x="13588" y="17523"/>
                    </a:lnTo>
                    <a:lnTo>
                      <a:pt x="13588" y="17799"/>
                    </a:lnTo>
                    <a:lnTo>
                      <a:pt x="13517" y="18074"/>
                    </a:lnTo>
                    <a:lnTo>
                      <a:pt x="13428" y="18323"/>
                    </a:lnTo>
                    <a:lnTo>
                      <a:pt x="13286" y="18572"/>
                    </a:lnTo>
                    <a:lnTo>
                      <a:pt x="13109" y="18808"/>
                    </a:lnTo>
                    <a:lnTo>
                      <a:pt x="12878" y="19031"/>
                    </a:lnTo>
                    <a:lnTo>
                      <a:pt x="12434" y="19411"/>
                    </a:lnTo>
                    <a:lnTo>
                      <a:pt x="12132" y="19738"/>
                    </a:lnTo>
                    <a:lnTo>
                      <a:pt x="12025" y="19856"/>
                    </a:lnTo>
                    <a:lnTo>
                      <a:pt x="11919" y="20014"/>
                    </a:lnTo>
                    <a:lnTo>
                      <a:pt x="11883" y="20132"/>
                    </a:lnTo>
                    <a:lnTo>
                      <a:pt x="11883" y="20263"/>
                    </a:lnTo>
                    <a:lnTo>
                      <a:pt x="11883" y="20394"/>
                    </a:lnTo>
                    <a:lnTo>
                      <a:pt x="11954" y="20485"/>
                    </a:lnTo>
                    <a:lnTo>
                      <a:pt x="12061" y="20590"/>
                    </a:lnTo>
                    <a:lnTo>
                      <a:pt x="12185" y="20695"/>
                    </a:lnTo>
                    <a:lnTo>
                      <a:pt x="12327" y="20787"/>
                    </a:lnTo>
                    <a:lnTo>
                      <a:pt x="12540" y="20892"/>
                    </a:lnTo>
                    <a:lnTo>
                      <a:pt x="12771" y="20997"/>
                    </a:lnTo>
                    <a:lnTo>
                      <a:pt x="13073" y="21088"/>
                    </a:lnTo>
                    <a:lnTo>
                      <a:pt x="13428" y="21193"/>
                    </a:lnTo>
                    <a:lnTo>
                      <a:pt x="13873" y="21298"/>
                    </a:lnTo>
                    <a:lnTo>
                      <a:pt x="14317" y="21390"/>
                    </a:lnTo>
                    <a:lnTo>
                      <a:pt x="14778" y="21468"/>
                    </a:lnTo>
                    <a:lnTo>
                      <a:pt x="15294" y="21547"/>
                    </a:lnTo>
                    <a:lnTo>
                      <a:pt x="15809" y="21600"/>
                    </a:lnTo>
                    <a:lnTo>
                      <a:pt x="16359" y="21652"/>
                    </a:lnTo>
                    <a:lnTo>
                      <a:pt x="16875" y="21678"/>
                    </a:lnTo>
                    <a:lnTo>
                      <a:pt x="17407" y="21678"/>
                    </a:lnTo>
                    <a:lnTo>
                      <a:pt x="17958" y="21678"/>
                    </a:lnTo>
                    <a:lnTo>
                      <a:pt x="18473" y="21652"/>
                    </a:lnTo>
                    <a:lnTo>
                      <a:pt x="18953" y="21573"/>
                    </a:lnTo>
                    <a:lnTo>
                      <a:pt x="19397" y="21495"/>
                    </a:lnTo>
                    <a:lnTo>
                      <a:pt x="19841" y="21390"/>
                    </a:lnTo>
                    <a:lnTo>
                      <a:pt x="20214" y="21272"/>
                    </a:lnTo>
                    <a:lnTo>
                      <a:pt x="20551" y="21088"/>
                    </a:lnTo>
                    <a:lnTo>
                      <a:pt x="20480" y="20787"/>
                    </a:lnTo>
                    <a:lnTo>
                      <a:pt x="20409" y="20485"/>
                    </a:lnTo>
                    <a:lnTo>
                      <a:pt x="20356" y="20158"/>
                    </a:lnTo>
                    <a:lnTo>
                      <a:pt x="20356" y="19804"/>
                    </a:lnTo>
                    <a:lnTo>
                      <a:pt x="20321" y="19083"/>
                    </a:lnTo>
                    <a:lnTo>
                      <a:pt x="20356" y="18349"/>
                    </a:lnTo>
                    <a:lnTo>
                      <a:pt x="20409" y="17641"/>
                    </a:lnTo>
                    <a:lnTo>
                      <a:pt x="20480" y="17012"/>
                    </a:lnTo>
                    <a:lnTo>
                      <a:pt x="20551" y="16488"/>
                    </a:lnTo>
                    <a:lnTo>
                      <a:pt x="20551" y="16055"/>
                    </a:lnTo>
                    <a:lnTo>
                      <a:pt x="20551" y="15911"/>
                    </a:lnTo>
                    <a:lnTo>
                      <a:pt x="20445" y="15754"/>
                    </a:lnTo>
                    <a:lnTo>
                      <a:pt x="20356" y="15610"/>
                    </a:lnTo>
                    <a:lnTo>
                      <a:pt x="20178" y="15452"/>
                    </a:lnTo>
                    <a:lnTo>
                      <a:pt x="20001" y="15334"/>
                    </a:lnTo>
                    <a:lnTo>
                      <a:pt x="19770" y="15230"/>
                    </a:lnTo>
                    <a:lnTo>
                      <a:pt x="19521" y="15125"/>
                    </a:lnTo>
                    <a:lnTo>
                      <a:pt x="19290" y="15059"/>
                    </a:lnTo>
                    <a:lnTo>
                      <a:pt x="19024" y="15007"/>
                    </a:lnTo>
                    <a:lnTo>
                      <a:pt x="18740" y="14954"/>
                    </a:lnTo>
                    <a:lnTo>
                      <a:pt x="18509" y="14954"/>
                    </a:lnTo>
                    <a:lnTo>
                      <a:pt x="18225" y="14954"/>
                    </a:lnTo>
                    <a:lnTo>
                      <a:pt x="17994" y="15007"/>
                    </a:lnTo>
                    <a:lnTo>
                      <a:pt x="17763" y="15085"/>
                    </a:lnTo>
                    <a:lnTo>
                      <a:pt x="17550" y="15177"/>
                    </a:lnTo>
                    <a:lnTo>
                      <a:pt x="17372" y="15308"/>
                    </a:lnTo>
                    <a:lnTo>
                      <a:pt x="17176" y="15426"/>
                    </a:lnTo>
                    <a:lnTo>
                      <a:pt x="16928" y="15557"/>
                    </a:lnTo>
                    <a:lnTo>
                      <a:pt x="16661" y="15636"/>
                    </a:lnTo>
                    <a:lnTo>
                      <a:pt x="16359" y="15688"/>
                    </a:lnTo>
                    <a:lnTo>
                      <a:pt x="16022" y="15715"/>
                    </a:lnTo>
                    <a:lnTo>
                      <a:pt x="15667" y="15688"/>
                    </a:lnTo>
                    <a:lnTo>
                      <a:pt x="15294" y="15662"/>
                    </a:lnTo>
                    <a:lnTo>
                      <a:pt x="14956" y="15583"/>
                    </a:lnTo>
                    <a:lnTo>
                      <a:pt x="14619" y="15479"/>
                    </a:lnTo>
                    <a:lnTo>
                      <a:pt x="14281" y="15334"/>
                    </a:lnTo>
                    <a:lnTo>
                      <a:pt x="13961" y="15177"/>
                    </a:lnTo>
                    <a:lnTo>
                      <a:pt x="13695" y="14981"/>
                    </a:lnTo>
                    <a:lnTo>
                      <a:pt x="13588" y="14850"/>
                    </a:lnTo>
                    <a:lnTo>
                      <a:pt x="13482" y="14732"/>
                    </a:lnTo>
                    <a:lnTo>
                      <a:pt x="13393" y="14600"/>
                    </a:lnTo>
                    <a:lnTo>
                      <a:pt x="13322" y="14456"/>
                    </a:lnTo>
                    <a:lnTo>
                      <a:pt x="13251" y="14299"/>
                    </a:lnTo>
                    <a:lnTo>
                      <a:pt x="13215" y="14155"/>
                    </a:lnTo>
                    <a:lnTo>
                      <a:pt x="13180" y="13971"/>
                    </a:lnTo>
                    <a:lnTo>
                      <a:pt x="13180" y="13801"/>
                    </a:lnTo>
                    <a:lnTo>
                      <a:pt x="13180" y="13591"/>
                    </a:lnTo>
                    <a:lnTo>
                      <a:pt x="13215" y="13395"/>
                    </a:lnTo>
                    <a:lnTo>
                      <a:pt x="13251" y="13198"/>
                    </a:lnTo>
                    <a:lnTo>
                      <a:pt x="13322" y="13015"/>
                    </a:lnTo>
                    <a:lnTo>
                      <a:pt x="13393" y="12870"/>
                    </a:lnTo>
                    <a:lnTo>
                      <a:pt x="13482" y="12713"/>
                    </a:lnTo>
                    <a:lnTo>
                      <a:pt x="13588" y="12569"/>
                    </a:lnTo>
                    <a:lnTo>
                      <a:pt x="13730" y="12438"/>
                    </a:lnTo>
                    <a:lnTo>
                      <a:pt x="13997" y="12215"/>
                    </a:lnTo>
                    <a:lnTo>
                      <a:pt x="14334" y="12005"/>
                    </a:lnTo>
                    <a:lnTo>
                      <a:pt x="14690" y="11861"/>
                    </a:lnTo>
                    <a:lnTo>
                      <a:pt x="15063" y="11756"/>
                    </a:lnTo>
                    <a:lnTo>
                      <a:pt x="15436" y="11678"/>
                    </a:lnTo>
                    <a:lnTo>
                      <a:pt x="15809" y="11638"/>
                    </a:lnTo>
                    <a:lnTo>
                      <a:pt x="16182" y="11638"/>
                    </a:lnTo>
                    <a:lnTo>
                      <a:pt x="16555" y="11678"/>
                    </a:lnTo>
                    <a:lnTo>
                      <a:pt x="16910" y="11730"/>
                    </a:lnTo>
                    <a:lnTo>
                      <a:pt x="17248" y="11835"/>
                    </a:lnTo>
                    <a:lnTo>
                      <a:pt x="17514" y="11966"/>
                    </a:lnTo>
                    <a:lnTo>
                      <a:pt x="17763" y="12110"/>
                    </a:lnTo>
                    <a:lnTo>
                      <a:pt x="17887" y="12215"/>
                    </a:lnTo>
                    <a:lnTo>
                      <a:pt x="18065" y="12307"/>
                    </a:lnTo>
                    <a:lnTo>
                      <a:pt x="18260" y="12412"/>
                    </a:lnTo>
                    <a:lnTo>
                      <a:pt x="18438" y="12464"/>
                    </a:lnTo>
                    <a:lnTo>
                      <a:pt x="18669" y="12543"/>
                    </a:lnTo>
                    <a:lnTo>
                      <a:pt x="18882" y="12569"/>
                    </a:lnTo>
                    <a:lnTo>
                      <a:pt x="19113" y="12595"/>
                    </a:lnTo>
                    <a:lnTo>
                      <a:pt x="19361" y="12608"/>
                    </a:lnTo>
                    <a:lnTo>
                      <a:pt x="19592" y="12608"/>
                    </a:lnTo>
                    <a:lnTo>
                      <a:pt x="19841" y="12595"/>
                    </a:lnTo>
                    <a:lnTo>
                      <a:pt x="20072" y="12543"/>
                    </a:lnTo>
                    <a:lnTo>
                      <a:pt x="20321" y="12490"/>
                    </a:lnTo>
                    <a:lnTo>
                      <a:pt x="20551" y="12438"/>
                    </a:lnTo>
                    <a:lnTo>
                      <a:pt x="20800" y="12333"/>
                    </a:lnTo>
                    <a:lnTo>
                      <a:pt x="20996" y="12241"/>
                    </a:lnTo>
                    <a:lnTo>
                      <a:pt x="21244" y="12110"/>
                    </a:lnTo>
                    <a:lnTo>
                      <a:pt x="21298" y="12032"/>
                    </a:lnTo>
                    <a:lnTo>
                      <a:pt x="21404" y="11966"/>
                    </a:lnTo>
                    <a:lnTo>
                      <a:pt x="21475" y="11861"/>
                    </a:lnTo>
                    <a:lnTo>
                      <a:pt x="21511" y="11730"/>
                    </a:lnTo>
                    <a:lnTo>
                      <a:pt x="21617" y="11481"/>
                    </a:lnTo>
                    <a:lnTo>
                      <a:pt x="21653" y="11180"/>
                    </a:lnTo>
                    <a:lnTo>
                      <a:pt x="21653" y="10826"/>
                    </a:lnTo>
                    <a:lnTo>
                      <a:pt x="21653" y="10472"/>
                    </a:lnTo>
                    <a:lnTo>
                      <a:pt x="21582" y="10092"/>
                    </a:lnTo>
                    <a:lnTo>
                      <a:pt x="21511" y="9725"/>
                    </a:lnTo>
                    <a:lnTo>
                      <a:pt x="21298" y="8912"/>
                    </a:lnTo>
                    <a:lnTo>
                      <a:pt x="21067" y="8191"/>
                    </a:lnTo>
                    <a:lnTo>
                      <a:pt x="20800" y="7536"/>
                    </a:lnTo>
                    <a:lnTo>
                      <a:pt x="20551" y="7025"/>
                    </a:lnTo>
                    <a:lnTo>
                      <a:pt x="20001" y="7103"/>
                    </a:lnTo>
                    <a:lnTo>
                      <a:pt x="19432" y="7156"/>
                    </a:lnTo>
                    <a:lnTo>
                      <a:pt x="18846" y="7208"/>
                    </a:lnTo>
                    <a:lnTo>
                      <a:pt x="18225" y="7208"/>
                    </a:lnTo>
                    <a:lnTo>
                      <a:pt x="17656" y="7208"/>
                    </a:lnTo>
                    <a:lnTo>
                      <a:pt x="17070" y="7182"/>
                    </a:lnTo>
                    <a:lnTo>
                      <a:pt x="16484" y="7156"/>
                    </a:lnTo>
                    <a:lnTo>
                      <a:pt x="15986" y="7103"/>
                    </a:lnTo>
                    <a:lnTo>
                      <a:pt x="14992" y="6999"/>
                    </a:lnTo>
                    <a:lnTo>
                      <a:pt x="14210" y="6907"/>
                    </a:lnTo>
                    <a:lnTo>
                      <a:pt x="13695" y="6828"/>
                    </a:lnTo>
                    <a:lnTo>
                      <a:pt x="13517" y="6802"/>
                    </a:lnTo>
                    <a:lnTo>
                      <a:pt x="13073" y="6645"/>
                    </a:lnTo>
                    <a:lnTo>
                      <a:pt x="12700" y="6474"/>
                    </a:lnTo>
                    <a:lnTo>
                      <a:pt x="12363" y="6304"/>
                    </a:lnTo>
                    <a:lnTo>
                      <a:pt x="12132" y="6094"/>
                    </a:lnTo>
                    <a:lnTo>
                      <a:pt x="11919" y="5871"/>
                    </a:lnTo>
                    <a:lnTo>
                      <a:pt x="11776" y="5649"/>
                    </a:lnTo>
                    <a:lnTo>
                      <a:pt x="11688" y="5413"/>
                    </a:lnTo>
                    <a:lnTo>
                      <a:pt x="11617" y="5190"/>
                    </a:lnTo>
                    <a:lnTo>
                      <a:pt x="11617" y="4941"/>
                    </a:lnTo>
                    <a:lnTo>
                      <a:pt x="11652" y="4718"/>
                    </a:lnTo>
                    <a:lnTo>
                      <a:pt x="11723" y="4482"/>
                    </a:lnTo>
                    <a:lnTo>
                      <a:pt x="11812" y="4285"/>
                    </a:lnTo>
                    <a:lnTo>
                      <a:pt x="11919" y="4089"/>
                    </a:lnTo>
                    <a:lnTo>
                      <a:pt x="12096" y="3905"/>
                    </a:lnTo>
                    <a:lnTo>
                      <a:pt x="12292" y="3735"/>
                    </a:lnTo>
                    <a:lnTo>
                      <a:pt x="12505" y="3604"/>
                    </a:lnTo>
                    <a:lnTo>
                      <a:pt x="12700" y="3460"/>
                    </a:lnTo>
                    <a:lnTo>
                      <a:pt x="12878" y="3250"/>
                    </a:lnTo>
                    <a:lnTo>
                      <a:pt x="13038" y="3027"/>
                    </a:lnTo>
                    <a:lnTo>
                      <a:pt x="13180" y="2752"/>
                    </a:lnTo>
                    <a:lnTo>
                      <a:pt x="13286" y="2477"/>
                    </a:lnTo>
                    <a:lnTo>
                      <a:pt x="13322" y="2175"/>
                    </a:lnTo>
                    <a:lnTo>
                      <a:pt x="13357" y="1874"/>
                    </a:lnTo>
                    <a:lnTo>
                      <a:pt x="13286" y="1572"/>
                    </a:lnTo>
                    <a:lnTo>
                      <a:pt x="13180" y="1271"/>
                    </a:lnTo>
                    <a:lnTo>
                      <a:pt x="13038" y="983"/>
                    </a:lnTo>
                    <a:lnTo>
                      <a:pt x="12949" y="865"/>
                    </a:lnTo>
                    <a:lnTo>
                      <a:pt x="12807" y="733"/>
                    </a:lnTo>
                    <a:lnTo>
                      <a:pt x="12665" y="616"/>
                    </a:lnTo>
                    <a:lnTo>
                      <a:pt x="12505" y="511"/>
                    </a:lnTo>
                    <a:lnTo>
                      <a:pt x="12327" y="406"/>
                    </a:lnTo>
                    <a:lnTo>
                      <a:pt x="12132" y="314"/>
                    </a:lnTo>
                    <a:lnTo>
                      <a:pt x="11883" y="235"/>
                    </a:lnTo>
                    <a:lnTo>
                      <a:pt x="11652" y="183"/>
                    </a:lnTo>
                    <a:lnTo>
                      <a:pt x="11368" y="104"/>
                    </a:lnTo>
                    <a:lnTo>
                      <a:pt x="11101" y="78"/>
                    </a:lnTo>
                    <a:lnTo>
                      <a:pt x="10800" y="52"/>
                    </a:lnTo>
                    <a:lnTo>
                      <a:pt x="10444" y="52"/>
                    </a:lnTo>
                    <a:lnTo>
                      <a:pt x="10142" y="52"/>
                    </a:lnTo>
                    <a:lnTo>
                      <a:pt x="9840" y="78"/>
                    </a:lnTo>
                    <a:lnTo>
                      <a:pt x="9574" y="104"/>
                    </a:lnTo>
                    <a:lnTo>
                      <a:pt x="9325" y="157"/>
                    </a:lnTo>
                    <a:lnTo>
                      <a:pt x="9094" y="209"/>
                    </a:lnTo>
                    <a:lnTo>
                      <a:pt x="8846" y="262"/>
                    </a:lnTo>
                    <a:lnTo>
                      <a:pt x="8650" y="340"/>
                    </a:lnTo>
                    <a:lnTo>
                      <a:pt x="8437" y="432"/>
                    </a:lnTo>
                    <a:lnTo>
                      <a:pt x="8277" y="511"/>
                    </a:lnTo>
                    <a:lnTo>
                      <a:pt x="8100" y="616"/>
                    </a:lnTo>
                    <a:lnTo>
                      <a:pt x="7957" y="707"/>
                    </a:lnTo>
                    <a:lnTo>
                      <a:pt x="7833" y="838"/>
                    </a:lnTo>
                    <a:lnTo>
                      <a:pt x="7620" y="1061"/>
                    </a:lnTo>
                    <a:lnTo>
                      <a:pt x="7442" y="1336"/>
                    </a:lnTo>
                    <a:lnTo>
                      <a:pt x="7353" y="1599"/>
                    </a:lnTo>
                    <a:lnTo>
                      <a:pt x="7318" y="1900"/>
                    </a:lnTo>
                    <a:lnTo>
                      <a:pt x="7318" y="2175"/>
                    </a:lnTo>
                    <a:lnTo>
                      <a:pt x="7353" y="2450"/>
                    </a:lnTo>
                    <a:lnTo>
                      <a:pt x="7442" y="2726"/>
                    </a:lnTo>
                    <a:lnTo>
                      <a:pt x="7620" y="2975"/>
                    </a:lnTo>
                    <a:lnTo>
                      <a:pt x="7833" y="3198"/>
                    </a:lnTo>
                    <a:lnTo>
                      <a:pt x="8064" y="3433"/>
                    </a:lnTo>
                    <a:lnTo>
                      <a:pt x="8295" y="3630"/>
                    </a:lnTo>
                    <a:lnTo>
                      <a:pt x="8508" y="3853"/>
                    </a:lnTo>
                    <a:lnTo>
                      <a:pt x="8686" y="4089"/>
                    </a:lnTo>
                    <a:lnTo>
                      <a:pt x="8775" y="4312"/>
                    </a:lnTo>
                    <a:lnTo>
                      <a:pt x="8846" y="4561"/>
                    </a:lnTo>
                    <a:lnTo>
                      <a:pt x="8846" y="4810"/>
                    </a:lnTo>
                    <a:lnTo>
                      <a:pt x="8810" y="5059"/>
                    </a:lnTo>
                    <a:lnTo>
                      <a:pt x="8721" y="5295"/>
                    </a:lnTo>
                    <a:lnTo>
                      <a:pt x="8579" y="5544"/>
                    </a:lnTo>
                    <a:lnTo>
                      <a:pt x="8366" y="5766"/>
                    </a:lnTo>
                    <a:lnTo>
                      <a:pt x="8135" y="5976"/>
                    </a:lnTo>
                    <a:lnTo>
                      <a:pt x="7833" y="6199"/>
                    </a:lnTo>
                    <a:lnTo>
                      <a:pt x="7478" y="6369"/>
                    </a:lnTo>
                    <a:lnTo>
                      <a:pt x="7069" y="6527"/>
                    </a:lnTo>
                    <a:lnTo>
                      <a:pt x="6590" y="6671"/>
                    </a:lnTo>
                    <a:lnTo>
                      <a:pt x="6092" y="6802"/>
                    </a:lnTo>
                    <a:lnTo>
                      <a:pt x="5684" y="6802"/>
                    </a:lnTo>
                    <a:lnTo>
                      <a:pt x="5133" y="6802"/>
                    </a:lnTo>
                    <a:lnTo>
                      <a:pt x="4547" y="6802"/>
                    </a:lnTo>
                    <a:lnTo>
                      <a:pt x="3872" y="6802"/>
                    </a:lnTo>
                    <a:lnTo>
                      <a:pt x="3144" y="6802"/>
                    </a:lnTo>
                    <a:lnTo>
                      <a:pt x="2362" y="6802"/>
                    </a:lnTo>
                    <a:lnTo>
                      <a:pt x="1545" y="6802"/>
                    </a:lnTo>
                    <a:lnTo>
                      <a:pt x="692" y="6802"/>
                    </a:lnTo>
                    <a:lnTo>
                      <a:pt x="586" y="7234"/>
                    </a:lnTo>
                    <a:lnTo>
                      <a:pt x="461" y="7837"/>
                    </a:lnTo>
                    <a:lnTo>
                      <a:pt x="355" y="8493"/>
                    </a:lnTo>
                    <a:lnTo>
                      <a:pt x="248" y="9187"/>
                    </a:lnTo>
                    <a:lnTo>
                      <a:pt x="142" y="9869"/>
                    </a:lnTo>
                    <a:lnTo>
                      <a:pt x="106" y="10498"/>
                    </a:lnTo>
                    <a:lnTo>
                      <a:pt x="106" y="10983"/>
                    </a:lnTo>
                    <a:lnTo>
                      <a:pt x="106" y="11311"/>
                    </a:lnTo>
                    <a:lnTo>
                      <a:pt x="213" y="11481"/>
                    </a:lnTo>
                    <a:lnTo>
                      <a:pt x="319" y="11651"/>
                    </a:lnTo>
                    <a:lnTo>
                      <a:pt x="497" y="11783"/>
                    </a:lnTo>
                    <a:lnTo>
                      <a:pt x="692" y="11914"/>
                    </a:lnTo>
                    <a:lnTo>
                      <a:pt x="941" y="12032"/>
                    </a:lnTo>
                    <a:lnTo>
                      <a:pt x="1207" y="12110"/>
                    </a:lnTo>
                    <a:lnTo>
                      <a:pt x="1509" y="12189"/>
                    </a:lnTo>
                    <a:lnTo>
                      <a:pt x="1794" y="12241"/>
                    </a:lnTo>
                    <a:lnTo>
                      <a:pt x="2131" y="12267"/>
                    </a:lnTo>
                    <a:lnTo>
                      <a:pt x="2433" y="12281"/>
                    </a:lnTo>
                    <a:lnTo>
                      <a:pt x="2735" y="12267"/>
                    </a:lnTo>
                    <a:lnTo>
                      <a:pt x="3055" y="12241"/>
                    </a:lnTo>
                    <a:lnTo>
                      <a:pt x="3357" y="12189"/>
                    </a:lnTo>
                    <a:lnTo>
                      <a:pt x="3623" y="12084"/>
                    </a:lnTo>
                    <a:lnTo>
                      <a:pt x="3872" y="11979"/>
                    </a:lnTo>
                    <a:lnTo>
                      <a:pt x="4103" y="11861"/>
                    </a:lnTo>
                    <a:lnTo>
                      <a:pt x="4316" y="11704"/>
                    </a:lnTo>
                    <a:lnTo>
                      <a:pt x="4582" y="11612"/>
                    </a:lnTo>
                    <a:lnTo>
                      <a:pt x="4849" y="11533"/>
                    </a:lnTo>
                    <a:lnTo>
                      <a:pt x="5169" y="11507"/>
                    </a:lnTo>
                    <a:lnTo>
                      <a:pt x="5506" y="11481"/>
                    </a:lnTo>
                    <a:lnTo>
                      <a:pt x="5808" y="11507"/>
                    </a:lnTo>
                    <a:lnTo>
                      <a:pt x="6146" y="11560"/>
                    </a:lnTo>
                    <a:lnTo>
                      <a:pt x="6501" y="11651"/>
                    </a:lnTo>
                    <a:lnTo>
                      <a:pt x="6803" y="11783"/>
                    </a:lnTo>
                    <a:lnTo>
                      <a:pt x="7105" y="11940"/>
                    </a:lnTo>
                    <a:lnTo>
                      <a:pt x="7353" y="12110"/>
                    </a:lnTo>
                    <a:lnTo>
                      <a:pt x="7584" y="12333"/>
                    </a:lnTo>
                    <a:lnTo>
                      <a:pt x="7798" y="12595"/>
                    </a:lnTo>
                    <a:lnTo>
                      <a:pt x="7922" y="12870"/>
                    </a:lnTo>
                    <a:lnTo>
                      <a:pt x="8028" y="13198"/>
                    </a:lnTo>
                    <a:lnTo>
                      <a:pt x="8064" y="13526"/>
                    </a:lnTo>
                    <a:lnTo>
                      <a:pt x="8028" y="13775"/>
                    </a:lnTo>
                    <a:lnTo>
                      <a:pt x="7922" y="13998"/>
                    </a:lnTo>
                    <a:lnTo>
                      <a:pt x="7798" y="14220"/>
                    </a:lnTo>
                    <a:lnTo>
                      <a:pt x="7584" y="14404"/>
                    </a:lnTo>
                    <a:lnTo>
                      <a:pt x="7353" y="14574"/>
                    </a:lnTo>
                    <a:lnTo>
                      <a:pt x="7105" y="14732"/>
                    </a:lnTo>
                    <a:lnTo>
                      <a:pt x="6803" y="14850"/>
                    </a:lnTo>
                    <a:lnTo>
                      <a:pt x="6501" y="14954"/>
                    </a:lnTo>
                    <a:lnTo>
                      <a:pt x="6146" y="15033"/>
                    </a:lnTo>
                    <a:lnTo>
                      <a:pt x="5808" y="15085"/>
                    </a:lnTo>
                    <a:lnTo>
                      <a:pt x="5506" y="15085"/>
                    </a:lnTo>
                    <a:lnTo>
                      <a:pt x="5169" y="15059"/>
                    </a:lnTo>
                    <a:lnTo>
                      <a:pt x="4849" y="15007"/>
                    </a:lnTo>
                    <a:lnTo>
                      <a:pt x="4582" y="14902"/>
                    </a:lnTo>
                    <a:lnTo>
                      <a:pt x="4316" y="14784"/>
                    </a:lnTo>
                    <a:lnTo>
                      <a:pt x="4103" y="14600"/>
                    </a:lnTo>
                    <a:lnTo>
                      <a:pt x="3907" y="14430"/>
                    </a:lnTo>
                    <a:lnTo>
                      <a:pt x="3659" y="14299"/>
                    </a:lnTo>
                    <a:lnTo>
                      <a:pt x="3428" y="14194"/>
                    </a:lnTo>
                    <a:lnTo>
                      <a:pt x="3179" y="14129"/>
                    </a:lnTo>
                    <a:lnTo>
                      <a:pt x="2913" y="14102"/>
                    </a:lnTo>
                    <a:lnTo>
                      <a:pt x="2646" y="14102"/>
                    </a:lnTo>
                    <a:lnTo>
                      <a:pt x="2362" y="14129"/>
                    </a:lnTo>
                    <a:lnTo>
                      <a:pt x="2096" y="14168"/>
                    </a:lnTo>
                    <a:lnTo>
                      <a:pt x="1811" y="14273"/>
                    </a:lnTo>
                    <a:lnTo>
                      <a:pt x="1545" y="14378"/>
                    </a:lnTo>
                    <a:lnTo>
                      <a:pt x="1314" y="14496"/>
                    </a:lnTo>
                    <a:lnTo>
                      <a:pt x="1065" y="14653"/>
                    </a:lnTo>
                    <a:lnTo>
                      <a:pt x="870" y="14797"/>
                    </a:lnTo>
                    <a:lnTo>
                      <a:pt x="657" y="14981"/>
                    </a:lnTo>
                    <a:lnTo>
                      <a:pt x="497" y="15177"/>
                    </a:lnTo>
                    <a:lnTo>
                      <a:pt x="390" y="15413"/>
                    </a:lnTo>
                    <a:lnTo>
                      <a:pt x="284" y="15636"/>
                    </a:lnTo>
                    <a:lnTo>
                      <a:pt x="248" y="15911"/>
                    </a:lnTo>
                    <a:lnTo>
                      <a:pt x="284" y="16239"/>
                    </a:lnTo>
                    <a:lnTo>
                      <a:pt x="319" y="16566"/>
                    </a:lnTo>
                    <a:lnTo>
                      <a:pt x="497" y="17340"/>
                    </a:lnTo>
                    <a:lnTo>
                      <a:pt x="692" y="18152"/>
                    </a:lnTo>
                    <a:lnTo>
                      <a:pt x="799" y="18559"/>
                    </a:lnTo>
                    <a:lnTo>
                      <a:pt x="905" y="18978"/>
                    </a:lnTo>
                    <a:lnTo>
                      <a:pt x="959" y="19384"/>
                    </a:lnTo>
                    <a:lnTo>
                      <a:pt x="994" y="19791"/>
                    </a:lnTo>
                    <a:lnTo>
                      <a:pt x="994" y="20132"/>
                    </a:lnTo>
                    <a:lnTo>
                      <a:pt x="959" y="20485"/>
                    </a:lnTo>
                    <a:lnTo>
                      <a:pt x="941" y="20669"/>
                    </a:lnTo>
                    <a:lnTo>
                      <a:pt x="870" y="20813"/>
                    </a:lnTo>
                    <a:lnTo>
                      <a:pt x="799" y="20970"/>
                    </a:lnTo>
                    <a:lnTo>
                      <a:pt x="692" y="21088"/>
                    </a:lnTo>
                    <a:lnTo>
                      <a:pt x="1474" y="20997"/>
                    </a:lnTo>
                    <a:lnTo>
                      <a:pt x="2291" y="20866"/>
                    </a:lnTo>
                    <a:lnTo>
                      <a:pt x="3108" y="20787"/>
                    </a:lnTo>
                    <a:lnTo>
                      <a:pt x="3907" y="20721"/>
                    </a:lnTo>
                    <a:lnTo>
                      <a:pt x="4653" y="20695"/>
                    </a:lnTo>
                    <a:lnTo>
                      <a:pt x="5364" y="20695"/>
                    </a:lnTo>
                    <a:lnTo>
                      <a:pt x="5701" y="20721"/>
                    </a:lnTo>
                    <a:lnTo>
                      <a:pt x="6057" y="20761"/>
                    </a:lnTo>
                    <a:lnTo>
                      <a:pt x="6323" y="20813"/>
                    </a:lnTo>
                    <a:lnTo>
                      <a:pt x="6625" y="20892"/>
                    </a:lnTo>
                    <a:close/>
                  </a:path>
                </a:pathLst>
              </a:custGeom>
              <a:solidFill>
                <a:srgbClr val="FFBE7D"/>
              </a:solidFill>
              <a:ln w="285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4596" name="Puzzle2"/>
              <p:cNvSpPr>
                <a:spLocks noEditPoints="1" noChangeArrowheads="1"/>
              </p:cNvSpPr>
              <p:nvPr/>
            </p:nvSpPr>
            <p:spPr bwMode="auto">
              <a:xfrm>
                <a:off x="2880" y="1736"/>
                <a:ext cx="1778" cy="1379"/>
              </a:xfrm>
              <a:custGeom>
                <a:avLst/>
                <a:gdLst>
                  <a:gd name="T0" fmla="*/ 0 w 21600"/>
                  <a:gd name="T1" fmla="*/ 4 h 21600"/>
                  <a:gd name="T2" fmla="*/ 2 w 21600"/>
                  <a:gd name="T3" fmla="*/ 5 h 21600"/>
                  <a:gd name="T4" fmla="*/ 6 w 21600"/>
                  <a:gd name="T5" fmla="*/ 4 h 21600"/>
                  <a:gd name="T6" fmla="*/ 9 w 21600"/>
                  <a:gd name="T7" fmla="*/ 5 h 21600"/>
                  <a:gd name="T8" fmla="*/ 12 w 21600"/>
                  <a:gd name="T9" fmla="*/ 4 h 21600"/>
                  <a:gd name="T10" fmla="*/ 9 w 21600"/>
                  <a:gd name="T11" fmla="*/ 1 h 21600"/>
                  <a:gd name="T12" fmla="*/ 6 w 21600"/>
                  <a:gd name="T13" fmla="*/ 0 h 21600"/>
                  <a:gd name="T14" fmla="*/ 2 w 21600"/>
                  <a:gd name="T15" fmla="*/ 2 h 2160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5394 w 21600"/>
                  <a:gd name="T25" fmla="*/ 6735 h 21600"/>
                  <a:gd name="T26" fmla="*/ 16182 w 21600"/>
                  <a:gd name="T27" fmla="*/ 20441 h 2160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1600" h="21600">
                    <a:moveTo>
                      <a:pt x="4247" y="12354"/>
                    </a:moveTo>
                    <a:lnTo>
                      <a:pt x="4134" y="12468"/>
                    </a:lnTo>
                    <a:lnTo>
                      <a:pt x="4010" y="12581"/>
                    </a:lnTo>
                    <a:lnTo>
                      <a:pt x="3897" y="12637"/>
                    </a:lnTo>
                    <a:lnTo>
                      <a:pt x="3773" y="12694"/>
                    </a:lnTo>
                    <a:lnTo>
                      <a:pt x="3637" y="12694"/>
                    </a:lnTo>
                    <a:lnTo>
                      <a:pt x="3524" y="12694"/>
                    </a:lnTo>
                    <a:lnTo>
                      <a:pt x="3400" y="12665"/>
                    </a:lnTo>
                    <a:lnTo>
                      <a:pt x="3287" y="12609"/>
                    </a:lnTo>
                    <a:lnTo>
                      <a:pt x="3027" y="12496"/>
                    </a:lnTo>
                    <a:lnTo>
                      <a:pt x="2790" y="12340"/>
                    </a:lnTo>
                    <a:lnTo>
                      <a:pt x="2530" y="12142"/>
                    </a:lnTo>
                    <a:lnTo>
                      <a:pt x="2293" y="11987"/>
                    </a:lnTo>
                    <a:lnTo>
                      <a:pt x="2033" y="11817"/>
                    </a:lnTo>
                    <a:lnTo>
                      <a:pt x="1773" y="11676"/>
                    </a:lnTo>
                    <a:lnTo>
                      <a:pt x="1638" y="11662"/>
                    </a:lnTo>
                    <a:lnTo>
                      <a:pt x="1513" y="11634"/>
                    </a:lnTo>
                    <a:lnTo>
                      <a:pt x="1378" y="11634"/>
                    </a:lnTo>
                    <a:lnTo>
                      <a:pt x="1253" y="11634"/>
                    </a:lnTo>
                    <a:lnTo>
                      <a:pt x="1118" y="11662"/>
                    </a:lnTo>
                    <a:lnTo>
                      <a:pt x="971" y="11732"/>
                    </a:lnTo>
                    <a:lnTo>
                      <a:pt x="835" y="11817"/>
                    </a:lnTo>
                    <a:lnTo>
                      <a:pt x="711" y="11959"/>
                    </a:lnTo>
                    <a:lnTo>
                      <a:pt x="553" y="12086"/>
                    </a:lnTo>
                    <a:lnTo>
                      <a:pt x="429" y="12284"/>
                    </a:lnTo>
                    <a:lnTo>
                      <a:pt x="271" y="12524"/>
                    </a:lnTo>
                    <a:lnTo>
                      <a:pt x="146" y="12793"/>
                    </a:lnTo>
                    <a:lnTo>
                      <a:pt x="79" y="12962"/>
                    </a:lnTo>
                    <a:lnTo>
                      <a:pt x="33" y="13146"/>
                    </a:lnTo>
                    <a:lnTo>
                      <a:pt x="11" y="13386"/>
                    </a:lnTo>
                    <a:lnTo>
                      <a:pt x="11" y="13641"/>
                    </a:lnTo>
                    <a:lnTo>
                      <a:pt x="33" y="13881"/>
                    </a:lnTo>
                    <a:lnTo>
                      <a:pt x="101" y="14150"/>
                    </a:lnTo>
                    <a:lnTo>
                      <a:pt x="192" y="14404"/>
                    </a:lnTo>
                    <a:lnTo>
                      <a:pt x="293" y="14645"/>
                    </a:lnTo>
                    <a:lnTo>
                      <a:pt x="451" y="14857"/>
                    </a:lnTo>
                    <a:lnTo>
                      <a:pt x="621" y="15054"/>
                    </a:lnTo>
                    <a:lnTo>
                      <a:pt x="734" y="15125"/>
                    </a:lnTo>
                    <a:lnTo>
                      <a:pt x="835" y="15210"/>
                    </a:lnTo>
                    <a:lnTo>
                      <a:pt x="948" y="15267"/>
                    </a:lnTo>
                    <a:lnTo>
                      <a:pt x="1084" y="15323"/>
                    </a:lnTo>
                    <a:lnTo>
                      <a:pt x="1208" y="15351"/>
                    </a:lnTo>
                    <a:lnTo>
                      <a:pt x="1355" y="15380"/>
                    </a:lnTo>
                    <a:lnTo>
                      <a:pt x="1513" y="15380"/>
                    </a:lnTo>
                    <a:lnTo>
                      <a:pt x="1683" y="15380"/>
                    </a:lnTo>
                    <a:lnTo>
                      <a:pt x="1864" y="15351"/>
                    </a:lnTo>
                    <a:lnTo>
                      <a:pt x="2033" y="15323"/>
                    </a:lnTo>
                    <a:lnTo>
                      <a:pt x="2225" y="15238"/>
                    </a:lnTo>
                    <a:lnTo>
                      <a:pt x="2428" y="15153"/>
                    </a:lnTo>
                    <a:lnTo>
                      <a:pt x="2745" y="15026"/>
                    </a:lnTo>
                    <a:lnTo>
                      <a:pt x="3005" y="14913"/>
                    </a:lnTo>
                    <a:lnTo>
                      <a:pt x="3264" y="14828"/>
                    </a:lnTo>
                    <a:lnTo>
                      <a:pt x="3513" y="14800"/>
                    </a:lnTo>
                    <a:lnTo>
                      <a:pt x="3615" y="14828"/>
                    </a:lnTo>
                    <a:lnTo>
                      <a:pt x="3728" y="14857"/>
                    </a:lnTo>
                    <a:lnTo>
                      <a:pt x="3807" y="14913"/>
                    </a:lnTo>
                    <a:lnTo>
                      <a:pt x="3920" y="14998"/>
                    </a:lnTo>
                    <a:lnTo>
                      <a:pt x="4010" y="15097"/>
                    </a:lnTo>
                    <a:lnTo>
                      <a:pt x="4089" y="15238"/>
                    </a:lnTo>
                    <a:lnTo>
                      <a:pt x="4179" y="15408"/>
                    </a:lnTo>
                    <a:lnTo>
                      <a:pt x="4247" y="15620"/>
                    </a:lnTo>
                    <a:lnTo>
                      <a:pt x="4326" y="15860"/>
                    </a:lnTo>
                    <a:lnTo>
                      <a:pt x="4394" y="16129"/>
                    </a:lnTo>
                    <a:lnTo>
                      <a:pt x="4439" y="16440"/>
                    </a:lnTo>
                    <a:lnTo>
                      <a:pt x="4507" y="16737"/>
                    </a:lnTo>
                    <a:lnTo>
                      <a:pt x="4552" y="17090"/>
                    </a:lnTo>
                    <a:lnTo>
                      <a:pt x="4575" y="17443"/>
                    </a:lnTo>
                    <a:lnTo>
                      <a:pt x="4586" y="17825"/>
                    </a:lnTo>
                    <a:lnTo>
                      <a:pt x="4586" y="18193"/>
                    </a:lnTo>
                    <a:lnTo>
                      <a:pt x="4586" y="18574"/>
                    </a:lnTo>
                    <a:lnTo>
                      <a:pt x="4586" y="18984"/>
                    </a:lnTo>
                    <a:lnTo>
                      <a:pt x="4552" y="19366"/>
                    </a:lnTo>
                    <a:lnTo>
                      <a:pt x="4507" y="19748"/>
                    </a:lnTo>
                    <a:lnTo>
                      <a:pt x="4462" y="20129"/>
                    </a:lnTo>
                    <a:lnTo>
                      <a:pt x="4371" y="20483"/>
                    </a:lnTo>
                    <a:lnTo>
                      <a:pt x="4292" y="20836"/>
                    </a:lnTo>
                    <a:lnTo>
                      <a:pt x="4202" y="21161"/>
                    </a:lnTo>
                    <a:lnTo>
                      <a:pt x="4744" y="21161"/>
                    </a:lnTo>
                    <a:lnTo>
                      <a:pt x="5264" y="21161"/>
                    </a:lnTo>
                    <a:lnTo>
                      <a:pt x="5784" y="21161"/>
                    </a:lnTo>
                    <a:lnTo>
                      <a:pt x="6235" y="21161"/>
                    </a:lnTo>
                    <a:lnTo>
                      <a:pt x="6676" y="21161"/>
                    </a:lnTo>
                    <a:lnTo>
                      <a:pt x="7060" y="21161"/>
                    </a:lnTo>
                    <a:lnTo>
                      <a:pt x="7410" y="21161"/>
                    </a:lnTo>
                    <a:lnTo>
                      <a:pt x="7670" y="21161"/>
                    </a:lnTo>
                    <a:lnTo>
                      <a:pt x="8020" y="21020"/>
                    </a:lnTo>
                    <a:lnTo>
                      <a:pt x="8303" y="20893"/>
                    </a:lnTo>
                    <a:lnTo>
                      <a:pt x="8563" y="20695"/>
                    </a:lnTo>
                    <a:lnTo>
                      <a:pt x="8800" y="20511"/>
                    </a:lnTo>
                    <a:lnTo>
                      <a:pt x="8969" y="20285"/>
                    </a:lnTo>
                    <a:lnTo>
                      <a:pt x="9150" y="20045"/>
                    </a:lnTo>
                    <a:lnTo>
                      <a:pt x="9252" y="19804"/>
                    </a:lnTo>
                    <a:lnTo>
                      <a:pt x="9342" y="19550"/>
                    </a:lnTo>
                    <a:lnTo>
                      <a:pt x="9410" y="19281"/>
                    </a:lnTo>
                    <a:lnTo>
                      <a:pt x="9433" y="19013"/>
                    </a:lnTo>
                    <a:lnTo>
                      <a:pt x="9433" y="18744"/>
                    </a:lnTo>
                    <a:lnTo>
                      <a:pt x="9387" y="18504"/>
                    </a:lnTo>
                    <a:lnTo>
                      <a:pt x="9320" y="18221"/>
                    </a:lnTo>
                    <a:lnTo>
                      <a:pt x="9207" y="17981"/>
                    </a:lnTo>
                    <a:lnTo>
                      <a:pt x="9105" y="17740"/>
                    </a:lnTo>
                    <a:lnTo>
                      <a:pt x="8924" y="17514"/>
                    </a:lnTo>
                    <a:lnTo>
                      <a:pt x="8777" y="17274"/>
                    </a:lnTo>
                    <a:lnTo>
                      <a:pt x="8642" y="17034"/>
                    </a:lnTo>
                    <a:lnTo>
                      <a:pt x="8563" y="16765"/>
                    </a:lnTo>
                    <a:lnTo>
                      <a:pt x="8472" y="16468"/>
                    </a:lnTo>
                    <a:lnTo>
                      <a:pt x="8450" y="16157"/>
                    </a:lnTo>
                    <a:lnTo>
                      <a:pt x="8450" y="15860"/>
                    </a:lnTo>
                    <a:lnTo>
                      <a:pt x="8472" y="15563"/>
                    </a:lnTo>
                    <a:lnTo>
                      <a:pt x="8540" y="15267"/>
                    </a:lnTo>
                    <a:lnTo>
                      <a:pt x="8642" y="14998"/>
                    </a:lnTo>
                    <a:lnTo>
                      <a:pt x="8777" y="14729"/>
                    </a:lnTo>
                    <a:lnTo>
                      <a:pt x="8868" y="14616"/>
                    </a:lnTo>
                    <a:lnTo>
                      <a:pt x="8969" y="14475"/>
                    </a:lnTo>
                    <a:lnTo>
                      <a:pt x="9060" y="14376"/>
                    </a:lnTo>
                    <a:lnTo>
                      <a:pt x="9184" y="14291"/>
                    </a:lnTo>
                    <a:lnTo>
                      <a:pt x="9297" y="14206"/>
                    </a:lnTo>
                    <a:lnTo>
                      <a:pt x="9433" y="14121"/>
                    </a:lnTo>
                    <a:lnTo>
                      <a:pt x="9579" y="14051"/>
                    </a:lnTo>
                    <a:lnTo>
                      <a:pt x="9726" y="13994"/>
                    </a:lnTo>
                    <a:lnTo>
                      <a:pt x="9884" y="13938"/>
                    </a:lnTo>
                    <a:lnTo>
                      <a:pt x="10054" y="13909"/>
                    </a:lnTo>
                    <a:lnTo>
                      <a:pt x="10257" y="13881"/>
                    </a:lnTo>
                    <a:lnTo>
                      <a:pt x="10449" y="13881"/>
                    </a:lnTo>
                    <a:lnTo>
                      <a:pt x="10664" y="13881"/>
                    </a:lnTo>
                    <a:lnTo>
                      <a:pt x="10856" y="13909"/>
                    </a:lnTo>
                    <a:lnTo>
                      <a:pt x="11037" y="13966"/>
                    </a:lnTo>
                    <a:lnTo>
                      <a:pt x="11206" y="14023"/>
                    </a:lnTo>
                    <a:lnTo>
                      <a:pt x="11353" y="14093"/>
                    </a:lnTo>
                    <a:lnTo>
                      <a:pt x="11511" y="14178"/>
                    </a:lnTo>
                    <a:lnTo>
                      <a:pt x="11635" y="14263"/>
                    </a:lnTo>
                    <a:lnTo>
                      <a:pt x="11748" y="14376"/>
                    </a:lnTo>
                    <a:lnTo>
                      <a:pt x="11861" y="14475"/>
                    </a:lnTo>
                    <a:lnTo>
                      <a:pt x="11941" y="14616"/>
                    </a:lnTo>
                    <a:lnTo>
                      <a:pt x="12031" y="14758"/>
                    </a:lnTo>
                    <a:lnTo>
                      <a:pt x="12099" y="14885"/>
                    </a:lnTo>
                    <a:lnTo>
                      <a:pt x="12200" y="15210"/>
                    </a:lnTo>
                    <a:lnTo>
                      <a:pt x="12268" y="15507"/>
                    </a:lnTo>
                    <a:lnTo>
                      <a:pt x="12291" y="15832"/>
                    </a:lnTo>
                    <a:lnTo>
                      <a:pt x="12291" y="16157"/>
                    </a:lnTo>
                    <a:lnTo>
                      <a:pt x="12246" y="16482"/>
                    </a:lnTo>
                    <a:lnTo>
                      <a:pt x="12178" y="16807"/>
                    </a:lnTo>
                    <a:lnTo>
                      <a:pt x="12099" y="17090"/>
                    </a:lnTo>
                    <a:lnTo>
                      <a:pt x="12008" y="17330"/>
                    </a:lnTo>
                    <a:lnTo>
                      <a:pt x="11884" y="17542"/>
                    </a:lnTo>
                    <a:lnTo>
                      <a:pt x="11748" y="17712"/>
                    </a:lnTo>
                    <a:lnTo>
                      <a:pt x="11613" y="17839"/>
                    </a:lnTo>
                    <a:lnTo>
                      <a:pt x="11489" y="18037"/>
                    </a:lnTo>
                    <a:lnTo>
                      <a:pt x="11398" y="18221"/>
                    </a:lnTo>
                    <a:lnTo>
                      <a:pt x="11319" y="18447"/>
                    </a:lnTo>
                    <a:lnTo>
                      <a:pt x="11251" y="18659"/>
                    </a:lnTo>
                    <a:lnTo>
                      <a:pt x="11206" y="18900"/>
                    </a:lnTo>
                    <a:lnTo>
                      <a:pt x="11184" y="19154"/>
                    </a:lnTo>
                    <a:lnTo>
                      <a:pt x="11184" y="19423"/>
                    </a:lnTo>
                    <a:lnTo>
                      <a:pt x="11229" y="19663"/>
                    </a:lnTo>
                    <a:lnTo>
                      <a:pt x="11297" y="19903"/>
                    </a:lnTo>
                    <a:lnTo>
                      <a:pt x="11376" y="20158"/>
                    </a:lnTo>
                    <a:lnTo>
                      <a:pt x="11511" y="20398"/>
                    </a:lnTo>
                    <a:lnTo>
                      <a:pt x="11681" y="20610"/>
                    </a:lnTo>
                    <a:lnTo>
                      <a:pt x="11884" y="20808"/>
                    </a:lnTo>
                    <a:lnTo>
                      <a:pt x="12121" y="20992"/>
                    </a:lnTo>
                    <a:lnTo>
                      <a:pt x="12404" y="21161"/>
                    </a:lnTo>
                    <a:lnTo>
                      <a:pt x="12528" y="21190"/>
                    </a:lnTo>
                    <a:lnTo>
                      <a:pt x="12856" y="21274"/>
                    </a:lnTo>
                    <a:lnTo>
                      <a:pt x="13330" y="21373"/>
                    </a:lnTo>
                    <a:lnTo>
                      <a:pt x="13963" y="21486"/>
                    </a:lnTo>
                    <a:lnTo>
                      <a:pt x="14313" y="21543"/>
                    </a:lnTo>
                    <a:lnTo>
                      <a:pt x="14652" y="21571"/>
                    </a:lnTo>
                    <a:lnTo>
                      <a:pt x="15025" y="21600"/>
                    </a:lnTo>
                    <a:lnTo>
                      <a:pt x="15409" y="21600"/>
                    </a:lnTo>
                    <a:lnTo>
                      <a:pt x="15782" y="21600"/>
                    </a:lnTo>
                    <a:lnTo>
                      <a:pt x="16177" y="21571"/>
                    </a:lnTo>
                    <a:lnTo>
                      <a:pt x="16516" y="21486"/>
                    </a:lnTo>
                    <a:lnTo>
                      <a:pt x="16889" y="21402"/>
                    </a:lnTo>
                    <a:lnTo>
                      <a:pt x="16821" y="21190"/>
                    </a:lnTo>
                    <a:lnTo>
                      <a:pt x="16776" y="20935"/>
                    </a:lnTo>
                    <a:lnTo>
                      <a:pt x="16742" y="20667"/>
                    </a:lnTo>
                    <a:lnTo>
                      <a:pt x="16719" y="20370"/>
                    </a:lnTo>
                    <a:lnTo>
                      <a:pt x="16697" y="19719"/>
                    </a:lnTo>
                    <a:lnTo>
                      <a:pt x="16697" y="19013"/>
                    </a:lnTo>
                    <a:lnTo>
                      <a:pt x="16719" y="18306"/>
                    </a:lnTo>
                    <a:lnTo>
                      <a:pt x="16753" y="17599"/>
                    </a:lnTo>
                    <a:lnTo>
                      <a:pt x="16821" y="16949"/>
                    </a:lnTo>
                    <a:lnTo>
                      <a:pt x="16889" y="16383"/>
                    </a:lnTo>
                    <a:lnTo>
                      <a:pt x="16934" y="16129"/>
                    </a:lnTo>
                    <a:lnTo>
                      <a:pt x="17002" y="15945"/>
                    </a:lnTo>
                    <a:lnTo>
                      <a:pt x="17081" y="15790"/>
                    </a:lnTo>
                    <a:lnTo>
                      <a:pt x="17194" y="15648"/>
                    </a:lnTo>
                    <a:lnTo>
                      <a:pt x="17318" y="15563"/>
                    </a:lnTo>
                    <a:lnTo>
                      <a:pt x="17453" y="15507"/>
                    </a:lnTo>
                    <a:lnTo>
                      <a:pt x="17600" y="15450"/>
                    </a:lnTo>
                    <a:lnTo>
                      <a:pt x="17758" y="15450"/>
                    </a:lnTo>
                    <a:lnTo>
                      <a:pt x="17905" y="15479"/>
                    </a:lnTo>
                    <a:lnTo>
                      <a:pt x="18064" y="15535"/>
                    </a:lnTo>
                    <a:lnTo>
                      <a:pt x="18233" y="15620"/>
                    </a:lnTo>
                    <a:lnTo>
                      <a:pt x="18380" y="15733"/>
                    </a:lnTo>
                    <a:lnTo>
                      <a:pt x="18561" y="15832"/>
                    </a:lnTo>
                    <a:lnTo>
                      <a:pt x="18707" y="15973"/>
                    </a:lnTo>
                    <a:lnTo>
                      <a:pt x="18866" y="16129"/>
                    </a:lnTo>
                    <a:lnTo>
                      <a:pt x="18990" y="16327"/>
                    </a:lnTo>
                    <a:lnTo>
                      <a:pt x="19125" y="16482"/>
                    </a:lnTo>
                    <a:lnTo>
                      <a:pt x="19295" y="16624"/>
                    </a:lnTo>
                    <a:lnTo>
                      <a:pt x="19464" y="16737"/>
                    </a:lnTo>
                    <a:lnTo>
                      <a:pt x="19668" y="16807"/>
                    </a:lnTo>
                    <a:lnTo>
                      <a:pt x="19860" y="16836"/>
                    </a:lnTo>
                    <a:lnTo>
                      <a:pt x="20052" y="16864"/>
                    </a:lnTo>
                    <a:lnTo>
                      <a:pt x="20266" y="16836"/>
                    </a:lnTo>
                    <a:lnTo>
                      <a:pt x="20470" y="16793"/>
                    </a:lnTo>
                    <a:lnTo>
                      <a:pt x="20662" y="16708"/>
                    </a:lnTo>
                    <a:lnTo>
                      <a:pt x="20854" y="16567"/>
                    </a:lnTo>
                    <a:lnTo>
                      <a:pt x="21035" y="16412"/>
                    </a:lnTo>
                    <a:lnTo>
                      <a:pt x="21182" y="16214"/>
                    </a:lnTo>
                    <a:lnTo>
                      <a:pt x="21340" y="16002"/>
                    </a:lnTo>
                    <a:lnTo>
                      <a:pt x="21441" y="15733"/>
                    </a:lnTo>
                    <a:lnTo>
                      <a:pt x="21532" y="15436"/>
                    </a:lnTo>
                    <a:lnTo>
                      <a:pt x="21600" y="15083"/>
                    </a:lnTo>
                    <a:lnTo>
                      <a:pt x="21600" y="14885"/>
                    </a:lnTo>
                    <a:lnTo>
                      <a:pt x="21600" y="14729"/>
                    </a:lnTo>
                    <a:lnTo>
                      <a:pt x="21600" y="14531"/>
                    </a:lnTo>
                    <a:lnTo>
                      <a:pt x="21577" y="14376"/>
                    </a:lnTo>
                    <a:lnTo>
                      <a:pt x="21532" y="14206"/>
                    </a:lnTo>
                    <a:lnTo>
                      <a:pt x="21487" y="14051"/>
                    </a:lnTo>
                    <a:lnTo>
                      <a:pt x="21419" y="13909"/>
                    </a:lnTo>
                    <a:lnTo>
                      <a:pt x="21351" y="13768"/>
                    </a:lnTo>
                    <a:lnTo>
                      <a:pt x="21204" y="13500"/>
                    </a:lnTo>
                    <a:lnTo>
                      <a:pt x="21035" y="13287"/>
                    </a:lnTo>
                    <a:lnTo>
                      <a:pt x="20809" y="13090"/>
                    </a:lnTo>
                    <a:lnTo>
                      <a:pt x="20594" y="12962"/>
                    </a:lnTo>
                    <a:lnTo>
                      <a:pt x="20357" y="12821"/>
                    </a:lnTo>
                    <a:lnTo>
                      <a:pt x="20120" y="12764"/>
                    </a:lnTo>
                    <a:lnTo>
                      <a:pt x="19882" y="12708"/>
                    </a:lnTo>
                    <a:lnTo>
                      <a:pt x="19645" y="12736"/>
                    </a:lnTo>
                    <a:lnTo>
                      <a:pt x="19430" y="12793"/>
                    </a:lnTo>
                    <a:lnTo>
                      <a:pt x="19227" y="12906"/>
                    </a:lnTo>
                    <a:lnTo>
                      <a:pt x="19148" y="12962"/>
                    </a:lnTo>
                    <a:lnTo>
                      <a:pt x="19058" y="13047"/>
                    </a:lnTo>
                    <a:lnTo>
                      <a:pt x="18990" y="13146"/>
                    </a:lnTo>
                    <a:lnTo>
                      <a:pt x="18911" y="13259"/>
                    </a:lnTo>
                    <a:lnTo>
                      <a:pt x="18775" y="13471"/>
                    </a:lnTo>
                    <a:lnTo>
                      <a:pt x="18628" y="13641"/>
                    </a:lnTo>
                    <a:lnTo>
                      <a:pt x="18470" y="13740"/>
                    </a:lnTo>
                    <a:lnTo>
                      <a:pt x="18301" y="13825"/>
                    </a:lnTo>
                    <a:lnTo>
                      <a:pt x="18143" y="13853"/>
                    </a:lnTo>
                    <a:lnTo>
                      <a:pt x="17973" y="13881"/>
                    </a:lnTo>
                    <a:lnTo>
                      <a:pt x="17804" y="13853"/>
                    </a:lnTo>
                    <a:lnTo>
                      <a:pt x="17646" y="13796"/>
                    </a:lnTo>
                    <a:lnTo>
                      <a:pt x="17499" y="13726"/>
                    </a:lnTo>
                    <a:lnTo>
                      <a:pt x="17341" y="13641"/>
                    </a:lnTo>
                    <a:lnTo>
                      <a:pt x="17216" y="13528"/>
                    </a:lnTo>
                    <a:lnTo>
                      <a:pt x="17103" y="13386"/>
                    </a:lnTo>
                    <a:lnTo>
                      <a:pt x="17024" y="13259"/>
                    </a:lnTo>
                    <a:lnTo>
                      <a:pt x="16934" y="13118"/>
                    </a:lnTo>
                    <a:lnTo>
                      <a:pt x="16889" y="12991"/>
                    </a:lnTo>
                    <a:lnTo>
                      <a:pt x="16889" y="12849"/>
                    </a:lnTo>
                    <a:lnTo>
                      <a:pt x="16889" y="12383"/>
                    </a:lnTo>
                    <a:lnTo>
                      <a:pt x="16889" y="11662"/>
                    </a:lnTo>
                    <a:lnTo>
                      <a:pt x="16889" y="10701"/>
                    </a:lnTo>
                    <a:lnTo>
                      <a:pt x="16889" y="9640"/>
                    </a:lnTo>
                    <a:lnTo>
                      <a:pt x="16889" y="8566"/>
                    </a:lnTo>
                    <a:lnTo>
                      <a:pt x="16889" y="7478"/>
                    </a:lnTo>
                    <a:lnTo>
                      <a:pt x="16889" y="6502"/>
                    </a:lnTo>
                    <a:lnTo>
                      <a:pt x="16889" y="5739"/>
                    </a:lnTo>
                    <a:lnTo>
                      <a:pt x="16674" y="5894"/>
                    </a:lnTo>
                    <a:lnTo>
                      <a:pt x="16414" y="6036"/>
                    </a:lnTo>
                    <a:lnTo>
                      <a:pt x="16154" y="6177"/>
                    </a:lnTo>
                    <a:lnTo>
                      <a:pt x="15849" y="6248"/>
                    </a:lnTo>
                    <a:lnTo>
                      <a:pt x="15544" y="6304"/>
                    </a:lnTo>
                    <a:lnTo>
                      <a:pt x="15217" y="6332"/>
                    </a:lnTo>
                    <a:lnTo>
                      <a:pt x="14866" y="6361"/>
                    </a:lnTo>
                    <a:lnTo>
                      <a:pt x="14550" y="6361"/>
                    </a:lnTo>
                    <a:lnTo>
                      <a:pt x="14200" y="6332"/>
                    </a:lnTo>
                    <a:lnTo>
                      <a:pt x="13850" y="6276"/>
                    </a:lnTo>
                    <a:lnTo>
                      <a:pt x="13522" y="6219"/>
                    </a:lnTo>
                    <a:lnTo>
                      <a:pt x="13206" y="6149"/>
                    </a:lnTo>
                    <a:lnTo>
                      <a:pt x="12901" y="6064"/>
                    </a:lnTo>
                    <a:lnTo>
                      <a:pt x="12618" y="5951"/>
                    </a:lnTo>
                    <a:lnTo>
                      <a:pt x="12358" y="5838"/>
                    </a:lnTo>
                    <a:lnTo>
                      <a:pt x="12121" y="5739"/>
                    </a:lnTo>
                    <a:lnTo>
                      <a:pt x="11941" y="5626"/>
                    </a:lnTo>
                    <a:lnTo>
                      <a:pt x="11794" y="5513"/>
                    </a:lnTo>
                    <a:lnTo>
                      <a:pt x="11658" y="5414"/>
                    </a:lnTo>
                    <a:lnTo>
                      <a:pt x="11556" y="5301"/>
                    </a:lnTo>
                    <a:lnTo>
                      <a:pt x="11466" y="5187"/>
                    </a:lnTo>
                    <a:lnTo>
                      <a:pt x="11398" y="5089"/>
                    </a:lnTo>
                    <a:lnTo>
                      <a:pt x="11376" y="4947"/>
                    </a:lnTo>
                    <a:lnTo>
                      <a:pt x="11353" y="4834"/>
                    </a:lnTo>
                    <a:lnTo>
                      <a:pt x="11353" y="4707"/>
                    </a:lnTo>
                    <a:lnTo>
                      <a:pt x="11376" y="4565"/>
                    </a:lnTo>
                    <a:lnTo>
                      <a:pt x="11443" y="4410"/>
                    </a:lnTo>
                    <a:lnTo>
                      <a:pt x="11511" y="4240"/>
                    </a:lnTo>
                    <a:lnTo>
                      <a:pt x="11703" y="3887"/>
                    </a:lnTo>
                    <a:lnTo>
                      <a:pt x="11986" y="3505"/>
                    </a:lnTo>
                    <a:lnTo>
                      <a:pt x="12144" y="3265"/>
                    </a:lnTo>
                    <a:lnTo>
                      <a:pt x="12246" y="3025"/>
                    </a:lnTo>
                    <a:lnTo>
                      <a:pt x="12336" y="2756"/>
                    </a:lnTo>
                    <a:lnTo>
                      <a:pt x="12404" y="2445"/>
                    </a:lnTo>
                    <a:lnTo>
                      <a:pt x="12438" y="2176"/>
                    </a:lnTo>
                    <a:lnTo>
                      <a:pt x="12438" y="1880"/>
                    </a:lnTo>
                    <a:lnTo>
                      <a:pt x="12404" y="1583"/>
                    </a:lnTo>
                    <a:lnTo>
                      <a:pt x="12336" y="1314"/>
                    </a:lnTo>
                    <a:lnTo>
                      <a:pt x="12246" y="1046"/>
                    </a:lnTo>
                    <a:lnTo>
                      <a:pt x="12099" y="791"/>
                    </a:lnTo>
                    <a:lnTo>
                      <a:pt x="12008" y="692"/>
                    </a:lnTo>
                    <a:lnTo>
                      <a:pt x="11918" y="579"/>
                    </a:lnTo>
                    <a:lnTo>
                      <a:pt x="11816" y="466"/>
                    </a:lnTo>
                    <a:lnTo>
                      <a:pt x="11703" y="381"/>
                    </a:lnTo>
                    <a:lnTo>
                      <a:pt x="11579" y="310"/>
                    </a:lnTo>
                    <a:lnTo>
                      <a:pt x="11443" y="226"/>
                    </a:lnTo>
                    <a:lnTo>
                      <a:pt x="11297" y="169"/>
                    </a:lnTo>
                    <a:lnTo>
                      <a:pt x="11138" y="113"/>
                    </a:lnTo>
                    <a:lnTo>
                      <a:pt x="10969" y="56"/>
                    </a:lnTo>
                    <a:lnTo>
                      <a:pt x="10800" y="28"/>
                    </a:lnTo>
                    <a:lnTo>
                      <a:pt x="10619" y="28"/>
                    </a:lnTo>
                    <a:lnTo>
                      <a:pt x="10404" y="28"/>
                    </a:lnTo>
                    <a:lnTo>
                      <a:pt x="10257" y="28"/>
                    </a:lnTo>
                    <a:lnTo>
                      <a:pt x="10076" y="56"/>
                    </a:lnTo>
                    <a:lnTo>
                      <a:pt x="9952" y="84"/>
                    </a:lnTo>
                    <a:lnTo>
                      <a:pt x="9794" y="141"/>
                    </a:lnTo>
                    <a:lnTo>
                      <a:pt x="9692" y="226"/>
                    </a:lnTo>
                    <a:lnTo>
                      <a:pt x="9557" y="282"/>
                    </a:lnTo>
                    <a:lnTo>
                      <a:pt x="9455" y="381"/>
                    </a:lnTo>
                    <a:lnTo>
                      <a:pt x="9365" y="466"/>
                    </a:lnTo>
                    <a:lnTo>
                      <a:pt x="9274" y="579"/>
                    </a:lnTo>
                    <a:lnTo>
                      <a:pt x="9184" y="692"/>
                    </a:lnTo>
                    <a:lnTo>
                      <a:pt x="9128" y="791"/>
                    </a:lnTo>
                    <a:lnTo>
                      <a:pt x="9060" y="932"/>
                    </a:lnTo>
                    <a:lnTo>
                      <a:pt x="8969" y="1201"/>
                    </a:lnTo>
                    <a:lnTo>
                      <a:pt x="8913" y="1498"/>
                    </a:lnTo>
                    <a:lnTo>
                      <a:pt x="8890" y="1795"/>
                    </a:lnTo>
                    <a:lnTo>
                      <a:pt x="8890" y="2120"/>
                    </a:lnTo>
                    <a:lnTo>
                      <a:pt x="8913" y="2445"/>
                    </a:lnTo>
                    <a:lnTo>
                      <a:pt x="8969" y="2756"/>
                    </a:lnTo>
                    <a:lnTo>
                      <a:pt x="9060" y="3081"/>
                    </a:lnTo>
                    <a:lnTo>
                      <a:pt x="9173" y="3378"/>
                    </a:lnTo>
                    <a:lnTo>
                      <a:pt x="9297" y="3647"/>
                    </a:lnTo>
                    <a:lnTo>
                      <a:pt x="9466" y="3887"/>
                    </a:lnTo>
                    <a:lnTo>
                      <a:pt x="9579" y="4085"/>
                    </a:lnTo>
                    <a:lnTo>
                      <a:pt x="9670" y="4269"/>
                    </a:lnTo>
                    <a:lnTo>
                      <a:pt x="9726" y="4467"/>
                    </a:lnTo>
                    <a:lnTo>
                      <a:pt x="9771" y="4650"/>
                    </a:lnTo>
                    <a:lnTo>
                      <a:pt x="9771" y="4834"/>
                    </a:lnTo>
                    <a:lnTo>
                      <a:pt x="9749" y="5032"/>
                    </a:lnTo>
                    <a:lnTo>
                      <a:pt x="9715" y="5216"/>
                    </a:lnTo>
                    <a:lnTo>
                      <a:pt x="9625" y="5385"/>
                    </a:lnTo>
                    <a:lnTo>
                      <a:pt x="9534" y="5513"/>
                    </a:lnTo>
                    <a:lnTo>
                      <a:pt x="9410" y="5626"/>
                    </a:lnTo>
                    <a:lnTo>
                      <a:pt x="9229" y="5710"/>
                    </a:lnTo>
                    <a:lnTo>
                      <a:pt x="9060" y="5767"/>
                    </a:lnTo>
                    <a:lnTo>
                      <a:pt x="8845" y="5767"/>
                    </a:lnTo>
                    <a:lnTo>
                      <a:pt x="8585" y="5739"/>
                    </a:lnTo>
                    <a:lnTo>
                      <a:pt x="8325" y="5654"/>
                    </a:lnTo>
                    <a:lnTo>
                      <a:pt x="8020" y="5513"/>
                    </a:lnTo>
                    <a:lnTo>
                      <a:pt x="7840" y="5442"/>
                    </a:lnTo>
                    <a:lnTo>
                      <a:pt x="7648" y="5385"/>
                    </a:lnTo>
                    <a:lnTo>
                      <a:pt x="7433" y="5329"/>
                    </a:lnTo>
                    <a:lnTo>
                      <a:pt x="7241" y="5301"/>
                    </a:lnTo>
                    <a:lnTo>
                      <a:pt x="6755" y="5301"/>
                    </a:lnTo>
                    <a:lnTo>
                      <a:pt x="6281" y="5329"/>
                    </a:lnTo>
                    <a:lnTo>
                      <a:pt x="5784" y="5385"/>
                    </a:lnTo>
                    <a:lnTo>
                      <a:pt x="5264" y="5498"/>
                    </a:lnTo>
                    <a:lnTo>
                      <a:pt x="4744" y="5597"/>
                    </a:lnTo>
                    <a:lnTo>
                      <a:pt x="4247" y="5739"/>
                    </a:lnTo>
                    <a:lnTo>
                      <a:pt x="4202" y="5894"/>
                    </a:lnTo>
                    <a:lnTo>
                      <a:pt x="4202" y="6191"/>
                    </a:lnTo>
                    <a:lnTo>
                      <a:pt x="4202" y="6545"/>
                    </a:lnTo>
                    <a:lnTo>
                      <a:pt x="4225" y="6954"/>
                    </a:lnTo>
                    <a:lnTo>
                      <a:pt x="4315" y="7930"/>
                    </a:lnTo>
                    <a:lnTo>
                      <a:pt x="4394" y="9018"/>
                    </a:lnTo>
                    <a:lnTo>
                      <a:pt x="4439" y="9570"/>
                    </a:lnTo>
                    <a:lnTo>
                      <a:pt x="4462" y="10107"/>
                    </a:lnTo>
                    <a:lnTo>
                      <a:pt x="4484" y="10630"/>
                    </a:lnTo>
                    <a:lnTo>
                      <a:pt x="4507" y="11082"/>
                    </a:lnTo>
                    <a:lnTo>
                      <a:pt x="4484" y="11520"/>
                    </a:lnTo>
                    <a:lnTo>
                      <a:pt x="4439" y="11874"/>
                    </a:lnTo>
                    <a:lnTo>
                      <a:pt x="4394" y="12029"/>
                    </a:lnTo>
                    <a:lnTo>
                      <a:pt x="4349" y="12171"/>
                    </a:lnTo>
                    <a:lnTo>
                      <a:pt x="4315" y="12284"/>
                    </a:lnTo>
                    <a:lnTo>
                      <a:pt x="4247" y="12354"/>
                    </a:lnTo>
                    <a:close/>
                  </a:path>
                </a:pathLst>
              </a:custGeom>
              <a:solidFill>
                <a:srgbClr val="FFFFCC"/>
              </a:solidFill>
              <a:ln w="285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4597" name="Puzzle4"/>
              <p:cNvSpPr>
                <a:spLocks noEditPoints="1" noChangeArrowheads="1"/>
              </p:cNvSpPr>
              <p:nvPr/>
            </p:nvSpPr>
            <p:spPr bwMode="auto">
              <a:xfrm>
                <a:off x="2192" y="1719"/>
                <a:ext cx="1072" cy="1763"/>
              </a:xfrm>
              <a:custGeom>
                <a:avLst/>
                <a:gdLst>
                  <a:gd name="T0" fmla="*/ 1 w 21600"/>
                  <a:gd name="T1" fmla="*/ 6 h 21600"/>
                  <a:gd name="T2" fmla="*/ 0 w 21600"/>
                  <a:gd name="T3" fmla="*/ 9 h 21600"/>
                  <a:gd name="T4" fmla="*/ 1 w 21600"/>
                  <a:gd name="T5" fmla="*/ 12 h 21600"/>
                  <a:gd name="T6" fmla="*/ 3 w 21600"/>
                  <a:gd name="T7" fmla="*/ 9 h 21600"/>
                  <a:gd name="T8" fmla="*/ 2 w 21600"/>
                  <a:gd name="T9" fmla="*/ 6 h 21600"/>
                  <a:gd name="T10" fmla="*/ 3 w 21600"/>
                  <a:gd name="T11" fmla="*/ 3 h 21600"/>
                  <a:gd name="T12" fmla="*/ 1 w 21600"/>
                  <a:gd name="T13" fmla="*/ 0 h 21600"/>
                  <a:gd name="T14" fmla="*/ 0 w 21600"/>
                  <a:gd name="T15" fmla="*/ 3 h 2160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2075 w 21600"/>
                  <a:gd name="T25" fmla="*/ 5660 h 21600"/>
                  <a:gd name="T26" fmla="*/ 20210 w 21600"/>
                  <a:gd name="T27" fmla="*/ 15976 h 2160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1600" h="21600">
                    <a:moveTo>
                      <a:pt x="3813" y="10590"/>
                    </a:moveTo>
                    <a:lnTo>
                      <a:pt x="3927" y="10513"/>
                    </a:lnTo>
                    <a:lnTo>
                      <a:pt x="4078" y="10425"/>
                    </a:lnTo>
                    <a:lnTo>
                      <a:pt x="4210" y="10359"/>
                    </a:lnTo>
                    <a:lnTo>
                      <a:pt x="4361" y="10315"/>
                    </a:lnTo>
                    <a:lnTo>
                      <a:pt x="4682" y="10237"/>
                    </a:lnTo>
                    <a:lnTo>
                      <a:pt x="5041" y="10193"/>
                    </a:lnTo>
                    <a:lnTo>
                      <a:pt x="5456" y="10171"/>
                    </a:lnTo>
                    <a:lnTo>
                      <a:pt x="5853" y="10193"/>
                    </a:lnTo>
                    <a:lnTo>
                      <a:pt x="6249" y="10260"/>
                    </a:lnTo>
                    <a:lnTo>
                      <a:pt x="6646" y="10337"/>
                    </a:lnTo>
                    <a:lnTo>
                      <a:pt x="7004" y="10469"/>
                    </a:lnTo>
                    <a:lnTo>
                      <a:pt x="7363" y="10612"/>
                    </a:lnTo>
                    <a:lnTo>
                      <a:pt x="7665" y="10788"/>
                    </a:lnTo>
                    <a:lnTo>
                      <a:pt x="7911" y="10998"/>
                    </a:lnTo>
                    <a:lnTo>
                      <a:pt x="8024" y="11097"/>
                    </a:lnTo>
                    <a:lnTo>
                      <a:pt x="8137" y="11207"/>
                    </a:lnTo>
                    <a:lnTo>
                      <a:pt x="8194" y="11340"/>
                    </a:lnTo>
                    <a:lnTo>
                      <a:pt x="8269" y="11461"/>
                    </a:lnTo>
                    <a:lnTo>
                      <a:pt x="8307" y="11593"/>
                    </a:lnTo>
                    <a:lnTo>
                      <a:pt x="8307" y="11714"/>
                    </a:lnTo>
                    <a:lnTo>
                      <a:pt x="8307" y="11868"/>
                    </a:lnTo>
                    <a:lnTo>
                      <a:pt x="8307" y="12012"/>
                    </a:lnTo>
                    <a:lnTo>
                      <a:pt x="8194" y="12265"/>
                    </a:lnTo>
                    <a:lnTo>
                      <a:pt x="8062" y="12519"/>
                    </a:lnTo>
                    <a:lnTo>
                      <a:pt x="7873" y="12706"/>
                    </a:lnTo>
                    <a:lnTo>
                      <a:pt x="7627" y="12904"/>
                    </a:lnTo>
                    <a:lnTo>
                      <a:pt x="7363" y="13048"/>
                    </a:lnTo>
                    <a:lnTo>
                      <a:pt x="7080" y="13180"/>
                    </a:lnTo>
                    <a:lnTo>
                      <a:pt x="6759" y="13257"/>
                    </a:lnTo>
                    <a:lnTo>
                      <a:pt x="6419" y="13345"/>
                    </a:lnTo>
                    <a:lnTo>
                      <a:pt x="6098" y="13389"/>
                    </a:lnTo>
                    <a:lnTo>
                      <a:pt x="5739" y="13389"/>
                    </a:lnTo>
                    <a:lnTo>
                      <a:pt x="5418" y="13389"/>
                    </a:lnTo>
                    <a:lnTo>
                      <a:pt x="5079" y="13345"/>
                    </a:lnTo>
                    <a:lnTo>
                      <a:pt x="4758" y="13301"/>
                    </a:lnTo>
                    <a:lnTo>
                      <a:pt x="4474" y="13213"/>
                    </a:lnTo>
                    <a:lnTo>
                      <a:pt x="4172" y="13114"/>
                    </a:lnTo>
                    <a:lnTo>
                      <a:pt x="3965" y="12982"/>
                    </a:lnTo>
                    <a:lnTo>
                      <a:pt x="3738" y="12838"/>
                    </a:lnTo>
                    <a:lnTo>
                      <a:pt x="3493" y="12706"/>
                    </a:lnTo>
                    <a:lnTo>
                      <a:pt x="3228" y="12607"/>
                    </a:lnTo>
                    <a:lnTo>
                      <a:pt x="2945" y="12519"/>
                    </a:lnTo>
                    <a:lnTo>
                      <a:pt x="2700" y="12431"/>
                    </a:lnTo>
                    <a:lnTo>
                      <a:pt x="2397" y="12375"/>
                    </a:lnTo>
                    <a:lnTo>
                      <a:pt x="2152" y="12331"/>
                    </a:lnTo>
                    <a:lnTo>
                      <a:pt x="1888" y="12309"/>
                    </a:lnTo>
                    <a:lnTo>
                      <a:pt x="1642" y="12309"/>
                    </a:lnTo>
                    <a:lnTo>
                      <a:pt x="1397" y="12331"/>
                    </a:lnTo>
                    <a:lnTo>
                      <a:pt x="1170" y="12397"/>
                    </a:lnTo>
                    <a:lnTo>
                      <a:pt x="962" y="12453"/>
                    </a:lnTo>
                    <a:lnTo>
                      <a:pt x="774" y="12563"/>
                    </a:lnTo>
                    <a:lnTo>
                      <a:pt x="623" y="12684"/>
                    </a:lnTo>
                    <a:lnTo>
                      <a:pt x="528" y="12838"/>
                    </a:lnTo>
                    <a:lnTo>
                      <a:pt x="453" y="13026"/>
                    </a:lnTo>
                    <a:lnTo>
                      <a:pt x="339" y="13477"/>
                    </a:lnTo>
                    <a:lnTo>
                      <a:pt x="226" y="13984"/>
                    </a:lnTo>
                    <a:lnTo>
                      <a:pt x="151" y="14535"/>
                    </a:lnTo>
                    <a:lnTo>
                      <a:pt x="113" y="15075"/>
                    </a:lnTo>
                    <a:lnTo>
                      <a:pt x="113" y="15626"/>
                    </a:lnTo>
                    <a:lnTo>
                      <a:pt x="151" y="16133"/>
                    </a:lnTo>
                    <a:lnTo>
                      <a:pt x="188" y="16376"/>
                    </a:lnTo>
                    <a:lnTo>
                      <a:pt x="264" y="16585"/>
                    </a:lnTo>
                    <a:lnTo>
                      <a:pt x="339" y="16773"/>
                    </a:lnTo>
                    <a:lnTo>
                      <a:pt x="453" y="16938"/>
                    </a:lnTo>
                    <a:lnTo>
                      <a:pt x="1095" y="16883"/>
                    </a:lnTo>
                    <a:lnTo>
                      <a:pt x="1963" y="16795"/>
                    </a:lnTo>
                    <a:lnTo>
                      <a:pt x="2945" y="16751"/>
                    </a:lnTo>
                    <a:lnTo>
                      <a:pt x="3965" y="16706"/>
                    </a:lnTo>
                    <a:lnTo>
                      <a:pt x="5022" y="16684"/>
                    </a:lnTo>
                    <a:lnTo>
                      <a:pt x="5947" y="16684"/>
                    </a:lnTo>
                    <a:lnTo>
                      <a:pt x="6759" y="16706"/>
                    </a:lnTo>
                    <a:lnTo>
                      <a:pt x="7363" y="16751"/>
                    </a:lnTo>
                    <a:lnTo>
                      <a:pt x="7948" y="16839"/>
                    </a:lnTo>
                    <a:lnTo>
                      <a:pt x="8458" y="16916"/>
                    </a:lnTo>
                    <a:lnTo>
                      <a:pt x="8893" y="17026"/>
                    </a:lnTo>
                    <a:lnTo>
                      <a:pt x="9289" y="17158"/>
                    </a:lnTo>
                    <a:lnTo>
                      <a:pt x="9572" y="17280"/>
                    </a:lnTo>
                    <a:lnTo>
                      <a:pt x="9799" y="17412"/>
                    </a:lnTo>
                    <a:lnTo>
                      <a:pt x="9969" y="17555"/>
                    </a:lnTo>
                    <a:lnTo>
                      <a:pt x="10120" y="17687"/>
                    </a:lnTo>
                    <a:lnTo>
                      <a:pt x="10158" y="17831"/>
                    </a:lnTo>
                    <a:lnTo>
                      <a:pt x="10195" y="17974"/>
                    </a:lnTo>
                    <a:lnTo>
                      <a:pt x="10158" y="18128"/>
                    </a:lnTo>
                    <a:lnTo>
                      <a:pt x="10082" y="18271"/>
                    </a:lnTo>
                    <a:lnTo>
                      <a:pt x="9969" y="18426"/>
                    </a:lnTo>
                    <a:lnTo>
                      <a:pt x="9837" y="18569"/>
                    </a:lnTo>
                    <a:lnTo>
                      <a:pt x="9648" y="18701"/>
                    </a:lnTo>
                    <a:lnTo>
                      <a:pt x="9440" y="18822"/>
                    </a:lnTo>
                    <a:lnTo>
                      <a:pt x="9213" y="18999"/>
                    </a:lnTo>
                    <a:lnTo>
                      <a:pt x="9044" y="19186"/>
                    </a:lnTo>
                    <a:lnTo>
                      <a:pt x="8893" y="19395"/>
                    </a:lnTo>
                    <a:lnTo>
                      <a:pt x="8817" y="19627"/>
                    </a:lnTo>
                    <a:lnTo>
                      <a:pt x="8779" y="19858"/>
                    </a:lnTo>
                    <a:lnTo>
                      <a:pt x="8779" y="20112"/>
                    </a:lnTo>
                    <a:lnTo>
                      <a:pt x="8855" y="20354"/>
                    </a:lnTo>
                    <a:lnTo>
                      <a:pt x="8968" y="20586"/>
                    </a:lnTo>
                    <a:lnTo>
                      <a:pt x="9138" y="20817"/>
                    </a:lnTo>
                    <a:lnTo>
                      <a:pt x="9365" y="21026"/>
                    </a:lnTo>
                    <a:lnTo>
                      <a:pt x="9610" y="21192"/>
                    </a:lnTo>
                    <a:lnTo>
                      <a:pt x="9950" y="21368"/>
                    </a:lnTo>
                    <a:lnTo>
                      <a:pt x="10120" y="21445"/>
                    </a:lnTo>
                    <a:lnTo>
                      <a:pt x="10346" y="21511"/>
                    </a:lnTo>
                    <a:lnTo>
                      <a:pt x="10516" y="21555"/>
                    </a:lnTo>
                    <a:lnTo>
                      <a:pt x="10743" y="21600"/>
                    </a:lnTo>
                    <a:lnTo>
                      <a:pt x="10988" y="21644"/>
                    </a:lnTo>
                    <a:lnTo>
                      <a:pt x="11215" y="21666"/>
                    </a:lnTo>
                    <a:lnTo>
                      <a:pt x="11498" y="21666"/>
                    </a:lnTo>
                    <a:lnTo>
                      <a:pt x="11762" y="21666"/>
                    </a:lnTo>
                    <a:lnTo>
                      <a:pt x="12253" y="21644"/>
                    </a:lnTo>
                    <a:lnTo>
                      <a:pt x="12763" y="21577"/>
                    </a:lnTo>
                    <a:lnTo>
                      <a:pt x="13197" y="21467"/>
                    </a:lnTo>
                    <a:lnTo>
                      <a:pt x="13556" y="21346"/>
                    </a:lnTo>
                    <a:lnTo>
                      <a:pt x="13896" y="21192"/>
                    </a:lnTo>
                    <a:lnTo>
                      <a:pt x="14179" y="21026"/>
                    </a:lnTo>
                    <a:lnTo>
                      <a:pt x="14444" y="20839"/>
                    </a:lnTo>
                    <a:lnTo>
                      <a:pt x="14576" y="20641"/>
                    </a:lnTo>
                    <a:lnTo>
                      <a:pt x="14727" y="20431"/>
                    </a:lnTo>
                    <a:lnTo>
                      <a:pt x="14765" y="20200"/>
                    </a:lnTo>
                    <a:lnTo>
                      <a:pt x="14802" y="19991"/>
                    </a:lnTo>
                    <a:lnTo>
                      <a:pt x="14727" y="19759"/>
                    </a:lnTo>
                    <a:lnTo>
                      <a:pt x="14613" y="19550"/>
                    </a:lnTo>
                    <a:lnTo>
                      <a:pt x="14444" y="19307"/>
                    </a:lnTo>
                    <a:lnTo>
                      <a:pt x="14217" y="19098"/>
                    </a:lnTo>
                    <a:lnTo>
                      <a:pt x="13934" y="18911"/>
                    </a:lnTo>
                    <a:lnTo>
                      <a:pt x="13669" y="18745"/>
                    </a:lnTo>
                    <a:lnTo>
                      <a:pt x="13462" y="18547"/>
                    </a:lnTo>
                    <a:lnTo>
                      <a:pt x="13311" y="18337"/>
                    </a:lnTo>
                    <a:lnTo>
                      <a:pt x="13197" y="18150"/>
                    </a:lnTo>
                    <a:lnTo>
                      <a:pt x="13122" y="17941"/>
                    </a:lnTo>
                    <a:lnTo>
                      <a:pt x="13122" y="17720"/>
                    </a:lnTo>
                    <a:lnTo>
                      <a:pt x="13122" y="17533"/>
                    </a:lnTo>
                    <a:lnTo>
                      <a:pt x="13197" y="17346"/>
                    </a:lnTo>
                    <a:lnTo>
                      <a:pt x="13273" y="17158"/>
                    </a:lnTo>
                    <a:lnTo>
                      <a:pt x="13386" y="16982"/>
                    </a:lnTo>
                    <a:lnTo>
                      <a:pt x="13537" y="16839"/>
                    </a:lnTo>
                    <a:lnTo>
                      <a:pt x="13707" y="16706"/>
                    </a:lnTo>
                    <a:lnTo>
                      <a:pt x="13896" y="16607"/>
                    </a:lnTo>
                    <a:lnTo>
                      <a:pt x="14104" y="16519"/>
                    </a:lnTo>
                    <a:lnTo>
                      <a:pt x="14330" y="16453"/>
                    </a:lnTo>
                    <a:lnTo>
                      <a:pt x="14538" y="16431"/>
                    </a:lnTo>
                    <a:lnTo>
                      <a:pt x="14897" y="16453"/>
                    </a:lnTo>
                    <a:lnTo>
                      <a:pt x="15406" y="16497"/>
                    </a:lnTo>
                    <a:lnTo>
                      <a:pt x="16105" y="16541"/>
                    </a:lnTo>
                    <a:lnTo>
                      <a:pt x="16898" y="16607"/>
                    </a:lnTo>
                    <a:lnTo>
                      <a:pt x="17804" y="16651"/>
                    </a:lnTo>
                    <a:lnTo>
                      <a:pt x="18786" y="16684"/>
                    </a:lnTo>
                    <a:lnTo>
                      <a:pt x="19844" y="16728"/>
                    </a:lnTo>
                    <a:lnTo>
                      <a:pt x="20920" y="16751"/>
                    </a:lnTo>
                    <a:lnTo>
                      <a:pt x="21109" y="16497"/>
                    </a:lnTo>
                    <a:lnTo>
                      <a:pt x="21241" y="16222"/>
                    </a:lnTo>
                    <a:lnTo>
                      <a:pt x="21392" y="15946"/>
                    </a:lnTo>
                    <a:lnTo>
                      <a:pt x="21467" y="15648"/>
                    </a:lnTo>
                    <a:lnTo>
                      <a:pt x="21543" y="15351"/>
                    </a:lnTo>
                    <a:lnTo>
                      <a:pt x="21618" y="15042"/>
                    </a:lnTo>
                    <a:lnTo>
                      <a:pt x="21618" y="14745"/>
                    </a:lnTo>
                    <a:lnTo>
                      <a:pt x="21618" y="14447"/>
                    </a:lnTo>
                    <a:lnTo>
                      <a:pt x="21618" y="14150"/>
                    </a:lnTo>
                    <a:lnTo>
                      <a:pt x="21581" y="13852"/>
                    </a:lnTo>
                    <a:lnTo>
                      <a:pt x="21505" y="13577"/>
                    </a:lnTo>
                    <a:lnTo>
                      <a:pt x="21430" y="13301"/>
                    </a:lnTo>
                    <a:lnTo>
                      <a:pt x="21354" y="13048"/>
                    </a:lnTo>
                    <a:lnTo>
                      <a:pt x="21241" y="12816"/>
                    </a:lnTo>
                    <a:lnTo>
                      <a:pt x="21146" y="12607"/>
                    </a:lnTo>
                    <a:lnTo>
                      <a:pt x="21033" y="12431"/>
                    </a:lnTo>
                    <a:lnTo>
                      <a:pt x="20920" y="12265"/>
                    </a:lnTo>
                    <a:lnTo>
                      <a:pt x="20769" y="12144"/>
                    </a:lnTo>
                    <a:lnTo>
                      <a:pt x="20637" y="12034"/>
                    </a:lnTo>
                    <a:lnTo>
                      <a:pt x="20486" y="11946"/>
                    </a:lnTo>
                    <a:lnTo>
                      <a:pt x="20297" y="11891"/>
                    </a:lnTo>
                    <a:lnTo>
                      <a:pt x="20165" y="11846"/>
                    </a:lnTo>
                    <a:lnTo>
                      <a:pt x="19976" y="11824"/>
                    </a:lnTo>
                    <a:lnTo>
                      <a:pt x="19806" y="11802"/>
                    </a:lnTo>
                    <a:lnTo>
                      <a:pt x="19390" y="11824"/>
                    </a:lnTo>
                    <a:lnTo>
                      <a:pt x="18956" y="11891"/>
                    </a:lnTo>
                    <a:lnTo>
                      <a:pt x="18503" y="11968"/>
                    </a:lnTo>
                    <a:lnTo>
                      <a:pt x="17993" y="12078"/>
                    </a:lnTo>
                    <a:lnTo>
                      <a:pt x="17653" y="12144"/>
                    </a:lnTo>
                    <a:lnTo>
                      <a:pt x="17332" y="12199"/>
                    </a:lnTo>
                    <a:lnTo>
                      <a:pt x="17049" y="12221"/>
                    </a:lnTo>
                    <a:lnTo>
                      <a:pt x="16747" y="12243"/>
                    </a:lnTo>
                    <a:lnTo>
                      <a:pt x="16464" y="12243"/>
                    </a:lnTo>
                    <a:lnTo>
                      <a:pt x="16218" y="12243"/>
                    </a:lnTo>
                    <a:lnTo>
                      <a:pt x="15992" y="12221"/>
                    </a:lnTo>
                    <a:lnTo>
                      <a:pt x="15746" y="12199"/>
                    </a:lnTo>
                    <a:lnTo>
                      <a:pt x="15520" y="12155"/>
                    </a:lnTo>
                    <a:lnTo>
                      <a:pt x="15350" y="12122"/>
                    </a:lnTo>
                    <a:lnTo>
                      <a:pt x="15161" y="12056"/>
                    </a:lnTo>
                    <a:lnTo>
                      <a:pt x="14972" y="11990"/>
                    </a:lnTo>
                    <a:lnTo>
                      <a:pt x="14689" y="11846"/>
                    </a:lnTo>
                    <a:lnTo>
                      <a:pt x="14444" y="11670"/>
                    </a:lnTo>
                    <a:lnTo>
                      <a:pt x="14255" y="11483"/>
                    </a:lnTo>
                    <a:lnTo>
                      <a:pt x="14104" y="11295"/>
                    </a:lnTo>
                    <a:lnTo>
                      <a:pt x="14028" y="11086"/>
                    </a:lnTo>
                    <a:lnTo>
                      <a:pt x="13972" y="10888"/>
                    </a:lnTo>
                    <a:lnTo>
                      <a:pt x="13972" y="10700"/>
                    </a:lnTo>
                    <a:lnTo>
                      <a:pt x="14009" y="10513"/>
                    </a:lnTo>
                    <a:lnTo>
                      <a:pt x="14066" y="10359"/>
                    </a:lnTo>
                    <a:lnTo>
                      <a:pt x="14179" y="10215"/>
                    </a:lnTo>
                    <a:lnTo>
                      <a:pt x="14406" y="10006"/>
                    </a:lnTo>
                    <a:lnTo>
                      <a:pt x="14651" y="9830"/>
                    </a:lnTo>
                    <a:lnTo>
                      <a:pt x="14878" y="9686"/>
                    </a:lnTo>
                    <a:lnTo>
                      <a:pt x="15123" y="9554"/>
                    </a:lnTo>
                    <a:lnTo>
                      <a:pt x="15350" y="9477"/>
                    </a:lnTo>
                    <a:lnTo>
                      <a:pt x="15558" y="9411"/>
                    </a:lnTo>
                    <a:lnTo>
                      <a:pt x="15803" y="9345"/>
                    </a:lnTo>
                    <a:lnTo>
                      <a:pt x="16030" y="9323"/>
                    </a:lnTo>
                    <a:lnTo>
                      <a:pt x="16256" y="9301"/>
                    </a:lnTo>
                    <a:lnTo>
                      <a:pt x="16464" y="9323"/>
                    </a:lnTo>
                    <a:lnTo>
                      <a:pt x="16690" y="9345"/>
                    </a:lnTo>
                    <a:lnTo>
                      <a:pt x="16898" y="9367"/>
                    </a:lnTo>
                    <a:lnTo>
                      <a:pt x="17332" y="9477"/>
                    </a:lnTo>
                    <a:lnTo>
                      <a:pt x="17767" y="9598"/>
                    </a:lnTo>
                    <a:lnTo>
                      <a:pt x="18163" y="9731"/>
                    </a:lnTo>
                    <a:lnTo>
                      <a:pt x="18597" y="9874"/>
                    </a:lnTo>
                    <a:lnTo>
                      <a:pt x="18994" y="10006"/>
                    </a:lnTo>
                    <a:lnTo>
                      <a:pt x="19428" y="10083"/>
                    </a:lnTo>
                    <a:lnTo>
                      <a:pt x="19617" y="10127"/>
                    </a:lnTo>
                    <a:lnTo>
                      <a:pt x="19844" y="10149"/>
                    </a:lnTo>
                    <a:lnTo>
                      <a:pt x="20013" y="10149"/>
                    </a:lnTo>
                    <a:lnTo>
                      <a:pt x="20240" y="10127"/>
                    </a:lnTo>
                    <a:lnTo>
                      <a:pt x="20410" y="10105"/>
                    </a:lnTo>
                    <a:lnTo>
                      <a:pt x="20637" y="10061"/>
                    </a:lnTo>
                    <a:lnTo>
                      <a:pt x="20844" y="9984"/>
                    </a:lnTo>
                    <a:lnTo>
                      <a:pt x="21033" y="9896"/>
                    </a:lnTo>
                    <a:lnTo>
                      <a:pt x="21146" y="9830"/>
                    </a:lnTo>
                    <a:lnTo>
                      <a:pt x="21203" y="9753"/>
                    </a:lnTo>
                    <a:lnTo>
                      <a:pt x="21279" y="9642"/>
                    </a:lnTo>
                    <a:lnTo>
                      <a:pt x="21354" y="9521"/>
                    </a:lnTo>
                    <a:lnTo>
                      <a:pt x="21430" y="9246"/>
                    </a:lnTo>
                    <a:lnTo>
                      <a:pt x="21430" y="8904"/>
                    </a:lnTo>
                    <a:lnTo>
                      <a:pt x="21430" y="8540"/>
                    </a:lnTo>
                    <a:lnTo>
                      <a:pt x="21392" y="8144"/>
                    </a:lnTo>
                    <a:lnTo>
                      <a:pt x="21354" y="7714"/>
                    </a:lnTo>
                    <a:lnTo>
                      <a:pt x="21279" y="7295"/>
                    </a:lnTo>
                    <a:lnTo>
                      <a:pt x="21146" y="6446"/>
                    </a:lnTo>
                    <a:lnTo>
                      <a:pt x="20995" y="5686"/>
                    </a:lnTo>
                    <a:lnTo>
                      <a:pt x="20958" y="5366"/>
                    </a:lnTo>
                    <a:lnTo>
                      <a:pt x="20958" y="5091"/>
                    </a:lnTo>
                    <a:lnTo>
                      <a:pt x="20958" y="4860"/>
                    </a:lnTo>
                    <a:lnTo>
                      <a:pt x="21033" y="4716"/>
                    </a:lnTo>
                    <a:lnTo>
                      <a:pt x="20637" y="4860"/>
                    </a:lnTo>
                    <a:lnTo>
                      <a:pt x="20127" y="4992"/>
                    </a:lnTo>
                    <a:lnTo>
                      <a:pt x="19617" y="5069"/>
                    </a:lnTo>
                    <a:lnTo>
                      <a:pt x="19032" y="5157"/>
                    </a:lnTo>
                    <a:lnTo>
                      <a:pt x="18465" y="5201"/>
                    </a:lnTo>
                    <a:lnTo>
                      <a:pt x="17842" y="5245"/>
                    </a:lnTo>
                    <a:lnTo>
                      <a:pt x="17219" y="5267"/>
                    </a:lnTo>
                    <a:lnTo>
                      <a:pt x="16615" y="5267"/>
                    </a:lnTo>
                    <a:lnTo>
                      <a:pt x="15992" y="5245"/>
                    </a:lnTo>
                    <a:lnTo>
                      <a:pt x="15369" y="5201"/>
                    </a:lnTo>
                    <a:lnTo>
                      <a:pt x="14840" y="5157"/>
                    </a:lnTo>
                    <a:lnTo>
                      <a:pt x="14293" y="5091"/>
                    </a:lnTo>
                    <a:lnTo>
                      <a:pt x="13783" y="5014"/>
                    </a:lnTo>
                    <a:lnTo>
                      <a:pt x="13386" y="4926"/>
                    </a:lnTo>
                    <a:lnTo>
                      <a:pt x="13027" y="4815"/>
                    </a:lnTo>
                    <a:lnTo>
                      <a:pt x="12725" y="4716"/>
                    </a:lnTo>
                    <a:lnTo>
                      <a:pt x="12480" y="4606"/>
                    </a:lnTo>
                    <a:lnTo>
                      <a:pt x="12291" y="4496"/>
                    </a:lnTo>
                    <a:lnTo>
                      <a:pt x="12197" y="4397"/>
                    </a:lnTo>
                    <a:lnTo>
                      <a:pt x="12083" y="4286"/>
                    </a:lnTo>
                    <a:lnTo>
                      <a:pt x="12046" y="4187"/>
                    </a:lnTo>
                    <a:lnTo>
                      <a:pt x="12008" y="4077"/>
                    </a:lnTo>
                    <a:lnTo>
                      <a:pt x="12046" y="3967"/>
                    </a:lnTo>
                    <a:lnTo>
                      <a:pt x="12121" y="3868"/>
                    </a:lnTo>
                    <a:lnTo>
                      <a:pt x="12197" y="3735"/>
                    </a:lnTo>
                    <a:lnTo>
                      <a:pt x="12291" y="3614"/>
                    </a:lnTo>
                    <a:lnTo>
                      <a:pt x="12442" y="3482"/>
                    </a:lnTo>
                    <a:lnTo>
                      <a:pt x="12631" y="3361"/>
                    </a:lnTo>
                    <a:lnTo>
                      <a:pt x="13065" y="3085"/>
                    </a:lnTo>
                    <a:lnTo>
                      <a:pt x="13537" y="2766"/>
                    </a:lnTo>
                    <a:lnTo>
                      <a:pt x="13783" y="2578"/>
                    </a:lnTo>
                    <a:lnTo>
                      <a:pt x="13934" y="2380"/>
                    </a:lnTo>
                    <a:lnTo>
                      <a:pt x="14028" y="2171"/>
                    </a:lnTo>
                    <a:lnTo>
                      <a:pt x="14104" y="1961"/>
                    </a:lnTo>
                    <a:lnTo>
                      <a:pt x="14104" y="1730"/>
                    </a:lnTo>
                    <a:lnTo>
                      <a:pt x="14066" y="1498"/>
                    </a:lnTo>
                    <a:lnTo>
                      <a:pt x="13972" y="1267"/>
                    </a:lnTo>
                    <a:lnTo>
                      <a:pt x="13820" y="1057"/>
                    </a:lnTo>
                    <a:lnTo>
                      <a:pt x="13594" y="837"/>
                    </a:lnTo>
                    <a:lnTo>
                      <a:pt x="13386" y="628"/>
                    </a:lnTo>
                    <a:lnTo>
                      <a:pt x="13103" y="462"/>
                    </a:lnTo>
                    <a:lnTo>
                      <a:pt x="12763" y="308"/>
                    </a:lnTo>
                    <a:lnTo>
                      <a:pt x="12404" y="187"/>
                    </a:lnTo>
                    <a:lnTo>
                      <a:pt x="12008" y="77"/>
                    </a:lnTo>
                    <a:lnTo>
                      <a:pt x="11574" y="33"/>
                    </a:lnTo>
                    <a:lnTo>
                      <a:pt x="11102" y="11"/>
                    </a:lnTo>
                    <a:lnTo>
                      <a:pt x="10667" y="11"/>
                    </a:lnTo>
                    <a:lnTo>
                      <a:pt x="10233" y="77"/>
                    </a:lnTo>
                    <a:lnTo>
                      <a:pt x="9837" y="187"/>
                    </a:lnTo>
                    <a:lnTo>
                      <a:pt x="9440" y="286"/>
                    </a:lnTo>
                    <a:lnTo>
                      <a:pt x="9062" y="462"/>
                    </a:lnTo>
                    <a:lnTo>
                      <a:pt x="8741" y="628"/>
                    </a:lnTo>
                    <a:lnTo>
                      <a:pt x="8458" y="815"/>
                    </a:lnTo>
                    <a:lnTo>
                      <a:pt x="8232" y="1035"/>
                    </a:lnTo>
                    <a:lnTo>
                      <a:pt x="8062" y="1245"/>
                    </a:lnTo>
                    <a:lnTo>
                      <a:pt x="7911" y="1476"/>
                    </a:lnTo>
                    <a:lnTo>
                      <a:pt x="7835" y="1708"/>
                    </a:lnTo>
                    <a:lnTo>
                      <a:pt x="7797" y="1961"/>
                    </a:lnTo>
                    <a:lnTo>
                      <a:pt x="7835" y="2193"/>
                    </a:lnTo>
                    <a:lnTo>
                      <a:pt x="7948" y="2402"/>
                    </a:lnTo>
                    <a:lnTo>
                      <a:pt x="8062" y="2534"/>
                    </a:lnTo>
                    <a:lnTo>
                      <a:pt x="8175" y="2644"/>
                    </a:lnTo>
                    <a:lnTo>
                      <a:pt x="8269" y="2744"/>
                    </a:lnTo>
                    <a:lnTo>
                      <a:pt x="8420" y="2832"/>
                    </a:lnTo>
                    <a:lnTo>
                      <a:pt x="8704" y="3019"/>
                    </a:lnTo>
                    <a:lnTo>
                      <a:pt x="8968" y="3206"/>
                    </a:lnTo>
                    <a:lnTo>
                      <a:pt x="9138" y="3405"/>
                    </a:lnTo>
                    <a:lnTo>
                      <a:pt x="9327" y="3570"/>
                    </a:lnTo>
                    <a:lnTo>
                      <a:pt x="9440" y="3735"/>
                    </a:lnTo>
                    <a:lnTo>
                      <a:pt x="9516" y="3890"/>
                    </a:lnTo>
                    <a:lnTo>
                      <a:pt x="9534" y="4033"/>
                    </a:lnTo>
                    <a:lnTo>
                      <a:pt x="9534" y="4165"/>
                    </a:lnTo>
                    <a:lnTo>
                      <a:pt x="9516" y="4286"/>
                    </a:lnTo>
                    <a:lnTo>
                      <a:pt x="9440" y="4397"/>
                    </a:lnTo>
                    <a:lnTo>
                      <a:pt x="9327" y="4496"/>
                    </a:lnTo>
                    <a:lnTo>
                      <a:pt x="9176" y="4562"/>
                    </a:lnTo>
                    <a:lnTo>
                      <a:pt x="9006" y="4628"/>
                    </a:lnTo>
                    <a:lnTo>
                      <a:pt x="8779" y="4694"/>
                    </a:lnTo>
                    <a:lnTo>
                      <a:pt x="8534" y="4716"/>
                    </a:lnTo>
                    <a:lnTo>
                      <a:pt x="8232" y="4716"/>
                    </a:lnTo>
                    <a:lnTo>
                      <a:pt x="7118" y="4738"/>
                    </a:lnTo>
                    <a:lnTo>
                      <a:pt x="5947" y="4771"/>
                    </a:lnTo>
                    <a:lnTo>
                      <a:pt x="4795" y="4815"/>
                    </a:lnTo>
                    <a:lnTo>
                      <a:pt x="3681" y="4860"/>
                    </a:lnTo>
                    <a:lnTo>
                      <a:pt x="2662" y="4882"/>
                    </a:lnTo>
                    <a:lnTo>
                      <a:pt x="1755" y="4882"/>
                    </a:lnTo>
                    <a:lnTo>
                      <a:pt x="1359" y="4860"/>
                    </a:lnTo>
                    <a:lnTo>
                      <a:pt x="981" y="4837"/>
                    </a:lnTo>
                    <a:lnTo>
                      <a:pt x="698" y="4771"/>
                    </a:lnTo>
                    <a:lnTo>
                      <a:pt x="453" y="4716"/>
                    </a:lnTo>
                    <a:lnTo>
                      <a:pt x="453" y="5322"/>
                    </a:lnTo>
                    <a:lnTo>
                      <a:pt x="453" y="6083"/>
                    </a:lnTo>
                    <a:lnTo>
                      <a:pt x="453" y="6909"/>
                    </a:lnTo>
                    <a:lnTo>
                      <a:pt x="453" y="7780"/>
                    </a:lnTo>
                    <a:lnTo>
                      <a:pt x="453" y="8606"/>
                    </a:lnTo>
                    <a:lnTo>
                      <a:pt x="453" y="9345"/>
                    </a:lnTo>
                    <a:lnTo>
                      <a:pt x="453" y="9918"/>
                    </a:lnTo>
                    <a:lnTo>
                      <a:pt x="453" y="10282"/>
                    </a:lnTo>
                    <a:lnTo>
                      <a:pt x="490" y="10381"/>
                    </a:lnTo>
                    <a:lnTo>
                      <a:pt x="547" y="10491"/>
                    </a:lnTo>
                    <a:lnTo>
                      <a:pt x="660" y="10590"/>
                    </a:lnTo>
                    <a:lnTo>
                      <a:pt x="811" y="10700"/>
                    </a:lnTo>
                    <a:lnTo>
                      <a:pt x="981" y="10811"/>
                    </a:lnTo>
                    <a:lnTo>
                      <a:pt x="1208" y="10888"/>
                    </a:lnTo>
                    <a:lnTo>
                      <a:pt x="1453" y="10954"/>
                    </a:lnTo>
                    <a:lnTo>
                      <a:pt x="1718" y="11020"/>
                    </a:lnTo>
                    <a:lnTo>
                      <a:pt x="1963" y="11064"/>
                    </a:lnTo>
                    <a:lnTo>
                      <a:pt x="2265" y="11086"/>
                    </a:lnTo>
                    <a:lnTo>
                      <a:pt x="2548" y="11064"/>
                    </a:lnTo>
                    <a:lnTo>
                      <a:pt x="2794" y="11042"/>
                    </a:lnTo>
                    <a:lnTo>
                      <a:pt x="3096" y="10976"/>
                    </a:lnTo>
                    <a:lnTo>
                      <a:pt x="3341" y="10888"/>
                    </a:lnTo>
                    <a:lnTo>
                      <a:pt x="3606" y="10766"/>
                    </a:lnTo>
                    <a:lnTo>
                      <a:pt x="3813" y="10590"/>
                    </a:lnTo>
                    <a:close/>
                  </a:path>
                </a:pathLst>
              </a:custGeom>
              <a:solidFill>
                <a:srgbClr val="D8EBB3"/>
              </a:solidFill>
              <a:ln w="285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4598" name="Puzzle1"/>
              <p:cNvSpPr>
                <a:spLocks noEditPoints="1" noChangeArrowheads="1"/>
              </p:cNvSpPr>
              <p:nvPr/>
            </p:nvSpPr>
            <p:spPr bwMode="auto">
              <a:xfrm>
                <a:off x="1824" y="1091"/>
                <a:ext cx="1800" cy="1051"/>
              </a:xfrm>
              <a:custGeom>
                <a:avLst/>
                <a:gdLst>
                  <a:gd name="T0" fmla="*/ 10 w 21600"/>
                  <a:gd name="T1" fmla="*/ 2 h 21600"/>
                  <a:gd name="T2" fmla="*/ 10 w 21600"/>
                  <a:gd name="T3" fmla="*/ 0 h 21600"/>
                  <a:gd name="T4" fmla="*/ 3 w 21600"/>
                  <a:gd name="T5" fmla="*/ 0 h 21600"/>
                  <a:gd name="T6" fmla="*/ 3 w 21600"/>
                  <a:gd name="T7" fmla="*/ 2 h 21600"/>
                  <a:gd name="T8" fmla="*/ 6 w 21600"/>
                  <a:gd name="T9" fmla="*/ 2 h 21600"/>
                  <a:gd name="T10" fmla="*/ 6 w 21600"/>
                  <a:gd name="T11" fmla="*/ 1 h 21600"/>
                  <a:gd name="T12" fmla="*/ 13 w 21600"/>
                  <a:gd name="T13" fmla="*/ 1 h 21600"/>
                  <a:gd name="T14" fmla="*/ 0 w 21600"/>
                  <a:gd name="T15" fmla="*/ 1 h 2160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6084 w 21600"/>
                  <a:gd name="T25" fmla="*/ 2569 h 21600"/>
                  <a:gd name="T26" fmla="*/ 16128 w 21600"/>
                  <a:gd name="T27" fmla="*/ 19545 h 2160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1600" h="21600">
                    <a:moveTo>
                      <a:pt x="9360" y="20836"/>
                    </a:moveTo>
                    <a:lnTo>
                      <a:pt x="9528" y="20836"/>
                    </a:lnTo>
                    <a:lnTo>
                      <a:pt x="9686" y="20762"/>
                    </a:lnTo>
                    <a:lnTo>
                      <a:pt x="9810" y="20687"/>
                    </a:lnTo>
                    <a:lnTo>
                      <a:pt x="9922" y="20575"/>
                    </a:lnTo>
                    <a:lnTo>
                      <a:pt x="10012" y="20426"/>
                    </a:lnTo>
                    <a:lnTo>
                      <a:pt x="10068" y="20296"/>
                    </a:lnTo>
                    <a:lnTo>
                      <a:pt x="10113" y="20110"/>
                    </a:lnTo>
                    <a:lnTo>
                      <a:pt x="10136" y="19905"/>
                    </a:lnTo>
                    <a:lnTo>
                      <a:pt x="10136" y="19682"/>
                    </a:lnTo>
                    <a:lnTo>
                      <a:pt x="10113" y="19440"/>
                    </a:lnTo>
                    <a:lnTo>
                      <a:pt x="10068" y="19142"/>
                    </a:lnTo>
                    <a:lnTo>
                      <a:pt x="10012" y="18900"/>
                    </a:lnTo>
                    <a:lnTo>
                      <a:pt x="9900" y="18620"/>
                    </a:lnTo>
                    <a:lnTo>
                      <a:pt x="9787" y="18285"/>
                    </a:lnTo>
                    <a:lnTo>
                      <a:pt x="9641" y="17968"/>
                    </a:lnTo>
                    <a:lnTo>
                      <a:pt x="9472" y="17652"/>
                    </a:lnTo>
                    <a:lnTo>
                      <a:pt x="9382" y="17466"/>
                    </a:lnTo>
                    <a:lnTo>
                      <a:pt x="9315" y="17298"/>
                    </a:lnTo>
                    <a:lnTo>
                      <a:pt x="9258" y="17112"/>
                    </a:lnTo>
                    <a:lnTo>
                      <a:pt x="9191" y="16926"/>
                    </a:lnTo>
                    <a:lnTo>
                      <a:pt x="9123" y="16535"/>
                    </a:lnTo>
                    <a:lnTo>
                      <a:pt x="9101" y="16144"/>
                    </a:lnTo>
                    <a:lnTo>
                      <a:pt x="9101" y="15753"/>
                    </a:lnTo>
                    <a:lnTo>
                      <a:pt x="9168" y="15362"/>
                    </a:lnTo>
                    <a:lnTo>
                      <a:pt x="9236" y="14971"/>
                    </a:lnTo>
                    <a:lnTo>
                      <a:pt x="9360" y="14580"/>
                    </a:lnTo>
                    <a:lnTo>
                      <a:pt x="9495" y="14244"/>
                    </a:lnTo>
                    <a:lnTo>
                      <a:pt x="9663" y="13891"/>
                    </a:lnTo>
                    <a:lnTo>
                      <a:pt x="9855" y="13611"/>
                    </a:lnTo>
                    <a:lnTo>
                      <a:pt x="10068" y="13351"/>
                    </a:lnTo>
                    <a:lnTo>
                      <a:pt x="10293" y="13146"/>
                    </a:lnTo>
                    <a:lnTo>
                      <a:pt x="10552" y="12997"/>
                    </a:lnTo>
                    <a:lnTo>
                      <a:pt x="10811" y="12885"/>
                    </a:lnTo>
                    <a:lnTo>
                      <a:pt x="11069" y="12866"/>
                    </a:lnTo>
                    <a:lnTo>
                      <a:pt x="11351" y="12885"/>
                    </a:lnTo>
                    <a:lnTo>
                      <a:pt x="11610" y="12997"/>
                    </a:lnTo>
                    <a:lnTo>
                      <a:pt x="11846" y="13183"/>
                    </a:lnTo>
                    <a:lnTo>
                      <a:pt x="12060" y="13388"/>
                    </a:lnTo>
                    <a:lnTo>
                      <a:pt x="12251" y="13648"/>
                    </a:lnTo>
                    <a:lnTo>
                      <a:pt x="12419" y="13928"/>
                    </a:lnTo>
                    <a:lnTo>
                      <a:pt x="12555" y="14244"/>
                    </a:lnTo>
                    <a:lnTo>
                      <a:pt x="12690" y="14617"/>
                    </a:lnTo>
                    <a:lnTo>
                      <a:pt x="12768" y="15008"/>
                    </a:lnTo>
                    <a:lnTo>
                      <a:pt x="12836" y="15399"/>
                    </a:lnTo>
                    <a:lnTo>
                      <a:pt x="12858" y="15753"/>
                    </a:lnTo>
                    <a:lnTo>
                      <a:pt x="12858" y="16144"/>
                    </a:lnTo>
                    <a:lnTo>
                      <a:pt x="12813" y="16535"/>
                    </a:lnTo>
                    <a:lnTo>
                      <a:pt x="12746" y="16888"/>
                    </a:lnTo>
                    <a:lnTo>
                      <a:pt x="12667" y="17224"/>
                    </a:lnTo>
                    <a:lnTo>
                      <a:pt x="12510" y="17503"/>
                    </a:lnTo>
                    <a:lnTo>
                      <a:pt x="12228" y="18043"/>
                    </a:lnTo>
                    <a:lnTo>
                      <a:pt x="11970" y="18546"/>
                    </a:lnTo>
                    <a:lnTo>
                      <a:pt x="11868" y="18751"/>
                    </a:lnTo>
                    <a:lnTo>
                      <a:pt x="11778" y="18974"/>
                    </a:lnTo>
                    <a:lnTo>
                      <a:pt x="11711" y="19179"/>
                    </a:lnTo>
                    <a:lnTo>
                      <a:pt x="11666" y="19365"/>
                    </a:lnTo>
                    <a:lnTo>
                      <a:pt x="11632" y="19570"/>
                    </a:lnTo>
                    <a:lnTo>
                      <a:pt x="11632" y="19756"/>
                    </a:lnTo>
                    <a:lnTo>
                      <a:pt x="11632" y="19942"/>
                    </a:lnTo>
                    <a:lnTo>
                      <a:pt x="11643" y="20110"/>
                    </a:lnTo>
                    <a:lnTo>
                      <a:pt x="11711" y="20296"/>
                    </a:lnTo>
                    <a:lnTo>
                      <a:pt x="11801" y="20464"/>
                    </a:lnTo>
                    <a:lnTo>
                      <a:pt x="11891" y="20650"/>
                    </a:lnTo>
                    <a:lnTo>
                      <a:pt x="12037" y="20836"/>
                    </a:lnTo>
                    <a:lnTo>
                      <a:pt x="12206" y="21004"/>
                    </a:lnTo>
                    <a:lnTo>
                      <a:pt x="12419" y="21190"/>
                    </a:lnTo>
                    <a:lnTo>
                      <a:pt x="12667" y="21320"/>
                    </a:lnTo>
                    <a:lnTo>
                      <a:pt x="12960" y="21432"/>
                    </a:lnTo>
                    <a:lnTo>
                      <a:pt x="13286" y="21544"/>
                    </a:lnTo>
                    <a:lnTo>
                      <a:pt x="13612" y="21655"/>
                    </a:lnTo>
                    <a:lnTo>
                      <a:pt x="13983" y="21693"/>
                    </a:lnTo>
                    <a:lnTo>
                      <a:pt x="14343" y="21730"/>
                    </a:lnTo>
                    <a:lnTo>
                      <a:pt x="14715" y="21730"/>
                    </a:lnTo>
                    <a:lnTo>
                      <a:pt x="15075" y="21730"/>
                    </a:lnTo>
                    <a:lnTo>
                      <a:pt x="15446" y="21655"/>
                    </a:lnTo>
                    <a:lnTo>
                      <a:pt x="15794" y="21581"/>
                    </a:lnTo>
                    <a:lnTo>
                      <a:pt x="16132" y="21432"/>
                    </a:lnTo>
                    <a:lnTo>
                      <a:pt x="16458" y="21302"/>
                    </a:lnTo>
                    <a:lnTo>
                      <a:pt x="16740" y="21078"/>
                    </a:lnTo>
                    <a:lnTo>
                      <a:pt x="16976" y="20836"/>
                    </a:lnTo>
                    <a:lnTo>
                      <a:pt x="17043" y="20650"/>
                    </a:lnTo>
                    <a:lnTo>
                      <a:pt x="17088" y="20426"/>
                    </a:lnTo>
                    <a:lnTo>
                      <a:pt x="17133" y="20222"/>
                    </a:lnTo>
                    <a:lnTo>
                      <a:pt x="17156" y="19980"/>
                    </a:lnTo>
                    <a:lnTo>
                      <a:pt x="17167" y="19477"/>
                    </a:lnTo>
                    <a:lnTo>
                      <a:pt x="17167" y="18974"/>
                    </a:lnTo>
                    <a:lnTo>
                      <a:pt x="17156" y="18397"/>
                    </a:lnTo>
                    <a:lnTo>
                      <a:pt x="17111" y="17820"/>
                    </a:lnTo>
                    <a:lnTo>
                      <a:pt x="17066" y="17261"/>
                    </a:lnTo>
                    <a:lnTo>
                      <a:pt x="16998" y="16646"/>
                    </a:lnTo>
                    <a:lnTo>
                      <a:pt x="16852" y="15511"/>
                    </a:lnTo>
                    <a:lnTo>
                      <a:pt x="16740" y="14393"/>
                    </a:lnTo>
                    <a:lnTo>
                      <a:pt x="16717" y="13928"/>
                    </a:lnTo>
                    <a:lnTo>
                      <a:pt x="16695" y="13462"/>
                    </a:lnTo>
                    <a:lnTo>
                      <a:pt x="16717" y="13071"/>
                    </a:lnTo>
                    <a:lnTo>
                      <a:pt x="16785" y="12755"/>
                    </a:lnTo>
                    <a:lnTo>
                      <a:pt x="16852" y="12419"/>
                    </a:lnTo>
                    <a:lnTo>
                      <a:pt x="16953" y="12140"/>
                    </a:lnTo>
                    <a:lnTo>
                      <a:pt x="17088" y="11898"/>
                    </a:lnTo>
                    <a:lnTo>
                      <a:pt x="17212" y="11675"/>
                    </a:lnTo>
                    <a:lnTo>
                      <a:pt x="17370" y="11470"/>
                    </a:lnTo>
                    <a:lnTo>
                      <a:pt x="17516" y="11284"/>
                    </a:lnTo>
                    <a:lnTo>
                      <a:pt x="17696" y="11135"/>
                    </a:lnTo>
                    <a:lnTo>
                      <a:pt x="17865" y="11042"/>
                    </a:lnTo>
                    <a:lnTo>
                      <a:pt x="18033" y="10930"/>
                    </a:lnTo>
                    <a:lnTo>
                      <a:pt x="18213" y="10893"/>
                    </a:lnTo>
                    <a:lnTo>
                      <a:pt x="18382" y="10893"/>
                    </a:lnTo>
                    <a:lnTo>
                      <a:pt x="18551" y="10967"/>
                    </a:lnTo>
                    <a:lnTo>
                      <a:pt x="18708" y="11042"/>
                    </a:lnTo>
                    <a:lnTo>
                      <a:pt x="18855" y="11172"/>
                    </a:lnTo>
                    <a:lnTo>
                      <a:pt x="19012" y="11358"/>
                    </a:lnTo>
                    <a:lnTo>
                      <a:pt x="19136" y="11600"/>
                    </a:lnTo>
                    <a:lnTo>
                      <a:pt x="19271" y="11861"/>
                    </a:lnTo>
                    <a:lnTo>
                      <a:pt x="19440" y="12028"/>
                    </a:lnTo>
                    <a:lnTo>
                      <a:pt x="19608" y="12177"/>
                    </a:lnTo>
                    <a:lnTo>
                      <a:pt x="19822" y="12289"/>
                    </a:lnTo>
                    <a:lnTo>
                      <a:pt x="20025" y="12289"/>
                    </a:lnTo>
                    <a:lnTo>
                      <a:pt x="20238" y="12289"/>
                    </a:lnTo>
                    <a:lnTo>
                      <a:pt x="20452" y="12215"/>
                    </a:lnTo>
                    <a:lnTo>
                      <a:pt x="20643" y="12103"/>
                    </a:lnTo>
                    <a:lnTo>
                      <a:pt x="20846" y="11973"/>
                    </a:lnTo>
                    <a:lnTo>
                      <a:pt x="21037" y="11786"/>
                    </a:lnTo>
                    <a:lnTo>
                      <a:pt x="21206" y="11563"/>
                    </a:lnTo>
                    <a:lnTo>
                      <a:pt x="21363" y="11321"/>
                    </a:lnTo>
                    <a:lnTo>
                      <a:pt x="21465" y="11079"/>
                    </a:lnTo>
                    <a:lnTo>
                      <a:pt x="21577" y="10744"/>
                    </a:lnTo>
                    <a:lnTo>
                      <a:pt x="21622" y="10427"/>
                    </a:lnTo>
                    <a:lnTo>
                      <a:pt x="21645" y="10111"/>
                    </a:lnTo>
                    <a:lnTo>
                      <a:pt x="21622" y="9608"/>
                    </a:lnTo>
                    <a:lnTo>
                      <a:pt x="21577" y="9142"/>
                    </a:lnTo>
                    <a:lnTo>
                      <a:pt x="21465" y="8751"/>
                    </a:lnTo>
                    <a:lnTo>
                      <a:pt x="21363" y="8397"/>
                    </a:lnTo>
                    <a:lnTo>
                      <a:pt x="21206" y="8062"/>
                    </a:lnTo>
                    <a:lnTo>
                      <a:pt x="21037" y="7820"/>
                    </a:lnTo>
                    <a:lnTo>
                      <a:pt x="20846" y="7597"/>
                    </a:lnTo>
                    <a:lnTo>
                      <a:pt x="20643" y="7429"/>
                    </a:lnTo>
                    <a:lnTo>
                      <a:pt x="20452" y="7317"/>
                    </a:lnTo>
                    <a:lnTo>
                      <a:pt x="20238" y="7206"/>
                    </a:lnTo>
                    <a:lnTo>
                      <a:pt x="20025" y="7168"/>
                    </a:lnTo>
                    <a:lnTo>
                      <a:pt x="19822" y="7206"/>
                    </a:lnTo>
                    <a:lnTo>
                      <a:pt x="19608" y="7243"/>
                    </a:lnTo>
                    <a:lnTo>
                      <a:pt x="19440" y="7355"/>
                    </a:lnTo>
                    <a:lnTo>
                      <a:pt x="19271" y="7504"/>
                    </a:lnTo>
                    <a:lnTo>
                      <a:pt x="19136" y="7708"/>
                    </a:lnTo>
                    <a:lnTo>
                      <a:pt x="19012" y="7895"/>
                    </a:lnTo>
                    <a:lnTo>
                      <a:pt x="18832" y="8025"/>
                    </a:lnTo>
                    <a:lnTo>
                      <a:pt x="18663" y="8174"/>
                    </a:lnTo>
                    <a:lnTo>
                      <a:pt x="18472" y="8248"/>
                    </a:lnTo>
                    <a:lnTo>
                      <a:pt x="18270" y="8286"/>
                    </a:lnTo>
                    <a:lnTo>
                      <a:pt x="18078" y="8323"/>
                    </a:lnTo>
                    <a:lnTo>
                      <a:pt x="17887" y="8323"/>
                    </a:lnTo>
                    <a:lnTo>
                      <a:pt x="17696" y="8248"/>
                    </a:lnTo>
                    <a:lnTo>
                      <a:pt x="17493" y="8174"/>
                    </a:lnTo>
                    <a:lnTo>
                      <a:pt x="17302" y="8062"/>
                    </a:lnTo>
                    <a:lnTo>
                      <a:pt x="17133" y="7969"/>
                    </a:lnTo>
                    <a:lnTo>
                      <a:pt x="16976" y="7783"/>
                    </a:lnTo>
                    <a:lnTo>
                      <a:pt x="16852" y="7597"/>
                    </a:lnTo>
                    <a:lnTo>
                      <a:pt x="16740" y="7429"/>
                    </a:lnTo>
                    <a:lnTo>
                      <a:pt x="16672" y="7168"/>
                    </a:lnTo>
                    <a:lnTo>
                      <a:pt x="16638" y="6926"/>
                    </a:lnTo>
                    <a:lnTo>
                      <a:pt x="16616" y="6498"/>
                    </a:lnTo>
                    <a:lnTo>
                      <a:pt x="16616" y="5772"/>
                    </a:lnTo>
                    <a:lnTo>
                      <a:pt x="16650" y="4915"/>
                    </a:lnTo>
                    <a:lnTo>
                      <a:pt x="16695" y="3928"/>
                    </a:lnTo>
                    <a:lnTo>
                      <a:pt x="16762" y="2960"/>
                    </a:lnTo>
                    <a:lnTo>
                      <a:pt x="16830" y="1992"/>
                    </a:lnTo>
                    <a:lnTo>
                      <a:pt x="16908" y="1173"/>
                    </a:lnTo>
                    <a:lnTo>
                      <a:pt x="16976" y="521"/>
                    </a:lnTo>
                    <a:lnTo>
                      <a:pt x="16953" y="521"/>
                    </a:lnTo>
                    <a:lnTo>
                      <a:pt x="16931" y="521"/>
                    </a:lnTo>
                    <a:lnTo>
                      <a:pt x="16267" y="484"/>
                    </a:lnTo>
                    <a:lnTo>
                      <a:pt x="15637" y="428"/>
                    </a:lnTo>
                    <a:lnTo>
                      <a:pt x="15063" y="353"/>
                    </a:lnTo>
                    <a:lnTo>
                      <a:pt x="14523" y="279"/>
                    </a:lnTo>
                    <a:lnTo>
                      <a:pt x="14040" y="167"/>
                    </a:lnTo>
                    <a:lnTo>
                      <a:pt x="13635" y="93"/>
                    </a:lnTo>
                    <a:lnTo>
                      <a:pt x="13331" y="18"/>
                    </a:lnTo>
                    <a:lnTo>
                      <a:pt x="13117" y="18"/>
                    </a:lnTo>
                    <a:lnTo>
                      <a:pt x="12982" y="18"/>
                    </a:lnTo>
                    <a:lnTo>
                      <a:pt x="12858" y="130"/>
                    </a:lnTo>
                    <a:lnTo>
                      <a:pt x="12723" y="279"/>
                    </a:lnTo>
                    <a:lnTo>
                      <a:pt x="12622" y="446"/>
                    </a:lnTo>
                    <a:lnTo>
                      <a:pt x="12510" y="670"/>
                    </a:lnTo>
                    <a:lnTo>
                      <a:pt x="12419" y="912"/>
                    </a:lnTo>
                    <a:lnTo>
                      <a:pt x="12363" y="1210"/>
                    </a:lnTo>
                    <a:lnTo>
                      <a:pt x="12318" y="1526"/>
                    </a:lnTo>
                    <a:lnTo>
                      <a:pt x="12273" y="1843"/>
                    </a:lnTo>
                    <a:lnTo>
                      <a:pt x="12251" y="2215"/>
                    </a:lnTo>
                    <a:lnTo>
                      <a:pt x="12273" y="2532"/>
                    </a:lnTo>
                    <a:lnTo>
                      <a:pt x="12318" y="2886"/>
                    </a:lnTo>
                    <a:lnTo>
                      <a:pt x="12386" y="3240"/>
                    </a:lnTo>
                    <a:lnTo>
                      <a:pt x="12464" y="3556"/>
                    </a:lnTo>
                    <a:lnTo>
                      <a:pt x="12577" y="3891"/>
                    </a:lnTo>
                    <a:lnTo>
                      <a:pt x="12746" y="4171"/>
                    </a:lnTo>
                    <a:lnTo>
                      <a:pt x="12926" y="4487"/>
                    </a:lnTo>
                    <a:lnTo>
                      <a:pt x="13050" y="4860"/>
                    </a:lnTo>
                    <a:lnTo>
                      <a:pt x="13162" y="5251"/>
                    </a:lnTo>
                    <a:lnTo>
                      <a:pt x="13218" y="5604"/>
                    </a:lnTo>
                    <a:lnTo>
                      <a:pt x="13263" y="5995"/>
                    </a:lnTo>
                    <a:lnTo>
                      <a:pt x="13241" y="6386"/>
                    </a:lnTo>
                    <a:lnTo>
                      <a:pt x="13218" y="6740"/>
                    </a:lnTo>
                    <a:lnTo>
                      <a:pt x="13139" y="7094"/>
                    </a:lnTo>
                    <a:lnTo>
                      <a:pt x="13050" y="7429"/>
                    </a:lnTo>
                    <a:lnTo>
                      <a:pt x="12903" y="7746"/>
                    </a:lnTo>
                    <a:lnTo>
                      <a:pt x="12723" y="8025"/>
                    </a:lnTo>
                    <a:lnTo>
                      <a:pt x="12532" y="8286"/>
                    </a:lnTo>
                    <a:lnTo>
                      <a:pt x="12318" y="8491"/>
                    </a:lnTo>
                    <a:lnTo>
                      <a:pt x="12060" y="8677"/>
                    </a:lnTo>
                    <a:lnTo>
                      <a:pt x="11756" y="8788"/>
                    </a:lnTo>
                    <a:lnTo>
                      <a:pt x="11452" y="8826"/>
                    </a:lnTo>
                    <a:lnTo>
                      <a:pt x="11283" y="8826"/>
                    </a:lnTo>
                    <a:lnTo>
                      <a:pt x="11126" y="8826"/>
                    </a:lnTo>
                    <a:lnTo>
                      <a:pt x="11002" y="8788"/>
                    </a:lnTo>
                    <a:lnTo>
                      <a:pt x="10845" y="8714"/>
                    </a:lnTo>
                    <a:lnTo>
                      <a:pt x="10721" y="8640"/>
                    </a:lnTo>
                    <a:lnTo>
                      <a:pt x="10608" y="8565"/>
                    </a:lnTo>
                    <a:lnTo>
                      <a:pt x="10485" y="8453"/>
                    </a:lnTo>
                    <a:lnTo>
                      <a:pt x="10372" y="8323"/>
                    </a:lnTo>
                    <a:lnTo>
                      <a:pt x="10181" y="8062"/>
                    </a:lnTo>
                    <a:lnTo>
                      <a:pt x="10035" y="7746"/>
                    </a:lnTo>
                    <a:lnTo>
                      <a:pt x="9900" y="7392"/>
                    </a:lnTo>
                    <a:lnTo>
                      <a:pt x="9787" y="7001"/>
                    </a:lnTo>
                    <a:lnTo>
                      <a:pt x="9731" y="6610"/>
                    </a:lnTo>
                    <a:lnTo>
                      <a:pt x="9686" y="6219"/>
                    </a:lnTo>
                    <a:lnTo>
                      <a:pt x="9663" y="5772"/>
                    </a:lnTo>
                    <a:lnTo>
                      <a:pt x="9686" y="5381"/>
                    </a:lnTo>
                    <a:lnTo>
                      <a:pt x="9753" y="4990"/>
                    </a:lnTo>
                    <a:lnTo>
                      <a:pt x="9832" y="4636"/>
                    </a:lnTo>
                    <a:lnTo>
                      <a:pt x="9945" y="4320"/>
                    </a:lnTo>
                    <a:lnTo>
                      <a:pt x="10068" y="4022"/>
                    </a:lnTo>
                    <a:lnTo>
                      <a:pt x="10203" y="3817"/>
                    </a:lnTo>
                    <a:lnTo>
                      <a:pt x="10316" y="3593"/>
                    </a:lnTo>
                    <a:lnTo>
                      <a:pt x="10395" y="3351"/>
                    </a:lnTo>
                    <a:lnTo>
                      <a:pt x="10462" y="3109"/>
                    </a:lnTo>
                    <a:lnTo>
                      <a:pt x="10507" y="2848"/>
                    </a:lnTo>
                    <a:lnTo>
                      <a:pt x="10530" y="2606"/>
                    </a:lnTo>
                    <a:lnTo>
                      <a:pt x="10507" y="2346"/>
                    </a:lnTo>
                    <a:lnTo>
                      <a:pt x="10462" y="2141"/>
                    </a:lnTo>
                    <a:lnTo>
                      <a:pt x="10395" y="1880"/>
                    </a:lnTo>
                    <a:lnTo>
                      <a:pt x="10293" y="1638"/>
                    </a:lnTo>
                    <a:lnTo>
                      <a:pt x="10158" y="1415"/>
                    </a:lnTo>
                    <a:lnTo>
                      <a:pt x="9967" y="1210"/>
                    </a:lnTo>
                    <a:lnTo>
                      <a:pt x="9753" y="986"/>
                    </a:lnTo>
                    <a:lnTo>
                      <a:pt x="9495" y="819"/>
                    </a:lnTo>
                    <a:lnTo>
                      <a:pt x="9191" y="670"/>
                    </a:lnTo>
                    <a:lnTo>
                      <a:pt x="8842" y="521"/>
                    </a:lnTo>
                    <a:lnTo>
                      <a:pt x="8471" y="446"/>
                    </a:lnTo>
                    <a:lnTo>
                      <a:pt x="7998" y="428"/>
                    </a:lnTo>
                    <a:lnTo>
                      <a:pt x="7413" y="428"/>
                    </a:lnTo>
                    <a:lnTo>
                      <a:pt x="6817" y="446"/>
                    </a:lnTo>
                    <a:lnTo>
                      <a:pt x="6187" y="521"/>
                    </a:lnTo>
                    <a:lnTo>
                      <a:pt x="5602" y="633"/>
                    </a:lnTo>
                    <a:lnTo>
                      <a:pt x="5107" y="744"/>
                    </a:lnTo>
                    <a:lnTo>
                      <a:pt x="4725" y="856"/>
                    </a:lnTo>
                    <a:lnTo>
                      <a:pt x="4848" y="1564"/>
                    </a:lnTo>
                    <a:lnTo>
                      <a:pt x="5028" y="2495"/>
                    </a:lnTo>
                    <a:lnTo>
                      <a:pt x="5175" y="3556"/>
                    </a:lnTo>
                    <a:lnTo>
                      <a:pt x="5298" y="4673"/>
                    </a:lnTo>
                    <a:lnTo>
                      <a:pt x="5343" y="5213"/>
                    </a:lnTo>
                    <a:lnTo>
                      <a:pt x="5388" y="5753"/>
                    </a:lnTo>
                    <a:lnTo>
                      <a:pt x="5411" y="6275"/>
                    </a:lnTo>
                    <a:lnTo>
                      <a:pt x="5411" y="6740"/>
                    </a:lnTo>
                    <a:lnTo>
                      <a:pt x="5366" y="7168"/>
                    </a:lnTo>
                    <a:lnTo>
                      <a:pt x="5321" y="7541"/>
                    </a:lnTo>
                    <a:lnTo>
                      <a:pt x="5287" y="7708"/>
                    </a:lnTo>
                    <a:lnTo>
                      <a:pt x="5242" y="7857"/>
                    </a:lnTo>
                    <a:lnTo>
                      <a:pt x="5197" y="7969"/>
                    </a:lnTo>
                    <a:lnTo>
                      <a:pt x="5130" y="8062"/>
                    </a:lnTo>
                    <a:lnTo>
                      <a:pt x="5006" y="8248"/>
                    </a:lnTo>
                    <a:lnTo>
                      <a:pt x="4848" y="8397"/>
                    </a:lnTo>
                    <a:lnTo>
                      <a:pt x="4725" y="8528"/>
                    </a:lnTo>
                    <a:lnTo>
                      <a:pt x="4567" y="8640"/>
                    </a:lnTo>
                    <a:lnTo>
                      <a:pt x="4421" y="8714"/>
                    </a:lnTo>
                    <a:lnTo>
                      <a:pt x="4263" y="8751"/>
                    </a:lnTo>
                    <a:lnTo>
                      <a:pt x="4095" y="8788"/>
                    </a:lnTo>
                    <a:lnTo>
                      <a:pt x="3948" y="8788"/>
                    </a:lnTo>
                    <a:lnTo>
                      <a:pt x="3791" y="8751"/>
                    </a:lnTo>
                    <a:lnTo>
                      <a:pt x="3667" y="8714"/>
                    </a:lnTo>
                    <a:lnTo>
                      <a:pt x="3510" y="8677"/>
                    </a:lnTo>
                    <a:lnTo>
                      <a:pt x="3386" y="8602"/>
                    </a:lnTo>
                    <a:lnTo>
                      <a:pt x="3251" y="8491"/>
                    </a:lnTo>
                    <a:lnTo>
                      <a:pt x="3127" y="8360"/>
                    </a:lnTo>
                    <a:lnTo>
                      <a:pt x="3015" y="8248"/>
                    </a:lnTo>
                    <a:lnTo>
                      <a:pt x="2925" y="8062"/>
                    </a:lnTo>
                    <a:lnTo>
                      <a:pt x="2778" y="7857"/>
                    </a:lnTo>
                    <a:lnTo>
                      <a:pt x="2610" y="7671"/>
                    </a:lnTo>
                    <a:lnTo>
                      <a:pt x="2407" y="7541"/>
                    </a:lnTo>
                    <a:lnTo>
                      <a:pt x="2171" y="7466"/>
                    </a:lnTo>
                    <a:lnTo>
                      <a:pt x="1957" y="7429"/>
                    </a:lnTo>
                    <a:lnTo>
                      <a:pt x="1698" y="7429"/>
                    </a:lnTo>
                    <a:lnTo>
                      <a:pt x="1462" y="7466"/>
                    </a:lnTo>
                    <a:lnTo>
                      <a:pt x="1226" y="7559"/>
                    </a:lnTo>
                    <a:lnTo>
                      <a:pt x="989" y="7708"/>
                    </a:lnTo>
                    <a:lnTo>
                      <a:pt x="776" y="7932"/>
                    </a:lnTo>
                    <a:lnTo>
                      <a:pt x="551" y="8211"/>
                    </a:lnTo>
                    <a:lnTo>
                      <a:pt x="382" y="8528"/>
                    </a:lnTo>
                    <a:lnTo>
                      <a:pt x="315" y="8714"/>
                    </a:lnTo>
                    <a:lnTo>
                      <a:pt x="236" y="8919"/>
                    </a:lnTo>
                    <a:lnTo>
                      <a:pt x="191" y="9142"/>
                    </a:lnTo>
                    <a:lnTo>
                      <a:pt x="123" y="9347"/>
                    </a:lnTo>
                    <a:lnTo>
                      <a:pt x="78" y="9608"/>
                    </a:lnTo>
                    <a:lnTo>
                      <a:pt x="56" y="9887"/>
                    </a:lnTo>
                    <a:lnTo>
                      <a:pt x="33" y="10185"/>
                    </a:lnTo>
                    <a:lnTo>
                      <a:pt x="33" y="10464"/>
                    </a:lnTo>
                    <a:lnTo>
                      <a:pt x="33" y="10706"/>
                    </a:lnTo>
                    <a:lnTo>
                      <a:pt x="56" y="10967"/>
                    </a:lnTo>
                    <a:lnTo>
                      <a:pt x="78" y="11172"/>
                    </a:lnTo>
                    <a:lnTo>
                      <a:pt x="123" y="11395"/>
                    </a:lnTo>
                    <a:lnTo>
                      <a:pt x="168" y="11600"/>
                    </a:lnTo>
                    <a:lnTo>
                      <a:pt x="236" y="11786"/>
                    </a:lnTo>
                    <a:lnTo>
                      <a:pt x="292" y="11973"/>
                    </a:lnTo>
                    <a:lnTo>
                      <a:pt x="382" y="12140"/>
                    </a:lnTo>
                    <a:lnTo>
                      <a:pt x="540" y="12419"/>
                    </a:lnTo>
                    <a:lnTo>
                      <a:pt x="731" y="12680"/>
                    </a:lnTo>
                    <a:lnTo>
                      <a:pt x="944" y="12866"/>
                    </a:lnTo>
                    <a:lnTo>
                      <a:pt x="1158" y="12997"/>
                    </a:lnTo>
                    <a:lnTo>
                      <a:pt x="1395" y="13108"/>
                    </a:lnTo>
                    <a:lnTo>
                      <a:pt x="1608" y="13183"/>
                    </a:lnTo>
                    <a:lnTo>
                      <a:pt x="1856" y="13183"/>
                    </a:lnTo>
                    <a:lnTo>
                      <a:pt x="2070" y="13146"/>
                    </a:lnTo>
                    <a:lnTo>
                      <a:pt x="2261" y="13071"/>
                    </a:lnTo>
                    <a:lnTo>
                      <a:pt x="2430" y="12960"/>
                    </a:lnTo>
                    <a:lnTo>
                      <a:pt x="2587" y="12792"/>
                    </a:lnTo>
                    <a:lnTo>
                      <a:pt x="2688" y="12606"/>
                    </a:lnTo>
                    <a:lnTo>
                      <a:pt x="2801" y="12419"/>
                    </a:lnTo>
                    <a:lnTo>
                      <a:pt x="2925" y="12289"/>
                    </a:lnTo>
                    <a:lnTo>
                      <a:pt x="3082" y="12177"/>
                    </a:lnTo>
                    <a:lnTo>
                      <a:pt x="3228" y="12103"/>
                    </a:lnTo>
                    <a:lnTo>
                      <a:pt x="3408" y="12103"/>
                    </a:lnTo>
                    <a:lnTo>
                      <a:pt x="3577" y="12103"/>
                    </a:lnTo>
                    <a:lnTo>
                      <a:pt x="3723" y="12177"/>
                    </a:lnTo>
                    <a:lnTo>
                      <a:pt x="3903" y="12252"/>
                    </a:lnTo>
                    <a:lnTo>
                      <a:pt x="4072" y="12364"/>
                    </a:lnTo>
                    <a:lnTo>
                      <a:pt x="4230" y="12494"/>
                    </a:lnTo>
                    <a:lnTo>
                      <a:pt x="4353" y="12643"/>
                    </a:lnTo>
                    <a:lnTo>
                      <a:pt x="4488" y="12829"/>
                    </a:lnTo>
                    <a:lnTo>
                      <a:pt x="4567" y="13034"/>
                    </a:lnTo>
                    <a:lnTo>
                      <a:pt x="4657" y="13257"/>
                    </a:lnTo>
                    <a:lnTo>
                      <a:pt x="4702" y="13462"/>
                    </a:lnTo>
                    <a:lnTo>
                      <a:pt x="4725" y="13686"/>
                    </a:lnTo>
                    <a:lnTo>
                      <a:pt x="4702" y="14282"/>
                    </a:lnTo>
                    <a:lnTo>
                      <a:pt x="4657" y="15045"/>
                    </a:lnTo>
                    <a:lnTo>
                      <a:pt x="4612" y="15976"/>
                    </a:lnTo>
                    <a:lnTo>
                      <a:pt x="4590" y="16926"/>
                    </a:lnTo>
                    <a:lnTo>
                      <a:pt x="4567" y="17968"/>
                    </a:lnTo>
                    <a:lnTo>
                      <a:pt x="4567" y="19011"/>
                    </a:lnTo>
                    <a:lnTo>
                      <a:pt x="4590" y="19514"/>
                    </a:lnTo>
                    <a:lnTo>
                      <a:pt x="4612" y="19980"/>
                    </a:lnTo>
                    <a:lnTo>
                      <a:pt x="4657" y="20426"/>
                    </a:lnTo>
                    <a:lnTo>
                      <a:pt x="4725" y="20836"/>
                    </a:lnTo>
                    <a:lnTo>
                      <a:pt x="4848" y="20929"/>
                    </a:lnTo>
                    <a:lnTo>
                      <a:pt x="5040" y="21004"/>
                    </a:lnTo>
                    <a:lnTo>
                      <a:pt x="5265" y="21078"/>
                    </a:lnTo>
                    <a:lnTo>
                      <a:pt x="5478" y="21115"/>
                    </a:lnTo>
                    <a:lnTo>
                      <a:pt x="6041" y="21115"/>
                    </a:lnTo>
                    <a:lnTo>
                      <a:pt x="6637" y="21078"/>
                    </a:lnTo>
                    <a:lnTo>
                      <a:pt x="7312" y="21004"/>
                    </a:lnTo>
                    <a:lnTo>
                      <a:pt x="7998" y="20929"/>
                    </a:lnTo>
                    <a:lnTo>
                      <a:pt x="8696" y="20855"/>
                    </a:lnTo>
                    <a:lnTo>
                      <a:pt x="9360" y="20836"/>
                    </a:lnTo>
                    <a:close/>
                  </a:path>
                </a:pathLst>
              </a:custGeom>
              <a:solidFill>
                <a:srgbClr val="CCCCFF"/>
              </a:solidFill>
              <a:ln w="285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</p:grpSp>
      </p:grpSp>
      <p:sp>
        <p:nvSpPr>
          <p:cNvPr id="24583" name="Rectangle 13"/>
          <p:cNvSpPr>
            <a:spLocks noChangeArrowheads="1"/>
          </p:cNvSpPr>
          <p:nvPr/>
        </p:nvSpPr>
        <p:spPr bwMode="auto">
          <a:xfrm>
            <a:off x="7696200" y="2835275"/>
            <a:ext cx="1416050" cy="76200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1"/>
              <a:t>Web Service</a:t>
            </a:r>
          </a:p>
        </p:txBody>
      </p:sp>
      <p:grpSp>
        <p:nvGrpSpPr>
          <p:cNvPr id="24584" name="Group 14"/>
          <p:cNvGrpSpPr>
            <a:grpSpLocks/>
          </p:cNvGrpSpPr>
          <p:nvPr/>
        </p:nvGrpSpPr>
        <p:grpSpPr bwMode="auto">
          <a:xfrm>
            <a:off x="7740650" y="4059238"/>
            <a:ext cx="1276350" cy="985837"/>
            <a:chOff x="4800" y="2592"/>
            <a:chExt cx="804" cy="621"/>
          </a:xfrm>
        </p:grpSpPr>
        <p:pic>
          <p:nvPicPr>
            <p:cNvPr id="24591" name="Picture 1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8" y="2592"/>
              <a:ext cx="720" cy="6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4592" name="Text Box 16"/>
            <p:cNvSpPr txBox="1">
              <a:spLocks noChangeArrowheads="1"/>
            </p:cNvSpPr>
            <p:nvPr/>
          </p:nvSpPr>
          <p:spPr bwMode="auto">
            <a:xfrm>
              <a:off x="4800" y="2880"/>
              <a:ext cx="8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600">
                  <a:solidFill>
                    <a:schemeClr val="tx1"/>
                  </a:solidFill>
                  <a:latin typeface="Arial Narrow" pitchFamily="34" charset="0"/>
                  <a:cs typeface="Arial" charset="0"/>
                </a:defRPr>
              </a:lvl1pPr>
              <a:lvl2pPr marL="742950" indent="-285750" eaLnBrk="0" hangingPunct="0">
                <a:defRPr sz="2600">
                  <a:solidFill>
                    <a:schemeClr val="tx1"/>
                  </a:solidFill>
                  <a:latin typeface="Arial Narrow" pitchFamily="34" charset="0"/>
                  <a:cs typeface="Arial" charset="0"/>
                </a:defRPr>
              </a:lvl2pPr>
              <a:lvl3pPr marL="1143000" indent="-228600" eaLnBrk="0" hangingPunct="0">
                <a:defRPr sz="2600">
                  <a:solidFill>
                    <a:schemeClr val="tx1"/>
                  </a:solidFill>
                  <a:latin typeface="Arial Narrow" pitchFamily="34" charset="0"/>
                  <a:cs typeface="Arial" charset="0"/>
                </a:defRPr>
              </a:lvl3pPr>
              <a:lvl4pPr marL="1600200" indent="-228600" eaLnBrk="0" hangingPunct="0">
                <a:defRPr sz="2600">
                  <a:solidFill>
                    <a:schemeClr val="tx1"/>
                  </a:solidFill>
                  <a:latin typeface="Arial Narrow" pitchFamily="34" charset="0"/>
                  <a:cs typeface="Arial" charset="0"/>
                </a:defRPr>
              </a:lvl4pPr>
              <a:lvl5pPr marL="2057400" indent="-228600" eaLnBrk="0" hangingPunct="0">
                <a:defRPr sz="2600">
                  <a:solidFill>
                    <a:schemeClr val="tx1"/>
                  </a:solidFill>
                  <a:latin typeface="Arial Narrow" pitchFamily="34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sz="2600">
                  <a:solidFill>
                    <a:schemeClr val="tx1"/>
                  </a:solidFill>
                  <a:latin typeface="Arial Narrow" pitchFamily="34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sz="2600">
                  <a:solidFill>
                    <a:schemeClr val="tx1"/>
                  </a:solidFill>
                  <a:latin typeface="Arial Narrow" pitchFamily="34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sz="2600">
                  <a:solidFill>
                    <a:schemeClr val="tx1"/>
                  </a:solidFill>
                  <a:latin typeface="Arial Narrow" pitchFamily="34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sz="2600">
                  <a:solidFill>
                    <a:schemeClr val="tx1"/>
                  </a:solidFill>
                  <a:latin typeface="Arial Narrow" pitchFamily="34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800" b="1"/>
                <a:t>Web Page</a:t>
              </a:r>
            </a:p>
          </p:txBody>
        </p:sp>
      </p:grpSp>
      <p:pic>
        <p:nvPicPr>
          <p:cNvPr id="24585" name="Picture 17" descr="j029202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066800"/>
            <a:ext cx="1163638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6" name="Text Box 24"/>
          <p:cNvSpPr txBox="1">
            <a:spLocks noChangeArrowheads="1"/>
          </p:cNvSpPr>
          <p:nvPr/>
        </p:nvSpPr>
        <p:spPr bwMode="auto">
          <a:xfrm>
            <a:off x="7696200" y="5791200"/>
            <a:ext cx="12017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600">
                <a:solidFill>
                  <a:schemeClr val="tx1"/>
                </a:solidFill>
                <a:latin typeface="Arial Narrow" pitchFamily="34" charset="0"/>
                <a:cs typeface="Arial" charset="0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 Narrow" pitchFamily="34" charset="0"/>
                <a:cs typeface="Arial" charset="0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 Narrow" pitchFamily="34" charset="0"/>
                <a:cs typeface="Arial" charset="0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 Narrow" pitchFamily="34" charset="0"/>
                <a:cs typeface="Arial" charset="0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 Narrow" pitchFamily="34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600">
                <a:solidFill>
                  <a:schemeClr val="tx1"/>
                </a:solidFill>
                <a:latin typeface="Arial Narrow" pitchFamily="34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600">
                <a:solidFill>
                  <a:schemeClr val="tx1"/>
                </a:solidFill>
                <a:latin typeface="Arial Narrow" pitchFamily="34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600">
                <a:solidFill>
                  <a:schemeClr val="tx1"/>
                </a:solidFill>
                <a:latin typeface="Arial Narrow" pitchFamily="34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600">
                <a:solidFill>
                  <a:schemeClr val="tx1"/>
                </a:solidFill>
                <a:latin typeface="Arial Narrow" pitchFamily="34" charset="0"/>
                <a:cs typeface="Arial" charset="0"/>
              </a:defRPr>
            </a:lvl9pPr>
          </a:lstStyle>
          <a:p>
            <a:pPr eaLnBrk="1" hangingPunct="1"/>
            <a:r>
              <a:rPr lang="en-US" sz="2000"/>
              <a:t>Excel file</a:t>
            </a:r>
          </a:p>
        </p:txBody>
      </p:sp>
      <p:pic>
        <p:nvPicPr>
          <p:cNvPr id="24587" name="Picture 2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8300" y="5345113"/>
            <a:ext cx="50482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588" name="Text Box 32"/>
          <p:cNvSpPr txBox="1">
            <a:spLocks noChangeArrowheads="1"/>
          </p:cNvSpPr>
          <p:nvPr/>
        </p:nvSpPr>
        <p:spPr bwMode="auto">
          <a:xfrm>
            <a:off x="304800" y="2133600"/>
            <a:ext cx="86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600">
                <a:solidFill>
                  <a:schemeClr val="tx1"/>
                </a:solidFill>
                <a:latin typeface="Arial Narrow" pitchFamily="34" charset="0"/>
                <a:cs typeface="Arial" charset="0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 Narrow" pitchFamily="34" charset="0"/>
                <a:cs typeface="Arial" charset="0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 Narrow" pitchFamily="34" charset="0"/>
                <a:cs typeface="Arial" charset="0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 Narrow" pitchFamily="34" charset="0"/>
                <a:cs typeface="Arial" charset="0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 Narrow" pitchFamily="34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600">
                <a:solidFill>
                  <a:schemeClr val="tx1"/>
                </a:solidFill>
                <a:latin typeface="Arial Narrow" pitchFamily="34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600">
                <a:solidFill>
                  <a:schemeClr val="tx1"/>
                </a:solidFill>
                <a:latin typeface="Arial Narrow" pitchFamily="34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600">
                <a:solidFill>
                  <a:schemeClr val="tx1"/>
                </a:solidFill>
                <a:latin typeface="Arial Narrow" pitchFamily="34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600">
                <a:solidFill>
                  <a:schemeClr val="tx1"/>
                </a:solidFill>
                <a:latin typeface="Arial Narrow" pitchFamily="34" charset="0"/>
                <a:cs typeface="Arial" charset="0"/>
              </a:defRPr>
            </a:lvl9pPr>
          </a:lstStyle>
          <a:p>
            <a:pPr eaLnBrk="1" hangingPunct="1"/>
            <a:r>
              <a:rPr lang="en-US" sz="2400" b="1"/>
              <a:t>User</a:t>
            </a:r>
            <a:endParaRPr lang="en-US" sz="2400"/>
          </a:p>
        </p:txBody>
      </p:sp>
      <p:sp>
        <p:nvSpPr>
          <p:cNvPr id="24589" name="Text Box 33"/>
          <p:cNvSpPr txBox="1">
            <a:spLocks noChangeArrowheads="1"/>
          </p:cNvSpPr>
          <p:nvPr/>
        </p:nvSpPr>
        <p:spPr bwMode="auto">
          <a:xfrm>
            <a:off x="1905000" y="990600"/>
            <a:ext cx="5638800" cy="1625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600">
                <a:solidFill>
                  <a:schemeClr val="tx1"/>
                </a:solidFill>
                <a:latin typeface="Arial Narrow" pitchFamily="34" charset="0"/>
                <a:cs typeface="Arial" charset="0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 Narrow" pitchFamily="34" charset="0"/>
                <a:cs typeface="Arial" charset="0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 Narrow" pitchFamily="34" charset="0"/>
                <a:cs typeface="Arial" charset="0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 Narrow" pitchFamily="34" charset="0"/>
                <a:cs typeface="Arial" charset="0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 Narrow" pitchFamily="34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600">
                <a:solidFill>
                  <a:schemeClr val="tx1"/>
                </a:solidFill>
                <a:latin typeface="Arial Narrow" pitchFamily="34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600">
                <a:solidFill>
                  <a:schemeClr val="tx1"/>
                </a:solidFill>
                <a:latin typeface="Arial Narrow" pitchFamily="34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600">
                <a:solidFill>
                  <a:schemeClr val="tx1"/>
                </a:solidFill>
                <a:latin typeface="Arial Narrow" pitchFamily="34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600">
                <a:solidFill>
                  <a:schemeClr val="tx1"/>
                </a:solidFill>
                <a:latin typeface="Arial Narrow" pitchFamily="34" charset="0"/>
                <a:cs typeface="Arial" charset="0"/>
              </a:defRPr>
            </a:lvl9pPr>
          </a:lstStyle>
          <a:p>
            <a:pPr eaLnBrk="1" hangingPunct="1"/>
            <a:r>
              <a:rPr lang="en-US" sz="2000">
                <a:latin typeface="Arial" charset="0"/>
              </a:rPr>
              <a:t>Problems:</a:t>
            </a:r>
          </a:p>
          <a:p>
            <a:pPr eaLnBrk="1" hangingPunct="1">
              <a:buFontTx/>
              <a:buAutoNum type="arabicPeriod"/>
            </a:pPr>
            <a:r>
              <a:rPr lang="en-US" sz="2000">
                <a:latin typeface="Arial" charset="0"/>
              </a:rPr>
              <a:t>Data sources store data in different formats and speak different “languages”</a:t>
            </a:r>
          </a:p>
          <a:p>
            <a:pPr eaLnBrk="1" hangingPunct="1">
              <a:buFontTx/>
              <a:buAutoNum type="arabicPeriod"/>
            </a:pPr>
            <a:r>
              <a:rPr lang="en-US" sz="2000">
                <a:latin typeface="Arial" charset="0"/>
              </a:rPr>
              <a:t>Data sources don’t capture meaning of data</a:t>
            </a:r>
          </a:p>
          <a:p>
            <a:pPr eaLnBrk="1" hangingPunct="1">
              <a:buFontTx/>
              <a:buAutoNum type="arabicPeriod"/>
            </a:pPr>
            <a:r>
              <a:rPr lang="en-US" sz="2000">
                <a:latin typeface="Arial" charset="0"/>
              </a:rPr>
              <a:t>Data sources don’t capture user’s world view</a:t>
            </a:r>
          </a:p>
        </p:txBody>
      </p:sp>
      <p:sp>
        <p:nvSpPr>
          <p:cNvPr id="97314" name="Text Box 34"/>
          <p:cNvSpPr txBox="1">
            <a:spLocks noChangeArrowheads="1"/>
          </p:cNvSpPr>
          <p:nvPr/>
        </p:nvSpPr>
        <p:spPr bwMode="auto">
          <a:xfrm>
            <a:off x="2041525" y="2717800"/>
            <a:ext cx="5426075" cy="37592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600">
                <a:solidFill>
                  <a:schemeClr val="tx1"/>
                </a:solidFill>
                <a:latin typeface="Arial Narrow" pitchFamily="34" charset="0"/>
                <a:cs typeface="Arial" charset="0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 Narrow" pitchFamily="34" charset="0"/>
                <a:cs typeface="Arial" charset="0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 Narrow" pitchFamily="34" charset="0"/>
                <a:cs typeface="Arial" charset="0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 Narrow" pitchFamily="34" charset="0"/>
                <a:cs typeface="Arial" charset="0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 Narrow" pitchFamily="34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600">
                <a:solidFill>
                  <a:schemeClr val="tx1"/>
                </a:solidFill>
                <a:latin typeface="Arial Narrow" pitchFamily="34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600">
                <a:solidFill>
                  <a:schemeClr val="tx1"/>
                </a:solidFill>
                <a:latin typeface="Arial Narrow" pitchFamily="34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600">
                <a:solidFill>
                  <a:schemeClr val="tx1"/>
                </a:solidFill>
                <a:latin typeface="Arial Narrow" pitchFamily="34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600">
                <a:solidFill>
                  <a:schemeClr val="tx1"/>
                </a:solidFill>
                <a:latin typeface="Arial Narrow" pitchFamily="34" charset="0"/>
                <a:cs typeface="Arial" charset="0"/>
              </a:defRPr>
            </a:lvl9pPr>
          </a:lstStyle>
          <a:p>
            <a:pPr eaLnBrk="1" hangingPunct="1"/>
            <a:r>
              <a:rPr lang="en-US" sz="2000">
                <a:latin typeface="Arial" charset="0"/>
              </a:rPr>
              <a:t>Approach: </a:t>
            </a:r>
          </a:p>
          <a:p>
            <a:pPr eaLnBrk="1" hangingPunct="1">
              <a:buFontTx/>
              <a:buAutoNum type="arabicPeriod"/>
            </a:pPr>
            <a:r>
              <a:rPr lang="en-US" sz="2000">
                <a:latin typeface="Arial" charset="0"/>
              </a:rPr>
              <a:t>Use the language of ontologies (RDF) as a the common format in which to perform integration</a:t>
            </a:r>
          </a:p>
          <a:p>
            <a:pPr eaLnBrk="1" hangingPunct="1">
              <a:buFontTx/>
              <a:buAutoNum type="arabicPeriod"/>
            </a:pPr>
            <a:r>
              <a:rPr lang="en-US" sz="2000">
                <a:latin typeface="Arial" charset="0"/>
              </a:rPr>
              <a:t>“Wrap” all data sources so they appear to store their data in RDF</a:t>
            </a:r>
          </a:p>
          <a:p>
            <a:pPr eaLnBrk="1" hangingPunct="1">
              <a:buFontTx/>
              <a:buAutoNum type="arabicPeriod"/>
            </a:pPr>
            <a:r>
              <a:rPr lang="en-US" sz="2000">
                <a:latin typeface="Arial" charset="0"/>
              </a:rPr>
              <a:t>Develop data source ontologies to capture meaning of data in native sources</a:t>
            </a:r>
          </a:p>
          <a:p>
            <a:pPr eaLnBrk="1" hangingPunct="1">
              <a:buFontTx/>
              <a:buAutoNum type="arabicPeriod"/>
            </a:pPr>
            <a:r>
              <a:rPr lang="en-US" sz="2000">
                <a:latin typeface="Arial" charset="0"/>
              </a:rPr>
              <a:t>Develop an integrated ontology to describe the user’s world view of the merged data</a:t>
            </a:r>
          </a:p>
          <a:p>
            <a:pPr eaLnBrk="1" hangingPunct="1">
              <a:buFontTx/>
              <a:buAutoNum type="arabicPeriod"/>
            </a:pPr>
            <a:r>
              <a:rPr lang="en-US" sz="2000">
                <a:latin typeface="Arial" charset="0"/>
              </a:rPr>
              <a:t>Develop translation rules that allow you to map vocabularies across sources </a:t>
            </a:r>
          </a:p>
        </p:txBody>
      </p:sp>
    </p:spTree>
    <p:extLst>
      <p:ext uri="{BB962C8B-B14F-4D97-AF65-F5344CB8AC3E}">
        <p14:creationId xmlns:p14="http://schemas.microsoft.com/office/powerpoint/2010/main" val="19794295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731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731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7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7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7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7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7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7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7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7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7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7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73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73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314" grpId="0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smtClean="0"/>
          </a:p>
        </p:txBody>
      </p:sp>
      <p:pic>
        <p:nvPicPr>
          <p:cNvPr id="1843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1563688"/>
            <a:ext cx="5600700" cy="4110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7D44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19311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Datumsplatzhalter 2"/>
          <p:cNvSpPr>
            <a:spLocks noGrp="1"/>
          </p:cNvSpPr>
          <p:nvPr>
            <p:ph type="dt" sz="quarter" idx="4294967295"/>
          </p:nvPr>
        </p:nvSpPr>
        <p:spPr bwMode="auto">
          <a:xfrm>
            <a:off x="863600" y="6489700"/>
            <a:ext cx="1727200" cy="252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600">
                <a:solidFill>
                  <a:schemeClr val="tx1"/>
                </a:solidFill>
                <a:latin typeface="Arial Narrow" pitchFamily="34" charset="0"/>
                <a:cs typeface="Arial" charset="0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 Narrow" pitchFamily="34" charset="0"/>
                <a:cs typeface="Arial" charset="0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 Narrow" pitchFamily="34" charset="0"/>
                <a:cs typeface="Arial" charset="0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 Narrow" pitchFamily="34" charset="0"/>
                <a:cs typeface="Arial" charset="0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 Narrow" pitchFamily="34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600">
                <a:solidFill>
                  <a:schemeClr val="tx1"/>
                </a:solidFill>
                <a:latin typeface="Arial Narrow" pitchFamily="34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600">
                <a:solidFill>
                  <a:schemeClr val="tx1"/>
                </a:solidFill>
                <a:latin typeface="Arial Narrow" pitchFamily="34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600">
                <a:solidFill>
                  <a:schemeClr val="tx1"/>
                </a:solidFill>
                <a:latin typeface="Arial Narrow" pitchFamily="34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600">
                <a:solidFill>
                  <a:schemeClr val="tx1"/>
                </a:solidFill>
                <a:latin typeface="Arial Narrow" pitchFamily="34" charset="0"/>
                <a:cs typeface="Arial" charset="0"/>
              </a:defRPr>
            </a:lvl9pPr>
          </a:lstStyle>
          <a:p>
            <a:pPr eaLnBrk="1" hangingPunct="1"/>
            <a:r>
              <a:rPr lang="de-DE"/>
              <a:t>8.11.2005</a:t>
            </a:r>
            <a:endParaRPr lang="de-DE" altLang="en-US"/>
          </a:p>
        </p:txBody>
      </p:sp>
      <p:sp>
        <p:nvSpPr>
          <p:cNvPr id="10243" name="Fußzeilenplatzhalt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2916238" y="6489700"/>
            <a:ext cx="3311525" cy="252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600">
                <a:solidFill>
                  <a:schemeClr val="tx1"/>
                </a:solidFill>
                <a:latin typeface="Arial Narrow" pitchFamily="34" charset="0"/>
                <a:cs typeface="Arial" charset="0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 Narrow" pitchFamily="34" charset="0"/>
                <a:cs typeface="Arial" charset="0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 Narrow" pitchFamily="34" charset="0"/>
                <a:cs typeface="Arial" charset="0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 Narrow" pitchFamily="34" charset="0"/>
                <a:cs typeface="Arial" charset="0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 Narrow" pitchFamily="34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600">
                <a:solidFill>
                  <a:schemeClr val="tx1"/>
                </a:solidFill>
                <a:latin typeface="Arial Narrow" pitchFamily="34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600">
                <a:solidFill>
                  <a:schemeClr val="tx1"/>
                </a:solidFill>
                <a:latin typeface="Arial Narrow" pitchFamily="34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600">
                <a:solidFill>
                  <a:schemeClr val="tx1"/>
                </a:solidFill>
                <a:latin typeface="Arial Narrow" pitchFamily="34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600">
                <a:solidFill>
                  <a:schemeClr val="tx1"/>
                </a:solidFill>
                <a:latin typeface="Arial Narrow" pitchFamily="34" charset="0"/>
                <a:cs typeface="Arial" charset="0"/>
              </a:defRPr>
            </a:lvl9pPr>
          </a:lstStyle>
          <a:p>
            <a:pPr eaLnBrk="1" hangingPunct="1"/>
            <a:r>
              <a:rPr lang="de-DE" altLang="en-US"/>
              <a:t>Felix Naumann, VL Informationsintegration, WS 05/06</a:t>
            </a:r>
          </a:p>
        </p:txBody>
      </p:sp>
      <p:sp>
        <p:nvSpPr>
          <p:cNvPr id="10244" name="Foliennummernplatzhalt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489700"/>
            <a:ext cx="2133600" cy="252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600">
                <a:solidFill>
                  <a:schemeClr val="tx1"/>
                </a:solidFill>
                <a:latin typeface="Arial Narrow" pitchFamily="34" charset="0"/>
                <a:cs typeface="Arial" charset="0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 Narrow" pitchFamily="34" charset="0"/>
                <a:cs typeface="Arial" charset="0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 Narrow" pitchFamily="34" charset="0"/>
                <a:cs typeface="Arial" charset="0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 Narrow" pitchFamily="34" charset="0"/>
                <a:cs typeface="Arial" charset="0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 Narrow" pitchFamily="34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600">
                <a:solidFill>
                  <a:schemeClr val="tx1"/>
                </a:solidFill>
                <a:latin typeface="Arial Narrow" pitchFamily="34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600">
                <a:solidFill>
                  <a:schemeClr val="tx1"/>
                </a:solidFill>
                <a:latin typeface="Arial Narrow" pitchFamily="34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600">
                <a:solidFill>
                  <a:schemeClr val="tx1"/>
                </a:solidFill>
                <a:latin typeface="Arial Narrow" pitchFamily="34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600">
                <a:solidFill>
                  <a:schemeClr val="tx1"/>
                </a:solidFill>
                <a:latin typeface="Arial Narrow" pitchFamily="34" charset="0"/>
                <a:cs typeface="Arial" charset="0"/>
              </a:defRPr>
            </a:lvl9pPr>
          </a:lstStyle>
          <a:p>
            <a:pPr eaLnBrk="1" hangingPunct="1"/>
            <a:fld id="{52C89FDF-8DF0-4D64-AEF0-AB93D8C839F1}" type="slidenum">
              <a:rPr lang="de-DE" altLang="en-US"/>
              <a:pPr eaLnBrk="1" hangingPunct="1"/>
              <a:t>7</a:t>
            </a:fld>
            <a:endParaRPr lang="de-DE" altLang="en-US"/>
          </a:p>
        </p:txBody>
      </p:sp>
      <p:sp>
        <p:nvSpPr>
          <p:cNvPr id="102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Funktionale Schichten</a:t>
            </a:r>
          </a:p>
        </p:txBody>
      </p:sp>
      <p:sp>
        <p:nvSpPr>
          <p:cNvPr id="10246" name="AutoShape 7"/>
          <p:cNvSpPr>
            <a:spLocks noChangeArrowheads="1"/>
          </p:cNvSpPr>
          <p:nvPr/>
        </p:nvSpPr>
        <p:spPr bwMode="auto">
          <a:xfrm>
            <a:off x="2178050" y="1989138"/>
            <a:ext cx="3952875" cy="38100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0247" name="AutoShape 8"/>
          <p:cNvSpPr>
            <a:spLocks noChangeArrowheads="1"/>
          </p:cNvSpPr>
          <p:nvPr/>
        </p:nvSpPr>
        <p:spPr bwMode="auto">
          <a:xfrm flipV="1">
            <a:off x="2487613" y="4427538"/>
            <a:ext cx="3348037" cy="762000"/>
          </a:xfrm>
          <a:custGeom>
            <a:avLst/>
            <a:gdLst>
              <a:gd name="T0" fmla="*/ 2147483647 w 21600"/>
              <a:gd name="T1" fmla="*/ 474162720 h 21600"/>
              <a:gd name="T2" fmla="*/ 2147483647 w 21600"/>
              <a:gd name="T3" fmla="*/ 948325475 h 21600"/>
              <a:gd name="T4" fmla="*/ 2147483647 w 21600"/>
              <a:gd name="T5" fmla="*/ 474162720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3111 w 21600"/>
              <a:gd name="T13" fmla="*/ 3111 h 21600"/>
              <a:gd name="T14" fmla="*/ 18489 w 21600"/>
              <a:gd name="T15" fmla="*/ 18489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621" y="21600"/>
                </a:lnTo>
                <a:lnTo>
                  <a:pt x="18979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0248" name="AutoShape 9"/>
          <p:cNvSpPr>
            <a:spLocks noChangeArrowheads="1"/>
          </p:cNvSpPr>
          <p:nvPr/>
        </p:nvSpPr>
        <p:spPr bwMode="auto">
          <a:xfrm flipV="1">
            <a:off x="3208338" y="3055938"/>
            <a:ext cx="1890712" cy="762000"/>
          </a:xfrm>
          <a:custGeom>
            <a:avLst/>
            <a:gdLst>
              <a:gd name="T0" fmla="*/ 2147483647 w 21600"/>
              <a:gd name="T1" fmla="*/ 474162720 h 21600"/>
              <a:gd name="T2" fmla="*/ 2147483647 w 21600"/>
              <a:gd name="T3" fmla="*/ 948325475 h 21600"/>
              <a:gd name="T4" fmla="*/ 1514390548 w 21600"/>
              <a:gd name="T5" fmla="*/ 474162720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058 w 21600"/>
              <a:gd name="T13" fmla="*/ 4058 h 21600"/>
              <a:gd name="T14" fmla="*/ 17542 w 21600"/>
              <a:gd name="T15" fmla="*/ 1754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4515" y="21600"/>
                </a:lnTo>
                <a:lnTo>
                  <a:pt x="17085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grpSp>
        <p:nvGrpSpPr>
          <p:cNvPr id="73754" name="Group 26"/>
          <p:cNvGrpSpPr>
            <a:grpSpLocks/>
          </p:cNvGrpSpPr>
          <p:nvPr/>
        </p:nvGrpSpPr>
        <p:grpSpPr bwMode="auto">
          <a:xfrm>
            <a:off x="1492250" y="3057525"/>
            <a:ext cx="5181600" cy="2132013"/>
            <a:chOff x="1344" y="2257"/>
            <a:chExt cx="3264" cy="1343"/>
          </a:xfrm>
        </p:grpSpPr>
        <p:sp>
          <p:nvSpPr>
            <p:cNvPr id="10265" name="Line 6"/>
            <p:cNvSpPr>
              <a:spLocks noChangeShapeType="1"/>
            </p:cNvSpPr>
            <p:nvPr/>
          </p:nvSpPr>
          <p:spPr bwMode="auto">
            <a:xfrm>
              <a:off x="1344" y="3600"/>
              <a:ext cx="326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de-DE"/>
            </a:p>
          </p:txBody>
        </p:sp>
        <p:sp>
          <p:nvSpPr>
            <p:cNvPr id="10266" name="Line 10"/>
            <p:cNvSpPr>
              <a:spLocks noChangeShapeType="1"/>
            </p:cNvSpPr>
            <p:nvPr/>
          </p:nvSpPr>
          <p:spPr bwMode="auto">
            <a:xfrm>
              <a:off x="1344" y="3115"/>
              <a:ext cx="326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de-DE"/>
            </a:p>
          </p:txBody>
        </p:sp>
        <p:sp>
          <p:nvSpPr>
            <p:cNvPr id="10267" name="Line 11"/>
            <p:cNvSpPr>
              <a:spLocks noChangeShapeType="1"/>
            </p:cNvSpPr>
            <p:nvPr/>
          </p:nvSpPr>
          <p:spPr bwMode="auto">
            <a:xfrm>
              <a:off x="1344" y="2736"/>
              <a:ext cx="326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de-DE"/>
            </a:p>
          </p:txBody>
        </p:sp>
        <p:sp>
          <p:nvSpPr>
            <p:cNvPr id="10268" name="Line 12"/>
            <p:cNvSpPr>
              <a:spLocks noChangeShapeType="1"/>
            </p:cNvSpPr>
            <p:nvPr/>
          </p:nvSpPr>
          <p:spPr bwMode="auto">
            <a:xfrm>
              <a:off x="1344" y="2257"/>
              <a:ext cx="326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de-DE"/>
            </a:p>
          </p:txBody>
        </p:sp>
      </p:grpSp>
      <p:grpSp>
        <p:nvGrpSpPr>
          <p:cNvPr id="73755" name="Group 27"/>
          <p:cNvGrpSpPr>
            <a:grpSpLocks/>
          </p:cNvGrpSpPr>
          <p:nvPr/>
        </p:nvGrpSpPr>
        <p:grpSpPr bwMode="auto">
          <a:xfrm>
            <a:off x="1187450" y="2719388"/>
            <a:ext cx="1695450" cy="2774950"/>
            <a:chOff x="1152" y="2044"/>
            <a:chExt cx="1068" cy="1748"/>
          </a:xfrm>
        </p:grpSpPr>
        <p:sp>
          <p:nvSpPr>
            <p:cNvPr id="10261" name="Text Box 13"/>
            <p:cNvSpPr txBox="1">
              <a:spLocks noChangeArrowheads="1"/>
            </p:cNvSpPr>
            <p:nvPr/>
          </p:nvSpPr>
          <p:spPr bwMode="auto">
            <a:xfrm>
              <a:off x="1152" y="3388"/>
              <a:ext cx="804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600">
                  <a:solidFill>
                    <a:schemeClr val="tx1"/>
                  </a:solidFill>
                  <a:latin typeface="Arial Narrow" pitchFamily="34" charset="0"/>
                  <a:cs typeface="Arial" charset="0"/>
                </a:defRPr>
              </a:lvl1pPr>
              <a:lvl2pPr marL="742950" indent="-285750" eaLnBrk="0" hangingPunct="0">
                <a:defRPr sz="2600">
                  <a:solidFill>
                    <a:schemeClr val="tx1"/>
                  </a:solidFill>
                  <a:latin typeface="Arial Narrow" pitchFamily="34" charset="0"/>
                  <a:cs typeface="Arial" charset="0"/>
                </a:defRPr>
              </a:lvl2pPr>
              <a:lvl3pPr marL="1143000" indent="-228600" eaLnBrk="0" hangingPunct="0">
                <a:defRPr sz="2600">
                  <a:solidFill>
                    <a:schemeClr val="tx1"/>
                  </a:solidFill>
                  <a:latin typeface="Arial Narrow" pitchFamily="34" charset="0"/>
                  <a:cs typeface="Arial" charset="0"/>
                </a:defRPr>
              </a:lvl3pPr>
              <a:lvl4pPr marL="1600200" indent="-228600" eaLnBrk="0" hangingPunct="0">
                <a:defRPr sz="2600">
                  <a:solidFill>
                    <a:schemeClr val="tx1"/>
                  </a:solidFill>
                  <a:latin typeface="Arial Narrow" pitchFamily="34" charset="0"/>
                  <a:cs typeface="Arial" charset="0"/>
                </a:defRPr>
              </a:lvl4pPr>
              <a:lvl5pPr marL="2057400" indent="-228600" eaLnBrk="0" hangingPunct="0">
                <a:defRPr sz="2600">
                  <a:solidFill>
                    <a:schemeClr val="tx1"/>
                  </a:solidFill>
                  <a:latin typeface="Arial Narrow" pitchFamily="34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sz="2600">
                  <a:solidFill>
                    <a:schemeClr val="tx1"/>
                  </a:solidFill>
                  <a:latin typeface="Arial Narrow" pitchFamily="34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sz="2600">
                  <a:solidFill>
                    <a:schemeClr val="tx1"/>
                  </a:solidFill>
                  <a:latin typeface="Arial Narrow" pitchFamily="34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sz="2600">
                  <a:solidFill>
                    <a:schemeClr val="tx1"/>
                  </a:solidFill>
                  <a:latin typeface="Arial Narrow" pitchFamily="34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sz="2600">
                  <a:solidFill>
                    <a:schemeClr val="tx1"/>
                  </a:solidFill>
                  <a:latin typeface="Arial Narrow" pitchFamily="34" charset="0"/>
                  <a:cs typeface="Arial" charset="0"/>
                </a:defRPr>
              </a:lvl9pPr>
            </a:lstStyle>
            <a:p>
              <a:pPr eaLnBrk="1" hangingPunct="1"/>
              <a:r>
                <a:rPr lang="de-DE"/>
                <a:t>Real-world</a:t>
              </a:r>
            </a:p>
            <a:p>
              <a:pPr eaLnBrk="1" hangingPunct="1"/>
              <a:r>
                <a:rPr lang="de-DE"/>
                <a:t>interface</a:t>
              </a:r>
            </a:p>
          </p:txBody>
        </p:sp>
        <p:sp>
          <p:nvSpPr>
            <p:cNvPr id="10262" name="Text Box 14"/>
            <p:cNvSpPr txBox="1">
              <a:spLocks noChangeArrowheads="1"/>
            </p:cNvSpPr>
            <p:nvPr/>
          </p:nvSpPr>
          <p:spPr bwMode="auto">
            <a:xfrm>
              <a:off x="1152" y="2908"/>
              <a:ext cx="1068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600">
                  <a:solidFill>
                    <a:schemeClr val="tx1"/>
                  </a:solidFill>
                  <a:latin typeface="Arial Narrow" pitchFamily="34" charset="0"/>
                  <a:cs typeface="Arial" charset="0"/>
                </a:defRPr>
              </a:lvl1pPr>
              <a:lvl2pPr marL="742950" indent="-285750" eaLnBrk="0" hangingPunct="0">
                <a:defRPr sz="2600">
                  <a:solidFill>
                    <a:schemeClr val="tx1"/>
                  </a:solidFill>
                  <a:latin typeface="Arial Narrow" pitchFamily="34" charset="0"/>
                  <a:cs typeface="Arial" charset="0"/>
                </a:defRPr>
              </a:lvl2pPr>
              <a:lvl3pPr marL="1143000" indent="-228600" eaLnBrk="0" hangingPunct="0">
                <a:defRPr sz="2600">
                  <a:solidFill>
                    <a:schemeClr val="tx1"/>
                  </a:solidFill>
                  <a:latin typeface="Arial Narrow" pitchFamily="34" charset="0"/>
                  <a:cs typeface="Arial" charset="0"/>
                </a:defRPr>
              </a:lvl3pPr>
              <a:lvl4pPr marL="1600200" indent="-228600" eaLnBrk="0" hangingPunct="0">
                <a:defRPr sz="2600">
                  <a:solidFill>
                    <a:schemeClr val="tx1"/>
                  </a:solidFill>
                  <a:latin typeface="Arial Narrow" pitchFamily="34" charset="0"/>
                  <a:cs typeface="Arial" charset="0"/>
                </a:defRPr>
              </a:lvl4pPr>
              <a:lvl5pPr marL="2057400" indent="-228600" eaLnBrk="0" hangingPunct="0">
                <a:defRPr sz="2600">
                  <a:solidFill>
                    <a:schemeClr val="tx1"/>
                  </a:solidFill>
                  <a:latin typeface="Arial Narrow" pitchFamily="34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sz="2600">
                  <a:solidFill>
                    <a:schemeClr val="tx1"/>
                  </a:solidFill>
                  <a:latin typeface="Arial Narrow" pitchFamily="34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sz="2600">
                  <a:solidFill>
                    <a:schemeClr val="tx1"/>
                  </a:solidFill>
                  <a:latin typeface="Arial Narrow" pitchFamily="34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sz="2600">
                  <a:solidFill>
                    <a:schemeClr val="tx1"/>
                  </a:solidFill>
                  <a:latin typeface="Arial Narrow" pitchFamily="34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sz="2600">
                  <a:solidFill>
                    <a:schemeClr val="tx1"/>
                  </a:solidFill>
                  <a:latin typeface="Arial Narrow" pitchFamily="34" charset="0"/>
                  <a:cs typeface="Arial" charset="0"/>
                </a:defRPr>
              </a:lvl9pPr>
            </a:lstStyle>
            <a:p>
              <a:pPr eaLnBrk="1" hangingPunct="1"/>
              <a:r>
                <a:rPr lang="de-DE"/>
                <a:t>Quellen-Zugriff</a:t>
              </a:r>
            </a:p>
            <a:p>
              <a:pPr eaLnBrk="1" hangingPunct="1"/>
              <a:r>
                <a:rPr lang="de-DE"/>
                <a:t>interface</a:t>
              </a:r>
            </a:p>
          </p:txBody>
        </p:sp>
        <p:sp>
          <p:nvSpPr>
            <p:cNvPr id="10263" name="Text Box 15"/>
            <p:cNvSpPr txBox="1">
              <a:spLocks noChangeArrowheads="1"/>
            </p:cNvSpPr>
            <p:nvPr/>
          </p:nvSpPr>
          <p:spPr bwMode="auto">
            <a:xfrm>
              <a:off x="1152" y="2524"/>
              <a:ext cx="668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600">
                  <a:solidFill>
                    <a:schemeClr val="tx1"/>
                  </a:solidFill>
                  <a:latin typeface="Arial Narrow" pitchFamily="34" charset="0"/>
                  <a:cs typeface="Arial" charset="0"/>
                </a:defRPr>
              </a:lvl1pPr>
              <a:lvl2pPr marL="742950" indent="-285750" eaLnBrk="0" hangingPunct="0">
                <a:defRPr sz="2600">
                  <a:solidFill>
                    <a:schemeClr val="tx1"/>
                  </a:solidFill>
                  <a:latin typeface="Arial Narrow" pitchFamily="34" charset="0"/>
                  <a:cs typeface="Arial" charset="0"/>
                </a:defRPr>
              </a:lvl2pPr>
              <a:lvl3pPr marL="1143000" indent="-228600" eaLnBrk="0" hangingPunct="0">
                <a:defRPr sz="2600">
                  <a:solidFill>
                    <a:schemeClr val="tx1"/>
                  </a:solidFill>
                  <a:latin typeface="Arial Narrow" pitchFamily="34" charset="0"/>
                  <a:cs typeface="Arial" charset="0"/>
                </a:defRPr>
              </a:lvl3pPr>
              <a:lvl4pPr marL="1600200" indent="-228600" eaLnBrk="0" hangingPunct="0">
                <a:defRPr sz="2600">
                  <a:solidFill>
                    <a:schemeClr val="tx1"/>
                  </a:solidFill>
                  <a:latin typeface="Arial Narrow" pitchFamily="34" charset="0"/>
                  <a:cs typeface="Arial" charset="0"/>
                </a:defRPr>
              </a:lvl4pPr>
              <a:lvl5pPr marL="2057400" indent="-228600" eaLnBrk="0" hangingPunct="0">
                <a:defRPr sz="2600">
                  <a:solidFill>
                    <a:schemeClr val="tx1"/>
                  </a:solidFill>
                  <a:latin typeface="Arial Narrow" pitchFamily="34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sz="2600">
                  <a:solidFill>
                    <a:schemeClr val="tx1"/>
                  </a:solidFill>
                  <a:latin typeface="Arial Narrow" pitchFamily="34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sz="2600">
                  <a:solidFill>
                    <a:schemeClr val="tx1"/>
                  </a:solidFill>
                  <a:latin typeface="Arial Narrow" pitchFamily="34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sz="2600">
                  <a:solidFill>
                    <a:schemeClr val="tx1"/>
                  </a:solidFill>
                  <a:latin typeface="Arial Narrow" pitchFamily="34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sz="2600">
                  <a:solidFill>
                    <a:schemeClr val="tx1"/>
                  </a:solidFill>
                  <a:latin typeface="Arial Narrow" pitchFamily="34" charset="0"/>
                  <a:cs typeface="Arial" charset="0"/>
                </a:defRPr>
              </a:lvl9pPr>
            </a:lstStyle>
            <a:p>
              <a:pPr eaLnBrk="1" hangingPunct="1"/>
              <a:r>
                <a:rPr lang="de-DE"/>
                <a:t>Service</a:t>
              </a:r>
            </a:p>
            <a:p>
              <a:pPr eaLnBrk="1" hangingPunct="1"/>
              <a:r>
                <a:rPr lang="de-DE"/>
                <a:t>interface</a:t>
              </a:r>
            </a:p>
          </p:txBody>
        </p:sp>
        <p:sp>
          <p:nvSpPr>
            <p:cNvPr id="10264" name="Text Box 16"/>
            <p:cNvSpPr txBox="1">
              <a:spLocks noChangeArrowheads="1"/>
            </p:cNvSpPr>
            <p:nvPr/>
          </p:nvSpPr>
          <p:spPr bwMode="auto">
            <a:xfrm>
              <a:off x="1152" y="2044"/>
              <a:ext cx="668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600">
                  <a:solidFill>
                    <a:schemeClr val="tx1"/>
                  </a:solidFill>
                  <a:latin typeface="Arial Narrow" pitchFamily="34" charset="0"/>
                  <a:cs typeface="Arial" charset="0"/>
                </a:defRPr>
              </a:lvl1pPr>
              <a:lvl2pPr marL="742950" indent="-285750" eaLnBrk="0" hangingPunct="0">
                <a:defRPr sz="2600">
                  <a:solidFill>
                    <a:schemeClr val="tx1"/>
                  </a:solidFill>
                  <a:latin typeface="Arial Narrow" pitchFamily="34" charset="0"/>
                  <a:cs typeface="Arial" charset="0"/>
                </a:defRPr>
              </a:lvl2pPr>
              <a:lvl3pPr marL="1143000" indent="-228600" eaLnBrk="0" hangingPunct="0">
                <a:defRPr sz="2600">
                  <a:solidFill>
                    <a:schemeClr val="tx1"/>
                  </a:solidFill>
                  <a:latin typeface="Arial Narrow" pitchFamily="34" charset="0"/>
                  <a:cs typeface="Arial" charset="0"/>
                </a:defRPr>
              </a:lvl3pPr>
              <a:lvl4pPr marL="1600200" indent="-228600" eaLnBrk="0" hangingPunct="0">
                <a:defRPr sz="2600">
                  <a:solidFill>
                    <a:schemeClr val="tx1"/>
                  </a:solidFill>
                  <a:latin typeface="Arial Narrow" pitchFamily="34" charset="0"/>
                  <a:cs typeface="Arial" charset="0"/>
                </a:defRPr>
              </a:lvl4pPr>
              <a:lvl5pPr marL="2057400" indent="-228600" eaLnBrk="0" hangingPunct="0">
                <a:defRPr sz="2600">
                  <a:solidFill>
                    <a:schemeClr val="tx1"/>
                  </a:solidFill>
                  <a:latin typeface="Arial Narrow" pitchFamily="34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sz="2600">
                  <a:solidFill>
                    <a:schemeClr val="tx1"/>
                  </a:solidFill>
                  <a:latin typeface="Arial Narrow" pitchFamily="34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sz="2600">
                  <a:solidFill>
                    <a:schemeClr val="tx1"/>
                  </a:solidFill>
                  <a:latin typeface="Arial Narrow" pitchFamily="34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sz="2600">
                  <a:solidFill>
                    <a:schemeClr val="tx1"/>
                  </a:solidFill>
                  <a:latin typeface="Arial Narrow" pitchFamily="34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sz="2600">
                  <a:solidFill>
                    <a:schemeClr val="tx1"/>
                  </a:solidFill>
                  <a:latin typeface="Arial Narrow" pitchFamily="34" charset="0"/>
                  <a:cs typeface="Arial" charset="0"/>
                </a:defRPr>
              </a:lvl9pPr>
            </a:lstStyle>
            <a:p>
              <a:pPr eaLnBrk="1" hangingPunct="1"/>
              <a:r>
                <a:rPr lang="de-DE"/>
                <a:t>Nutzer</a:t>
              </a:r>
            </a:p>
            <a:p>
              <a:pPr eaLnBrk="1" hangingPunct="1"/>
              <a:r>
                <a:rPr lang="de-DE"/>
                <a:t>interface</a:t>
              </a:r>
            </a:p>
          </p:txBody>
        </p:sp>
      </p:grpSp>
      <p:sp>
        <p:nvSpPr>
          <p:cNvPr id="10251" name="Text Box 17"/>
          <p:cNvSpPr txBox="1">
            <a:spLocks noChangeArrowheads="1"/>
          </p:cNvSpPr>
          <p:nvPr/>
        </p:nvSpPr>
        <p:spPr bwMode="auto">
          <a:xfrm>
            <a:off x="3397250" y="3911600"/>
            <a:ext cx="1508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600">
                <a:solidFill>
                  <a:schemeClr val="tx1"/>
                </a:solidFill>
                <a:latin typeface="Arial Narrow" pitchFamily="34" charset="0"/>
                <a:cs typeface="Arial" charset="0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 Narrow" pitchFamily="34" charset="0"/>
                <a:cs typeface="Arial" charset="0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 Narrow" pitchFamily="34" charset="0"/>
                <a:cs typeface="Arial" charset="0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 Narrow" pitchFamily="34" charset="0"/>
                <a:cs typeface="Arial" charset="0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 Narrow" pitchFamily="34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600">
                <a:solidFill>
                  <a:schemeClr val="tx1"/>
                </a:solidFill>
                <a:latin typeface="Arial Narrow" pitchFamily="34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600">
                <a:solidFill>
                  <a:schemeClr val="tx1"/>
                </a:solidFill>
                <a:latin typeface="Arial Narrow" pitchFamily="34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600">
                <a:solidFill>
                  <a:schemeClr val="tx1"/>
                </a:solidFill>
                <a:latin typeface="Arial Narrow" pitchFamily="34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600">
                <a:solidFill>
                  <a:schemeClr val="tx1"/>
                </a:solidFill>
                <a:latin typeface="Arial Narrow" pitchFamily="34" charset="0"/>
                <a:cs typeface="Arial" charset="0"/>
              </a:defRPr>
            </a:lvl9pPr>
          </a:lstStyle>
          <a:p>
            <a:pPr eaLnBrk="1" hangingPunct="1"/>
            <a:r>
              <a:rPr lang="de-DE" sz="2400"/>
              <a:t>Mediation</a:t>
            </a:r>
          </a:p>
        </p:txBody>
      </p:sp>
      <p:grpSp>
        <p:nvGrpSpPr>
          <p:cNvPr id="73756" name="Group 28"/>
          <p:cNvGrpSpPr>
            <a:grpSpLocks/>
          </p:cNvGrpSpPr>
          <p:nvPr/>
        </p:nvGrpSpPr>
        <p:grpSpPr bwMode="auto">
          <a:xfrm>
            <a:off x="5508625" y="2382838"/>
            <a:ext cx="2787650" cy="2774950"/>
            <a:chOff x="3936" y="2044"/>
            <a:chExt cx="1756" cy="1748"/>
          </a:xfrm>
        </p:grpSpPr>
        <p:sp>
          <p:nvSpPr>
            <p:cNvPr id="10257" name="Text Box 18"/>
            <p:cNvSpPr txBox="1">
              <a:spLocks noChangeArrowheads="1"/>
            </p:cNvSpPr>
            <p:nvPr/>
          </p:nvSpPr>
          <p:spPr bwMode="auto">
            <a:xfrm>
              <a:off x="4128" y="3388"/>
              <a:ext cx="1420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600">
                  <a:solidFill>
                    <a:schemeClr val="tx1"/>
                  </a:solidFill>
                  <a:latin typeface="Arial Narrow" pitchFamily="34" charset="0"/>
                  <a:cs typeface="Arial" charset="0"/>
                </a:defRPr>
              </a:lvl1pPr>
              <a:lvl2pPr marL="742950" indent="-285750" eaLnBrk="0" hangingPunct="0">
                <a:defRPr sz="2600">
                  <a:solidFill>
                    <a:schemeClr val="tx1"/>
                  </a:solidFill>
                  <a:latin typeface="Arial Narrow" pitchFamily="34" charset="0"/>
                  <a:cs typeface="Arial" charset="0"/>
                </a:defRPr>
              </a:lvl2pPr>
              <a:lvl3pPr marL="1143000" indent="-228600" eaLnBrk="0" hangingPunct="0">
                <a:defRPr sz="2600">
                  <a:solidFill>
                    <a:schemeClr val="tx1"/>
                  </a:solidFill>
                  <a:latin typeface="Arial Narrow" pitchFamily="34" charset="0"/>
                  <a:cs typeface="Arial" charset="0"/>
                </a:defRPr>
              </a:lvl3pPr>
              <a:lvl4pPr marL="1600200" indent="-228600" eaLnBrk="0" hangingPunct="0">
                <a:defRPr sz="2600">
                  <a:solidFill>
                    <a:schemeClr val="tx1"/>
                  </a:solidFill>
                  <a:latin typeface="Arial Narrow" pitchFamily="34" charset="0"/>
                  <a:cs typeface="Arial" charset="0"/>
                </a:defRPr>
              </a:lvl4pPr>
              <a:lvl5pPr marL="2057400" indent="-228600" eaLnBrk="0" hangingPunct="0">
                <a:defRPr sz="2600">
                  <a:solidFill>
                    <a:schemeClr val="tx1"/>
                  </a:solidFill>
                  <a:latin typeface="Arial Narrow" pitchFamily="34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sz="2600">
                  <a:solidFill>
                    <a:schemeClr val="tx1"/>
                  </a:solidFill>
                  <a:latin typeface="Arial Narrow" pitchFamily="34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sz="2600">
                  <a:solidFill>
                    <a:schemeClr val="tx1"/>
                  </a:solidFill>
                  <a:latin typeface="Arial Narrow" pitchFamily="34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sz="2600">
                  <a:solidFill>
                    <a:schemeClr val="tx1"/>
                  </a:solidFill>
                  <a:latin typeface="Arial Narrow" pitchFamily="34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sz="2600">
                  <a:solidFill>
                    <a:schemeClr val="tx1"/>
                  </a:solidFill>
                  <a:latin typeface="Arial Narrow" pitchFamily="34" charset="0"/>
                  <a:cs typeface="Arial" charset="0"/>
                </a:defRPr>
              </a:lvl9pPr>
            </a:lstStyle>
            <a:p>
              <a:pPr eaLnBrk="1" hangingPunct="1"/>
              <a:r>
                <a:rPr lang="de-DE"/>
                <a:t>Quellen-spezifischer</a:t>
              </a:r>
            </a:p>
            <a:p>
              <a:pPr eaLnBrk="1" hangingPunct="1"/>
              <a:r>
                <a:rPr lang="de-DE"/>
                <a:t>Code</a:t>
              </a:r>
            </a:p>
          </p:txBody>
        </p:sp>
        <p:sp>
          <p:nvSpPr>
            <p:cNvPr id="10258" name="Text Box 19"/>
            <p:cNvSpPr txBox="1">
              <a:spLocks noChangeArrowheads="1"/>
            </p:cNvSpPr>
            <p:nvPr/>
          </p:nvSpPr>
          <p:spPr bwMode="auto">
            <a:xfrm>
              <a:off x="3936" y="2908"/>
              <a:ext cx="1548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600">
                  <a:solidFill>
                    <a:schemeClr val="tx1"/>
                  </a:solidFill>
                  <a:latin typeface="Arial Narrow" pitchFamily="34" charset="0"/>
                  <a:cs typeface="Arial" charset="0"/>
                </a:defRPr>
              </a:lvl1pPr>
              <a:lvl2pPr marL="742950" indent="-285750" eaLnBrk="0" hangingPunct="0">
                <a:defRPr sz="2600">
                  <a:solidFill>
                    <a:schemeClr val="tx1"/>
                  </a:solidFill>
                  <a:latin typeface="Arial Narrow" pitchFamily="34" charset="0"/>
                  <a:cs typeface="Arial" charset="0"/>
                </a:defRPr>
              </a:lvl2pPr>
              <a:lvl3pPr marL="1143000" indent="-228600" eaLnBrk="0" hangingPunct="0">
                <a:defRPr sz="2600">
                  <a:solidFill>
                    <a:schemeClr val="tx1"/>
                  </a:solidFill>
                  <a:latin typeface="Arial Narrow" pitchFamily="34" charset="0"/>
                  <a:cs typeface="Arial" charset="0"/>
                </a:defRPr>
              </a:lvl3pPr>
              <a:lvl4pPr marL="1600200" indent="-228600" eaLnBrk="0" hangingPunct="0">
                <a:defRPr sz="2600">
                  <a:solidFill>
                    <a:schemeClr val="tx1"/>
                  </a:solidFill>
                  <a:latin typeface="Arial Narrow" pitchFamily="34" charset="0"/>
                  <a:cs typeface="Arial" charset="0"/>
                </a:defRPr>
              </a:lvl4pPr>
              <a:lvl5pPr marL="2057400" indent="-228600" eaLnBrk="0" hangingPunct="0">
                <a:defRPr sz="2600">
                  <a:solidFill>
                    <a:schemeClr val="tx1"/>
                  </a:solidFill>
                  <a:latin typeface="Arial Narrow" pitchFamily="34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sz="2600">
                  <a:solidFill>
                    <a:schemeClr val="tx1"/>
                  </a:solidFill>
                  <a:latin typeface="Arial Narrow" pitchFamily="34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sz="2600">
                  <a:solidFill>
                    <a:schemeClr val="tx1"/>
                  </a:solidFill>
                  <a:latin typeface="Arial Narrow" pitchFamily="34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sz="2600">
                  <a:solidFill>
                    <a:schemeClr val="tx1"/>
                  </a:solidFill>
                  <a:latin typeface="Arial Narrow" pitchFamily="34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sz="2600">
                  <a:solidFill>
                    <a:schemeClr val="tx1"/>
                  </a:solidFill>
                  <a:latin typeface="Arial Narrow" pitchFamily="34" charset="0"/>
                  <a:cs typeface="Arial" charset="0"/>
                </a:defRPr>
              </a:lvl9pPr>
            </a:lstStyle>
            <a:p>
              <a:pPr eaLnBrk="1" hangingPunct="1"/>
              <a:r>
                <a:rPr lang="de-DE"/>
                <a:t>Domänen-spezifischer</a:t>
              </a:r>
            </a:p>
            <a:p>
              <a:pPr eaLnBrk="1" hangingPunct="1"/>
              <a:r>
                <a:rPr lang="de-DE"/>
                <a:t>Code</a:t>
              </a:r>
            </a:p>
          </p:txBody>
        </p:sp>
        <p:sp>
          <p:nvSpPr>
            <p:cNvPr id="10259" name="Text Box 20"/>
            <p:cNvSpPr txBox="1">
              <a:spLocks noChangeArrowheads="1"/>
            </p:cNvSpPr>
            <p:nvPr/>
          </p:nvSpPr>
          <p:spPr bwMode="auto">
            <a:xfrm>
              <a:off x="3936" y="2524"/>
              <a:ext cx="1756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600">
                  <a:solidFill>
                    <a:schemeClr val="tx1"/>
                  </a:solidFill>
                  <a:latin typeface="Arial Narrow" pitchFamily="34" charset="0"/>
                  <a:cs typeface="Arial" charset="0"/>
                </a:defRPr>
              </a:lvl1pPr>
              <a:lvl2pPr marL="742950" indent="-285750" eaLnBrk="0" hangingPunct="0">
                <a:defRPr sz="2600">
                  <a:solidFill>
                    <a:schemeClr val="tx1"/>
                  </a:solidFill>
                  <a:latin typeface="Arial Narrow" pitchFamily="34" charset="0"/>
                  <a:cs typeface="Arial" charset="0"/>
                </a:defRPr>
              </a:lvl2pPr>
              <a:lvl3pPr marL="1143000" indent="-228600" eaLnBrk="0" hangingPunct="0">
                <a:defRPr sz="2600">
                  <a:solidFill>
                    <a:schemeClr val="tx1"/>
                  </a:solidFill>
                  <a:latin typeface="Arial Narrow" pitchFamily="34" charset="0"/>
                  <a:cs typeface="Arial" charset="0"/>
                </a:defRPr>
              </a:lvl3pPr>
              <a:lvl4pPr marL="1600200" indent="-228600" eaLnBrk="0" hangingPunct="0">
                <a:defRPr sz="2600">
                  <a:solidFill>
                    <a:schemeClr val="tx1"/>
                  </a:solidFill>
                  <a:latin typeface="Arial Narrow" pitchFamily="34" charset="0"/>
                  <a:cs typeface="Arial" charset="0"/>
                </a:defRPr>
              </a:lvl4pPr>
              <a:lvl5pPr marL="2057400" indent="-228600" eaLnBrk="0" hangingPunct="0">
                <a:defRPr sz="2600">
                  <a:solidFill>
                    <a:schemeClr val="tx1"/>
                  </a:solidFill>
                  <a:latin typeface="Arial Narrow" pitchFamily="34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sz="2600">
                  <a:solidFill>
                    <a:schemeClr val="tx1"/>
                  </a:solidFill>
                  <a:latin typeface="Arial Narrow" pitchFamily="34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sz="2600">
                  <a:solidFill>
                    <a:schemeClr val="tx1"/>
                  </a:solidFill>
                  <a:latin typeface="Arial Narrow" pitchFamily="34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sz="2600">
                  <a:solidFill>
                    <a:schemeClr val="tx1"/>
                  </a:solidFill>
                  <a:latin typeface="Arial Narrow" pitchFamily="34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sz="2600">
                  <a:solidFill>
                    <a:schemeClr val="tx1"/>
                  </a:solidFill>
                  <a:latin typeface="Arial Narrow" pitchFamily="34" charset="0"/>
                  <a:cs typeface="Arial" charset="0"/>
                </a:defRPr>
              </a:lvl9pPr>
            </a:lstStyle>
            <a:p>
              <a:pPr eaLnBrk="1" hangingPunct="1"/>
              <a:r>
                <a:rPr lang="de-DE"/>
                <a:t>Anwendungs-spezifischer</a:t>
              </a:r>
            </a:p>
            <a:p>
              <a:pPr eaLnBrk="1" hangingPunct="1"/>
              <a:r>
                <a:rPr lang="de-DE"/>
                <a:t>Code</a:t>
              </a:r>
            </a:p>
          </p:txBody>
        </p:sp>
        <p:sp>
          <p:nvSpPr>
            <p:cNvPr id="10260" name="Text Box 21"/>
            <p:cNvSpPr txBox="1">
              <a:spLocks noChangeArrowheads="1"/>
            </p:cNvSpPr>
            <p:nvPr/>
          </p:nvSpPr>
          <p:spPr bwMode="auto">
            <a:xfrm>
              <a:off x="3936" y="2044"/>
              <a:ext cx="1284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600">
                  <a:solidFill>
                    <a:schemeClr val="tx1"/>
                  </a:solidFill>
                  <a:latin typeface="Arial Narrow" pitchFamily="34" charset="0"/>
                  <a:cs typeface="Arial" charset="0"/>
                </a:defRPr>
              </a:lvl1pPr>
              <a:lvl2pPr marL="742950" indent="-285750" eaLnBrk="0" hangingPunct="0">
                <a:defRPr sz="2600">
                  <a:solidFill>
                    <a:schemeClr val="tx1"/>
                  </a:solidFill>
                  <a:latin typeface="Arial Narrow" pitchFamily="34" charset="0"/>
                  <a:cs typeface="Arial" charset="0"/>
                </a:defRPr>
              </a:lvl2pPr>
              <a:lvl3pPr marL="1143000" indent="-228600" eaLnBrk="0" hangingPunct="0">
                <a:defRPr sz="2600">
                  <a:solidFill>
                    <a:schemeClr val="tx1"/>
                  </a:solidFill>
                  <a:latin typeface="Arial Narrow" pitchFamily="34" charset="0"/>
                  <a:cs typeface="Arial" charset="0"/>
                </a:defRPr>
              </a:lvl3pPr>
              <a:lvl4pPr marL="1600200" indent="-228600" eaLnBrk="0" hangingPunct="0">
                <a:defRPr sz="2600">
                  <a:solidFill>
                    <a:schemeClr val="tx1"/>
                  </a:solidFill>
                  <a:latin typeface="Arial Narrow" pitchFamily="34" charset="0"/>
                  <a:cs typeface="Arial" charset="0"/>
                </a:defRPr>
              </a:lvl4pPr>
              <a:lvl5pPr marL="2057400" indent="-228600" eaLnBrk="0" hangingPunct="0">
                <a:defRPr sz="2600">
                  <a:solidFill>
                    <a:schemeClr val="tx1"/>
                  </a:solidFill>
                  <a:latin typeface="Arial Narrow" pitchFamily="34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sz="2600">
                  <a:solidFill>
                    <a:schemeClr val="tx1"/>
                  </a:solidFill>
                  <a:latin typeface="Arial Narrow" pitchFamily="34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sz="2600">
                  <a:solidFill>
                    <a:schemeClr val="tx1"/>
                  </a:solidFill>
                  <a:latin typeface="Arial Narrow" pitchFamily="34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sz="2600">
                  <a:solidFill>
                    <a:schemeClr val="tx1"/>
                  </a:solidFill>
                  <a:latin typeface="Arial Narrow" pitchFamily="34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sz="2600">
                  <a:solidFill>
                    <a:schemeClr val="tx1"/>
                  </a:solidFill>
                  <a:latin typeface="Arial Narrow" pitchFamily="34" charset="0"/>
                  <a:cs typeface="Arial" charset="0"/>
                </a:defRPr>
              </a:lvl9pPr>
            </a:lstStyle>
            <a:p>
              <a:pPr eaLnBrk="1" hangingPunct="1"/>
              <a:r>
                <a:rPr lang="de-DE"/>
                <a:t>Mensch-Maschine</a:t>
              </a:r>
            </a:p>
            <a:p>
              <a:pPr eaLnBrk="1" hangingPunct="1"/>
              <a:r>
                <a:rPr lang="de-DE"/>
                <a:t>Interaktion</a:t>
              </a:r>
            </a:p>
          </p:txBody>
        </p:sp>
      </p:grpSp>
      <p:sp>
        <p:nvSpPr>
          <p:cNvPr id="10253" name="Text Box 22"/>
          <p:cNvSpPr txBox="1">
            <a:spLocks noChangeArrowheads="1"/>
          </p:cNvSpPr>
          <p:nvPr/>
        </p:nvSpPr>
        <p:spPr bwMode="auto">
          <a:xfrm>
            <a:off x="3244850" y="5265738"/>
            <a:ext cx="18145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600">
                <a:solidFill>
                  <a:schemeClr val="tx1"/>
                </a:solidFill>
                <a:latin typeface="Arial Narrow" pitchFamily="34" charset="0"/>
                <a:cs typeface="Arial" charset="0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 Narrow" pitchFamily="34" charset="0"/>
                <a:cs typeface="Arial" charset="0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 Narrow" pitchFamily="34" charset="0"/>
                <a:cs typeface="Arial" charset="0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 Narrow" pitchFamily="34" charset="0"/>
                <a:cs typeface="Arial" charset="0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 Narrow" pitchFamily="34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600">
                <a:solidFill>
                  <a:schemeClr val="tx1"/>
                </a:solidFill>
                <a:latin typeface="Arial Narrow" pitchFamily="34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600">
                <a:solidFill>
                  <a:schemeClr val="tx1"/>
                </a:solidFill>
                <a:latin typeface="Arial Narrow" pitchFamily="34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600">
                <a:solidFill>
                  <a:schemeClr val="tx1"/>
                </a:solidFill>
                <a:latin typeface="Arial Narrow" pitchFamily="34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600">
                <a:solidFill>
                  <a:schemeClr val="tx1"/>
                </a:solidFill>
                <a:latin typeface="Arial Narrow" pitchFamily="34" charset="0"/>
                <a:cs typeface="Arial" charset="0"/>
              </a:defRPr>
            </a:lvl9pPr>
          </a:lstStyle>
          <a:p>
            <a:pPr eaLnBrk="1" hangingPunct="1"/>
            <a:r>
              <a:rPr lang="de-DE" sz="2400"/>
              <a:t>Datenquelle</a:t>
            </a:r>
          </a:p>
        </p:txBody>
      </p:sp>
      <p:sp>
        <p:nvSpPr>
          <p:cNvPr id="10254" name="Text Box 23"/>
          <p:cNvSpPr txBox="1">
            <a:spLocks noChangeArrowheads="1"/>
          </p:cNvSpPr>
          <p:nvPr/>
        </p:nvSpPr>
        <p:spPr bwMode="auto">
          <a:xfrm>
            <a:off x="3473450" y="4579938"/>
            <a:ext cx="13541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600">
                <a:solidFill>
                  <a:schemeClr val="tx1"/>
                </a:solidFill>
                <a:latin typeface="Arial Narrow" pitchFamily="34" charset="0"/>
                <a:cs typeface="Arial" charset="0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 Narrow" pitchFamily="34" charset="0"/>
                <a:cs typeface="Arial" charset="0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 Narrow" pitchFamily="34" charset="0"/>
                <a:cs typeface="Arial" charset="0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 Narrow" pitchFamily="34" charset="0"/>
                <a:cs typeface="Arial" charset="0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 Narrow" pitchFamily="34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600">
                <a:solidFill>
                  <a:schemeClr val="tx1"/>
                </a:solidFill>
                <a:latin typeface="Arial Narrow" pitchFamily="34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600">
                <a:solidFill>
                  <a:schemeClr val="tx1"/>
                </a:solidFill>
                <a:latin typeface="Arial Narrow" pitchFamily="34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600">
                <a:solidFill>
                  <a:schemeClr val="tx1"/>
                </a:solidFill>
                <a:latin typeface="Arial Narrow" pitchFamily="34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600">
                <a:solidFill>
                  <a:schemeClr val="tx1"/>
                </a:solidFill>
                <a:latin typeface="Arial Narrow" pitchFamily="34" charset="0"/>
                <a:cs typeface="Arial" charset="0"/>
              </a:defRPr>
            </a:lvl9pPr>
          </a:lstStyle>
          <a:p>
            <a:pPr eaLnBrk="1" hangingPunct="1"/>
            <a:r>
              <a:rPr lang="de-DE" sz="2400"/>
              <a:t>Wrapper</a:t>
            </a:r>
          </a:p>
        </p:txBody>
      </p:sp>
      <p:sp>
        <p:nvSpPr>
          <p:cNvPr id="10255" name="Text Box 24"/>
          <p:cNvSpPr txBox="1">
            <a:spLocks noChangeArrowheads="1"/>
          </p:cNvSpPr>
          <p:nvPr/>
        </p:nvSpPr>
        <p:spPr bwMode="auto">
          <a:xfrm>
            <a:off x="3276600" y="3208338"/>
            <a:ext cx="1797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600">
                <a:solidFill>
                  <a:schemeClr val="tx1"/>
                </a:solidFill>
                <a:latin typeface="Arial Narrow" pitchFamily="34" charset="0"/>
                <a:cs typeface="Arial" charset="0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 Narrow" pitchFamily="34" charset="0"/>
                <a:cs typeface="Arial" charset="0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 Narrow" pitchFamily="34" charset="0"/>
                <a:cs typeface="Arial" charset="0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 Narrow" pitchFamily="34" charset="0"/>
                <a:cs typeface="Arial" charset="0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 Narrow" pitchFamily="34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600">
                <a:solidFill>
                  <a:schemeClr val="tx1"/>
                </a:solidFill>
                <a:latin typeface="Arial Narrow" pitchFamily="34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600">
                <a:solidFill>
                  <a:schemeClr val="tx1"/>
                </a:solidFill>
                <a:latin typeface="Arial Narrow" pitchFamily="34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600">
                <a:solidFill>
                  <a:schemeClr val="tx1"/>
                </a:solidFill>
                <a:latin typeface="Arial Narrow" pitchFamily="34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600">
                <a:solidFill>
                  <a:schemeClr val="tx1"/>
                </a:solidFill>
                <a:latin typeface="Arial Narrow" pitchFamily="34" charset="0"/>
                <a:cs typeface="Arial" charset="0"/>
              </a:defRPr>
            </a:lvl9pPr>
          </a:lstStyle>
          <a:p>
            <a:pPr eaLnBrk="1" hangingPunct="1"/>
            <a:r>
              <a:rPr lang="de-DE" sz="2400"/>
              <a:t>Anwendung</a:t>
            </a:r>
          </a:p>
        </p:txBody>
      </p:sp>
      <p:sp>
        <p:nvSpPr>
          <p:cNvPr id="10256" name="Text Box 25"/>
          <p:cNvSpPr txBox="1">
            <a:spLocks noChangeArrowheads="1"/>
          </p:cNvSpPr>
          <p:nvPr/>
        </p:nvSpPr>
        <p:spPr bwMode="auto">
          <a:xfrm>
            <a:off x="3625850" y="2674938"/>
            <a:ext cx="1082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600">
                <a:solidFill>
                  <a:schemeClr val="tx1"/>
                </a:solidFill>
                <a:latin typeface="Arial Narrow" pitchFamily="34" charset="0"/>
                <a:cs typeface="Arial" charset="0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 Narrow" pitchFamily="34" charset="0"/>
                <a:cs typeface="Arial" charset="0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 Narrow" pitchFamily="34" charset="0"/>
                <a:cs typeface="Arial" charset="0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 Narrow" pitchFamily="34" charset="0"/>
                <a:cs typeface="Arial" charset="0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 Narrow" pitchFamily="34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600">
                <a:solidFill>
                  <a:schemeClr val="tx1"/>
                </a:solidFill>
                <a:latin typeface="Arial Narrow" pitchFamily="34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600">
                <a:solidFill>
                  <a:schemeClr val="tx1"/>
                </a:solidFill>
                <a:latin typeface="Arial Narrow" pitchFamily="34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600">
                <a:solidFill>
                  <a:schemeClr val="tx1"/>
                </a:solidFill>
                <a:latin typeface="Arial Narrow" pitchFamily="34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600">
                <a:solidFill>
                  <a:schemeClr val="tx1"/>
                </a:solidFill>
                <a:latin typeface="Arial Narrow" pitchFamily="34" charset="0"/>
                <a:cs typeface="Arial" charset="0"/>
              </a:defRPr>
            </a:lvl9pPr>
          </a:lstStyle>
          <a:p>
            <a:pPr eaLnBrk="1" hangingPunct="1"/>
            <a:r>
              <a:rPr lang="de-DE" sz="2400"/>
              <a:t>Nutzer</a:t>
            </a:r>
          </a:p>
        </p:txBody>
      </p:sp>
    </p:spTree>
    <p:extLst>
      <p:ext uri="{BB962C8B-B14F-4D97-AF65-F5344CB8AC3E}">
        <p14:creationId xmlns:p14="http://schemas.microsoft.com/office/powerpoint/2010/main" val="391720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3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73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Datumsplatzhalter 2"/>
          <p:cNvSpPr>
            <a:spLocks noGrp="1"/>
          </p:cNvSpPr>
          <p:nvPr>
            <p:ph type="dt" sz="quarter" idx="4294967295"/>
          </p:nvPr>
        </p:nvSpPr>
        <p:spPr bwMode="auto">
          <a:xfrm>
            <a:off x="863600" y="6489700"/>
            <a:ext cx="1727200" cy="252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600">
                <a:solidFill>
                  <a:schemeClr val="tx1"/>
                </a:solidFill>
                <a:latin typeface="Arial Narrow" pitchFamily="34" charset="0"/>
                <a:cs typeface="Arial" charset="0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 Narrow" pitchFamily="34" charset="0"/>
                <a:cs typeface="Arial" charset="0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 Narrow" pitchFamily="34" charset="0"/>
                <a:cs typeface="Arial" charset="0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 Narrow" pitchFamily="34" charset="0"/>
                <a:cs typeface="Arial" charset="0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 Narrow" pitchFamily="34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600">
                <a:solidFill>
                  <a:schemeClr val="tx1"/>
                </a:solidFill>
                <a:latin typeface="Arial Narrow" pitchFamily="34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600">
                <a:solidFill>
                  <a:schemeClr val="tx1"/>
                </a:solidFill>
                <a:latin typeface="Arial Narrow" pitchFamily="34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600">
                <a:solidFill>
                  <a:schemeClr val="tx1"/>
                </a:solidFill>
                <a:latin typeface="Arial Narrow" pitchFamily="34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600">
                <a:solidFill>
                  <a:schemeClr val="tx1"/>
                </a:solidFill>
                <a:latin typeface="Arial Narrow" pitchFamily="34" charset="0"/>
                <a:cs typeface="Arial" charset="0"/>
              </a:defRPr>
            </a:lvl9pPr>
          </a:lstStyle>
          <a:p>
            <a:pPr eaLnBrk="1" hangingPunct="1"/>
            <a:r>
              <a:rPr lang="de-DE"/>
              <a:t>8.11.2005</a:t>
            </a:r>
            <a:endParaRPr lang="de-DE" altLang="en-US"/>
          </a:p>
        </p:txBody>
      </p:sp>
      <p:sp>
        <p:nvSpPr>
          <p:cNvPr id="11267" name="Fußzeilenplatzhalt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2916238" y="6489700"/>
            <a:ext cx="3311525" cy="252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600">
                <a:solidFill>
                  <a:schemeClr val="tx1"/>
                </a:solidFill>
                <a:latin typeface="Arial Narrow" pitchFamily="34" charset="0"/>
                <a:cs typeface="Arial" charset="0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 Narrow" pitchFamily="34" charset="0"/>
                <a:cs typeface="Arial" charset="0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 Narrow" pitchFamily="34" charset="0"/>
                <a:cs typeface="Arial" charset="0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 Narrow" pitchFamily="34" charset="0"/>
                <a:cs typeface="Arial" charset="0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 Narrow" pitchFamily="34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600">
                <a:solidFill>
                  <a:schemeClr val="tx1"/>
                </a:solidFill>
                <a:latin typeface="Arial Narrow" pitchFamily="34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600">
                <a:solidFill>
                  <a:schemeClr val="tx1"/>
                </a:solidFill>
                <a:latin typeface="Arial Narrow" pitchFamily="34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600">
                <a:solidFill>
                  <a:schemeClr val="tx1"/>
                </a:solidFill>
                <a:latin typeface="Arial Narrow" pitchFamily="34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600">
                <a:solidFill>
                  <a:schemeClr val="tx1"/>
                </a:solidFill>
                <a:latin typeface="Arial Narrow" pitchFamily="34" charset="0"/>
                <a:cs typeface="Arial" charset="0"/>
              </a:defRPr>
            </a:lvl9pPr>
          </a:lstStyle>
          <a:p>
            <a:pPr eaLnBrk="1" hangingPunct="1"/>
            <a:r>
              <a:rPr lang="de-DE" altLang="en-US"/>
              <a:t>Felix Naumann, VL Informationsintegration, WS 05/06</a:t>
            </a:r>
          </a:p>
        </p:txBody>
      </p:sp>
      <p:sp>
        <p:nvSpPr>
          <p:cNvPr id="11268" name="Foliennummernplatzhalt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489700"/>
            <a:ext cx="2133600" cy="252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600">
                <a:solidFill>
                  <a:schemeClr val="tx1"/>
                </a:solidFill>
                <a:latin typeface="Arial Narrow" pitchFamily="34" charset="0"/>
                <a:cs typeface="Arial" charset="0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 Narrow" pitchFamily="34" charset="0"/>
                <a:cs typeface="Arial" charset="0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 Narrow" pitchFamily="34" charset="0"/>
                <a:cs typeface="Arial" charset="0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 Narrow" pitchFamily="34" charset="0"/>
                <a:cs typeface="Arial" charset="0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 Narrow" pitchFamily="34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600">
                <a:solidFill>
                  <a:schemeClr val="tx1"/>
                </a:solidFill>
                <a:latin typeface="Arial Narrow" pitchFamily="34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600">
                <a:solidFill>
                  <a:schemeClr val="tx1"/>
                </a:solidFill>
                <a:latin typeface="Arial Narrow" pitchFamily="34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600">
                <a:solidFill>
                  <a:schemeClr val="tx1"/>
                </a:solidFill>
                <a:latin typeface="Arial Narrow" pitchFamily="34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600">
                <a:solidFill>
                  <a:schemeClr val="tx1"/>
                </a:solidFill>
                <a:latin typeface="Arial Narrow" pitchFamily="34" charset="0"/>
                <a:cs typeface="Arial" charset="0"/>
              </a:defRPr>
            </a:lvl9pPr>
          </a:lstStyle>
          <a:p>
            <a:pPr eaLnBrk="1" hangingPunct="1"/>
            <a:fld id="{4A67341F-9690-420B-914B-44D9230871E4}" type="slidenum">
              <a:rPr lang="de-DE" altLang="en-US"/>
              <a:pPr eaLnBrk="1" hangingPunct="1"/>
              <a:t>8</a:t>
            </a:fld>
            <a:endParaRPr lang="de-DE" altLang="en-US"/>
          </a:p>
        </p:txBody>
      </p:sp>
      <p:sp>
        <p:nvSpPr>
          <p:cNvPr id="11269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Schnittstellen</a:t>
            </a:r>
          </a:p>
        </p:txBody>
      </p:sp>
      <p:sp>
        <p:nvSpPr>
          <p:cNvPr id="11270" name="AutoShape 1027"/>
          <p:cNvSpPr>
            <a:spLocks noChangeArrowheads="1"/>
          </p:cNvSpPr>
          <p:nvPr/>
        </p:nvSpPr>
        <p:spPr bwMode="auto">
          <a:xfrm>
            <a:off x="2322513" y="2060575"/>
            <a:ext cx="3952875" cy="38100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1271" name="AutoShape 1028"/>
          <p:cNvSpPr>
            <a:spLocks noChangeArrowheads="1"/>
          </p:cNvSpPr>
          <p:nvPr/>
        </p:nvSpPr>
        <p:spPr bwMode="auto">
          <a:xfrm flipV="1">
            <a:off x="2632075" y="4498975"/>
            <a:ext cx="3348038" cy="762000"/>
          </a:xfrm>
          <a:custGeom>
            <a:avLst/>
            <a:gdLst>
              <a:gd name="T0" fmla="*/ 2147483647 w 21600"/>
              <a:gd name="T1" fmla="*/ 474162720 h 21600"/>
              <a:gd name="T2" fmla="*/ 2147483647 w 21600"/>
              <a:gd name="T3" fmla="*/ 948325475 h 21600"/>
              <a:gd name="T4" fmla="*/ 2147483647 w 21600"/>
              <a:gd name="T5" fmla="*/ 474162720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3111 w 21600"/>
              <a:gd name="T13" fmla="*/ 3111 h 21600"/>
              <a:gd name="T14" fmla="*/ 18489 w 21600"/>
              <a:gd name="T15" fmla="*/ 18489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621" y="21600"/>
                </a:lnTo>
                <a:lnTo>
                  <a:pt x="18979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1272" name="AutoShape 1030"/>
          <p:cNvSpPr>
            <a:spLocks noChangeArrowheads="1"/>
          </p:cNvSpPr>
          <p:nvPr/>
        </p:nvSpPr>
        <p:spPr bwMode="auto">
          <a:xfrm flipV="1">
            <a:off x="3352800" y="3127375"/>
            <a:ext cx="1890713" cy="762000"/>
          </a:xfrm>
          <a:custGeom>
            <a:avLst/>
            <a:gdLst>
              <a:gd name="T0" fmla="*/ 2147483647 w 21600"/>
              <a:gd name="T1" fmla="*/ 474162720 h 21600"/>
              <a:gd name="T2" fmla="*/ 2147483647 w 21600"/>
              <a:gd name="T3" fmla="*/ 948325475 h 21600"/>
              <a:gd name="T4" fmla="*/ 1514399752 w 21600"/>
              <a:gd name="T5" fmla="*/ 474162720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058 w 21600"/>
              <a:gd name="T13" fmla="*/ 4058 h 21600"/>
              <a:gd name="T14" fmla="*/ 17542 w 21600"/>
              <a:gd name="T15" fmla="*/ 1754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4515" y="21600"/>
                </a:lnTo>
                <a:lnTo>
                  <a:pt x="17085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1273" name="Text Box 1038"/>
          <p:cNvSpPr txBox="1">
            <a:spLocks noChangeArrowheads="1"/>
          </p:cNvSpPr>
          <p:nvPr/>
        </p:nvSpPr>
        <p:spPr bwMode="auto">
          <a:xfrm>
            <a:off x="3541713" y="3983038"/>
            <a:ext cx="1508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600">
                <a:solidFill>
                  <a:schemeClr val="tx1"/>
                </a:solidFill>
                <a:latin typeface="Arial Narrow" pitchFamily="34" charset="0"/>
                <a:cs typeface="Arial" charset="0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 Narrow" pitchFamily="34" charset="0"/>
                <a:cs typeface="Arial" charset="0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 Narrow" pitchFamily="34" charset="0"/>
                <a:cs typeface="Arial" charset="0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 Narrow" pitchFamily="34" charset="0"/>
                <a:cs typeface="Arial" charset="0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 Narrow" pitchFamily="34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600">
                <a:solidFill>
                  <a:schemeClr val="tx1"/>
                </a:solidFill>
                <a:latin typeface="Arial Narrow" pitchFamily="34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600">
                <a:solidFill>
                  <a:schemeClr val="tx1"/>
                </a:solidFill>
                <a:latin typeface="Arial Narrow" pitchFamily="34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600">
                <a:solidFill>
                  <a:schemeClr val="tx1"/>
                </a:solidFill>
                <a:latin typeface="Arial Narrow" pitchFamily="34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600">
                <a:solidFill>
                  <a:schemeClr val="tx1"/>
                </a:solidFill>
                <a:latin typeface="Arial Narrow" pitchFamily="34" charset="0"/>
                <a:cs typeface="Arial" charset="0"/>
              </a:defRPr>
            </a:lvl9pPr>
          </a:lstStyle>
          <a:p>
            <a:pPr eaLnBrk="1" hangingPunct="1"/>
            <a:r>
              <a:rPr lang="de-DE" sz="2400"/>
              <a:t>Mediation</a:t>
            </a:r>
          </a:p>
        </p:txBody>
      </p:sp>
      <p:grpSp>
        <p:nvGrpSpPr>
          <p:cNvPr id="129050" name="Group 1050"/>
          <p:cNvGrpSpPr>
            <a:grpSpLocks/>
          </p:cNvGrpSpPr>
          <p:nvPr/>
        </p:nvGrpSpPr>
        <p:grpSpPr bwMode="auto">
          <a:xfrm>
            <a:off x="1331913" y="4921250"/>
            <a:ext cx="7064375" cy="644525"/>
            <a:chOff x="1152" y="3386"/>
            <a:chExt cx="4450" cy="406"/>
          </a:xfrm>
        </p:grpSpPr>
        <p:sp>
          <p:nvSpPr>
            <p:cNvPr id="11291" name="Line 1029"/>
            <p:cNvSpPr>
              <a:spLocks noChangeShapeType="1"/>
            </p:cNvSpPr>
            <p:nvPr/>
          </p:nvSpPr>
          <p:spPr bwMode="auto">
            <a:xfrm>
              <a:off x="1344" y="3600"/>
              <a:ext cx="326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de-DE"/>
            </a:p>
          </p:txBody>
        </p:sp>
        <p:sp>
          <p:nvSpPr>
            <p:cNvPr id="11292" name="Text Box 1034"/>
            <p:cNvSpPr txBox="1">
              <a:spLocks noChangeArrowheads="1"/>
            </p:cNvSpPr>
            <p:nvPr/>
          </p:nvSpPr>
          <p:spPr bwMode="auto">
            <a:xfrm>
              <a:off x="1152" y="3388"/>
              <a:ext cx="1092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600">
                  <a:solidFill>
                    <a:schemeClr val="tx1"/>
                  </a:solidFill>
                  <a:latin typeface="Arial Narrow" pitchFamily="34" charset="0"/>
                  <a:cs typeface="Arial" charset="0"/>
                </a:defRPr>
              </a:lvl1pPr>
              <a:lvl2pPr marL="742950" indent="-285750" eaLnBrk="0" hangingPunct="0">
                <a:defRPr sz="2600">
                  <a:solidFill>
                    <a:schemeClr val="tx1"/>
                  </a:solidFill>
                  <a:latin typeface="Arial Narrow" pitchFamily="34" charset="0"/>
                  <a:cs typeface="Arial" charset="0"/>
                </a:defRPr>
              </a:lvl2pPr>
              <a:lvl3pPr marL="1143000" indent="-228600" eaLnBrk="0" hangingPunct="0">
                <a:defRPr sz="2600">
                  <a:solidFill>
                    <a:schemeClr val="tx1"/>
                  </a:solidFill>
                  <a:latin typeface="Arial Narrow" pitchFamily="34" charset="0"/>
                  <a:cs typeface="Arial" charset="0"/>
                </a:defRPr>
              </a:lvl3pPr>
              <a:lvl4pPr marL="1600200" indent="-228600" eaLnBrk="0" hangingPunct="0">
                <a:defRPr sz="2600">
                  <a:solidFill>
                    <a:schemeClr val="tx1"/>
                  </a:solidFill>
                  <a:latin typeface="Arial Narrow" pitchFamily="34" charset="0"/>
                  <a:cs typeface="Arial" charset="0"/>
                </a:defRPr>
              </a:lvl4pPr>
              <a:lvl5pPr marL="2057400" indent="-228600" eaLnBrk="0" hangingPunct="0">
                <a:defRPr sz="2600">
                  <a:solidFill>
                    <a:schemeClr val="tx1"/>
                  </a:solidFill>
                  <a:latin typeface="Arial Narrow" pitchFamily="34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sz="2600">
                  <a:solidFill>
                    <a:schemeClr val="tx1"/>
                  </a:solidFill>
                  <a:latin typeface="Arial Narrow" pitchFamily="34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sz="2600">
                  <a:solidFill>
                    <a:schemeClr val="tx1"/>
                  </a:solidFill>
                  <a:latin typeface="Arial Narrow" pitchFamily="34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sz="2600">
                  <a:solidFill>
                    <a:schemeClr val="tx1"/>
                  </a:solidFill>
                  <a:latin typeface="Arial Narrow" pitchFamily="34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sz="2600">
                  <a:solidFill>
                    <a:schemeClr val="tx1"/>
                  </a:solidFill>
                  <a:latin typeface="Arial Narrow" pitchFamily="34" charset="0"/>
                  <a:cs typeface="Arial" charset="0"/>
                </a:defRPr>
              </a:lvl9pPr>
            </a:lstStyle>
            <a:p>
              <a:pPr eaLnBrk="1" hangingPunct="1"/>
              <a:r>
                <a:rPr lang="de-DE"/>
                <a:t>Sensoren,</a:t>
              </a:r>
            </a:p>
            <a:p>
              <a:pPr eaLnBrk="1" hangingPunct="1"/>
              <a:r>
                <a:rPr lang="de-DE"/>
                <a:t>Sachbearbeiter</a:t>
              </a:r>
            </a:p>
          </p:txBody>
        </p:sp>
        <p:sp>
          <p:nvSpPr>
            <p:cNvPr id="11293" name="Text Box 1039"/>
            <p:cNvSpPr txBox="1">
              <a:spLocks noChangeArrowheads="1"/>
            </p:cNvSpPr>
            <p:nvPr/>
          </p:nvSpPr>
          <p:spPr bwMode="auto">
            <a:xfrm>
              <a:off x="4128" y="3386"/>
              <a:ext cx="147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600">
                  <a:solidFill>
                    <a:schemeClr val="tx1"/>
                  </a:solidFill>
                  <a:latin typeface="Arial Narrow" pitchFamily="34" charset="0"/>
                  <a:cs typeface="Arial" charset="0"/>
                </a:defRPr>
              </a:lvl1pPr>
              <a:lvl2pPr marL="742950" indent="-285750" eaLnBrk="0" hangingPunct="0">
                <a:defRPr sz="2600">
                  <a:solidFill>
                    <a:schemeClr val="tx1"/>
                  </a:solidFill>
                  <a:latin typeface="Arial Narrow" pitchFamily="34" charset="0"/>
                  <a:cs typeface="Arial" charset="0"/>
                </a:defRPr>
              </a:lvl2pPr>
              <a:lvl3pPr marL="1143000" indent="-228600" eaLnBrk="0" hangingPunct="0">
                <a:defRPr sz="2600">
                  <a:solidFill>
                    <a:schemeClr val="tx1"/>
                  </a:solidFill>
                  <a:latin typeface="Arial Narrow" pitchFamily="34" charset="0"/>
                  <a:cs typeface="Arial" charset="0"/>
                </a:defRPr>
              </a:lvl3pPr>
              <a:lvl4pPr marL="1600200" indent="-228600" eaLnBrk="0" hangingPunct="0">
                <a:defRPr sz="2600">
                  <a:solidFill>
                    <a:schemeClr val="tx1"/>
                  </a:solidFill>
                  <a:latin typeface="Arial Narrow" pitchFamily="34" charset="0"/>
                  <a:cs typeface="Arial" charset="0"/>
                </a:defRPr>
              </a:lvl4pPr>
              <a:lvl5pPr marL="2057400" indent="-228600" eaLnBrk="0" hangingPunct="0">
                <a:defRPr sz="2600">
                  <a:solidFill>
                    <a:schemeClr val="tx1"/>
                  </a:solidFill>
                  <a:latin typeface="Arial Narrow" pitchFamily="34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sz="2600">
                  <a:solidFill>
                    <a:schemeClr val="tx1"/>
                  </a:solidFill>
                  <a:latin typeface="Arial Narrow" pitchFamily="34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sz="2600">
                  <a:solidFill>
                    <a:schemeClr val="tx1"/>
                  </a:solidFill>
                  <a:latin typeface="Arial Narrow" pitchFamily="34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sz="2600">
                  <a:solidFill>
                    <a:schemeClr val="tx1"/>
                  </a:solidFill>
                  <a:latin typeface="Arial Narrow" pitchFamily="34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sz="2600">
                  <a:solidFill>
                    <a:schemeClr val="tx1"/>
                  </a:solidFill>
                  <a:latin typeface="Arial Narrow" pitchFamily="34" charset="0"/>
                  <a:cs typeface="Arial" charset="0"/>
                </a:defRPr>
              </a:lvl9pPr>
            </a:lstStyle>
            <a:p>
              <a:pPr eaLnBrk="1" hangingPunct="1"/>
              <a:r>
                <a:rPr lang="de-DE"/>
                <a:t>Datenquellen </a:t>
              </a:r>
              <a:r>
                <a:rPr lang="de-DE">
                  <a:sym typeface="Symbol" pitchFamily="18" charset="2"/>
                </a:rPr>
                <a:t> Welt</a:t>
              </a:r>
              <a:endParaRPr lang="de-DE"/>
            </a:p>
          </p:txBody>
        </p:sp>
      </p:grpSp>
      <p:grpSp>
        <p:nvGrpSpPr>
          <p:cNvPr id="129049" name="Group 1049"/>
          <p:cNvGrpSpPr>
            <a:grpSpLocks/>
          </p:cNvGrpSpPr>
          <p:nvPr/>
        </p:nvGrpSpPr>
        <p:grpSpPr bwMode="auto">
          <a:xfrm>
            <a:off x="1331913" y="4149725"/>
            <a:ext cx="7204075" cy="369888"/>
            <a:chOff x="1152" y="2906"/>
            <a:chExt cx="4538" cy="233"/>
          </a:xfrm>
        </p:grpSpPr>
        <p:sp>
          <p:nvSpPr>
            <p:cNvPr id="11288" name="Line 1031"/>
            <p:cNvSpPr>
              <a:spLocks noChangeShapeType="1"/>
            </p:cNvSpPr>
            <p:nvPr/>
          </p:nvSpPr>
          <p:spPr bwMode="auto">
            <a:xfrm>
              <a:off x="1344" y="3115"/>
              <a:ext cx="326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de-DE"/>
            </a:p>
          </p:txBody>
        </p:sp>
        <p:sp>
          <p:nvSpPr>
            <p:cNvPr id="11289" name="Text Box 1035"/>
            <p:cNvSpPr txBox="1">
              <a:spLocks noChangeArrowheads="1"/>
            </p:cNvSpPr>
            <p:nvPr/>
          </p:nvSpPr>
          <p:spPr bwMode="auto">
            <a:xfrm>
              <a:off x="1152" y="2908"/>
              <a:ext cx="7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600">
                  <a:solidFill>
                    <a:schemeClr val="tx1"/>
                  </a:solidFill>
                  <a:latin typeface="Arial Narrow" pitchFamily="34" charset="0"/>
                  <a:cs typeface="Arial" charset="0"/>
                </a:defRPr>
              </a:lvl1pPr>
              <a:lvl2pPr marL="742950" indent="-285750" eaLnBrk="0" hangingPunct="0">
                <a:defRPr sz="2600">
                  <a:solidFill>
                    <a:schemeClr val="tx1"/>
                  </a:solidFill>
                  <a:latin typeface="Arial Narrow" pitchFamily="34" charset="0"/>
                  <a:cs typeface="Arial" charset="0"/>
                </a:defRPr>
              </a:lvl2pPr>
              <a:lvl3pPr marL="1143000" indent="-228600" eaLnBrk="0" hangingPunct="0">
                <a:defRPr sz="2600">
                  <a:solidFill>
                    <a:schemeClr val="tx1"/>
                  </a:solidFill>
                  <a:latin typeface="Arial Narrow" pitchFamily="34" charset="0"/>
                  <a:cs typeface="Arial" charset="0"/>
                </a:defRPr>
              </a:lvl3pPr>
              <a:lvl4pPr marL="1600200" indent="-228600" eaLnBrk="0" hangingPunct="0">
                <a:defRPr sz="2600">
                  <a:solidFill>
                    <a:schemeClr val="tx1"/>
                  </a:solidFill>
                  <a:latin typeface="Arial Narrow" pitchFamily="34" charset="0"/>
                  <a:cs typeface="Arial" charset="0"/>
                </a:defRPr>
              </a:lvl4pPr>
              <a:lvl5pPr marL="2057400" indent="-228600" eaLnBrk="0" hangingPunct="0">
                <a:defRPr sz="2600">
                  <a:solidFill>
                    <a:schemeClr val="tx1"/>
                  </a:solidFill>
                  <a:latin typeface="Arial Narrow" pitchFamily="34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sz="2600">
                  <a:solidFill>
                    <a:schemeClr val="tx1"/>
                  </a:solidFill>
                  <a:latin typeface="Arial Narrow" pitchFamily="34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sz="2600">
                  <a:solidFill>
                    <a:schemeClr val="tx1"/>
                  </a:solidFill>
                  <a:latin typeface="Arial Narrow" pitchFamily="34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sz="2600">
                  <a:solidFill>
                    <a:schemeClr val="tx1"/>
                  </a:solidFill>
                  <a:latin typeface="Arial Narrow" pitchFamily="34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sz="2600">
                  <a:solidFill>
                    <a:schemeClr val="tx1"/>
                  </a:solidFill>
                  <a:latin typeface="Arial Narrow" pitchFamily="34" charset="0"/>
                  <a:cs typeface="Arial" charset="0"/>
                </a:defRPr>
              </a:lvl9pPr>
            </a:lstStyle>
            <a:p>
              <a:pPr eaLnBrk="1" hangingPunct="1"/>
              <a:r>
                <a:rPr lang="de-DE"/>
                <a:t>SQL, XML</a:t>
              </a:r>
            </a:p>
          </p:txBody>
        </p:sp>
        <p:sp>
          <p:nvSpPr>
            <p:cNvPr id="11290" name="Text Box 1040"/>
            <p:cNvSpPr txBox="1">
              <a:spLocks noChangeArrowheads="1"/>
            </p:cNvSpPr>
            <p:nvPr/>
          </p:nvSpPr>
          <p:spPr bwMode="auto">
            <a:xfrm>
              <a:off x="3936" y="2906"/>
              <a:ext cx="175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600">
                  <a:solidFill>
                    <a:schemeClr val="tx1"/>
                  </a:solidFill>
                  <a:latin typeface="Arial Narrow" pitchFamily="34" charset="0"/>
                  <a:cs typeface="Arial" charset="0"/>
                </a:defRPr>
              </a:lvl1pPr>
              <a:lvl2pPr marL="742950" indent="-285750" eaLnBrk="0" hangingPunct="0">
                <a:defRPr sz="2600">
                  <a:solidFill>
                    <a:schemeClr val="tx1"/>
                  </a:solidFill>
                  <a:latin typeface="Arial Narrow" pitchFamily="34" charset="0"/>
                  <a:cs typeface="Arial" charset="0"/>
                </a:defRPr>
              </a:lvl2pPr>
              <a:lvl3pPr marL="1143000" indent="-228600" eaLnBrk="0" hangingPunct="0">
                <a:defRPr sz="2600">
                  <a:solidFill>
                    <a:schemeClr val="tx1"/>
                  </a:solidFill>
                  <a:latin typeface="Arial Narrow" pitchFamily="34" charset="0"/>
                  <a:cs typeface="Arial" charset="0"/>
                </a:defRPr>
              </a:lvl3pPr>
              <a:lvl4pPr marL="1600200" indent="-228600" eaLnBrk="0" hangingPunct="0">
                <a:defRPr sz="2600">
                  <a:solidFill>
                    <a:schemeClr val="tx1"/>
                  </a:solidFill>
                  <a:latin typeface="Arial Narrow" pitchFamily="34" charset="0"/>
                  <a:cs typeface="Arial" charset="0"/>
                </a:defRPr>
              </a:lvl4pPr>
              <a:lvl5pPr marL="2057400" indent="-228600" eaLnBrk="0" hangingPunct="0">
                <a:defRPr sz="2600">
                  <a:solidFill>
                    <a:schemeClr val="tx1"/>
                  </a:solidFill>
                  <a:latin typeface="Arial Narrow" pitchFamily="34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sz="2600">
                  <a:solidFill>
                    <a:schemeClr val="tx1"/>
                  </a:solidFill>
                  <a:latin typeface="Arial Narrow" pitchFamily="34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sz="2600">
                  <a:solidFill>
                    <a:schemeClr val="tx1"/>
                  </a:solidFill>
                  <a:latin typeface="Arial Narrow" pitchFamily="34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sz="2600">
                  <a:solidFill>
                    <a:schemeClr val="tx1"/>
                  </a:solidFill>
                  <a:latin typeface="Arial Narrow" pitchFamily="34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sz="2600">
                  <a:solidFill>
                    <a:schemeClr val="tx1"/>
                  </a:solidFill>
                  <a:latin typeface="Arial Narrow" pitchFamily="34" charset="0"/>
                  <a:cs typeface="Arial" charset="0"/>
                </a:defRPr>
              </a:lvl9pPr>
            </a:lstStyle>
            <a:p>
              <a:pPr eaLnBrk="1" hangingPunct="1"/>
              <a:r>
                <a:rPr lang="de-DE"/>
                <a:t>Mediator </a:t>
              </a:r>
              <a:r>
                <a:rPr lang="de-DE">
                  <a:sym typeface="Symbol" pitchFamily="18" charset="2"/>
                </a:rPr>
                <a:t></a:t>
              </a:r>
              <a:r>
                <a:rPr lang="de-DE"/>
                <a:t> Datenquellen</a:t>
              </a:r>
            </a:p>
          </p:txBody>
        </p:sp>
      </p:grpSp>
      <p:grpSp>
        <p:nvGrpSpPr>
          <p:cNvPr id="129048" name="Group 1048"/>
          <p:cNvGrpSpPr>
            <a:grpSpLocks/>
          </p:cNvGrpSpPr>
          <p:nvPr/>
        </p:nvGrpSpPr>
        <p:grpSpPr bwMode="auto">
          <a:xfrm>
            <a:off x="1331913" y="3549650"/>
            <a:ext cx="7064375" cy="644525"/>
            <a:chOff x="1152" y="2522"/>
            <a:chExt cx="4450" cy="406"/>
          </a:xfrm>
        </p:grpSpPr>
        <p:sp>
          <p:nvSpPr>
            <p:cNvPr id="11285" name="Line 1032"/>
            <p:cNvSpPr>
              <a:spLocks noChangeShapeType="1"/>
            </p:cNvSpPr>
            <p:nvPr/>
          </p:nvSpPr>
          <p:spPr bwMode="auto">
            <a:xfrm>
              <a:off x="1344" y="2736"/>
              <a:ext cx="326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de-DE"/>
            </a:p>
          </p:txBody>
        </p:sp>
        <p:sp>
          <p:nvSpPr>
            <p:cNvPr id="11286" name="Text Box 1036"/>
            <p:cNvSpPr txBox="1">
              <a:spLocks noChangeArrowheads="1"/>
            </p:cNvSpPr>
            <p:nvPr/>
          </p:nvSpPr>
          <p:spPr bwMode="auto">
            <a:xfrm>
              <a:off x="1152" y="2524"/>
              <a:ext cx="668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600">
                  <a:solidFill>
                    <a:schemeClr val="tx1"/>
                  </a:solidFill>
                  <a:latin typeface="Arial Narrow" pitchFamily="34" charset="0"/>
                  <a:cs typeface="Arial" charset="0"/>
                </a:defRPr>
              </a:lvl1pPr>
              <a:lvl2pPr marL="742950" indent="-285750" eaLnBrk="0" hangingPunct="0">
                <a:defRPr sz="2600">
                  <a:solidFill>
                    <a:schemeClr val="tx1"/>
                  </a:solidFill>
                  <a:latin typeface="Arial Narrow" pitchFamily="34" charset="0"/>
                  <a:cs typeface="Arial" charset="0"/>
                </a:defRPr>
              </a:lvl2pPr>
              <a:lvl3pPr marL="1143000" indent="-228600" eaLnBrk="0" hangingPunct="0">
                <a:defRPr sz="2600">
                  <a:solidFill>
                    <a:schemeClr val="tx1"/>
                  </a:solidFill>
                  <a:latin typeface="Arial Narrow" pitchFamily="34" charset="0"/>
                  <a:cs typeface="Arial" charset="0"/>
                </a:defRPr>
              </a:lvl3pPr>
              <a:lvl4pPr marL="1600200" indent="-228600" eaLnBrk="0" hangingPunct="0">
                <a:defRPr sz="2600">
                  <a:solidFill>
                    <a:schemeClr val="tx1"/>
                  </a:solidFill>
                  <a:latin typeface="Arial Narrow" pitchFamily="34" charset="0"/>
                  <a:cs typeface="Arial" charset="0"/>
                </a:defRPr>
              </a:lvl4pPr>
              <a:lvl5pPr marL="2057400" indent="-228600" eaLnBrk="0" hangingPunct="0">
                <a:defRPr sz="2600">
                  <a:solidFill>
                    <a:schemeClr val="tx1"/>
                  </a:solidFill>
                  <a:latin typeface="Arial Narrow" pitchFamily="34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sz="2600">
                  <a:solidFill>
                    <a:schemeClr val="tx1"/>
                  </a:solidFill>
                  <a:latin typeface="Arial Narrow" pitchFamily="34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sz="2600">
                  <a:solidFill>
                    <a:schemeClr val="tx1"/>
                  </a:solidFill>
                  <a:latin typeface="Arial Narrow" pitchFamily="34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sz="2600">
                  <a:solidFill>
                    <a:schemeClr val="tx1"/>
                  </a:solidFill>
                  <a:latin typeface="Arial Narrow" pitchFamily="34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sz="2600">
                  <a:solidFill>
                    <a:schemeClr val="tx1"/>
                  </a:solidFill>
                  <a:latin typeface="Arial Narrow" pitchFamily="34" charset="0"/>
                  <a:cs typeface="Arial" charset="0"/>
                </a:defRPr>
              </a:lvl9pPr>
            </a:lstStyle>
            <a:p>
              <a:pPr eaLnBrk="1" hangingPunct="1"/>
              <a:r>
                <a:rPr lang="de-DE"/>
                <a:t>Web </a:t>
              </a:r>
            </a:p>
            <a:p>
              <a:pPr eaLnBrk="1" hangingPunct="1"/>
              <a:r>
                <a:rPr lang="de-DE"/>
                <a:t>Services</a:t>
              </a:r>
            </a:p>
          </p:txBody>
        </p:sp>
        <p:sp>
          <p:nvSpPr>
            <p:cNvPr id="11287" name="Text Box 1041"/>
            <p:cNvSpPr txBox="1">
              <a:spLocks noChangeArrowheads="1"/>
            </p:cNvSpPr>
            <p:nvPr/>
          </p:nvSpPr>
          <p:spPr bwMode="auto">
            <a:xfrm>
              <a:off x="3936" y="2522"/>
              <a:ext cx="166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600">
                  <a:solidFill>
                    <a:schemeClr val="tx1"/>
                  </a:solidFill>
                  <a:latin typeface="Arial Narrow" pitchFamily="34" charset="0"/>
                  <a:cs typeface="Arial" charset="0"/>
                </a:defRPr>
              </a:lvl1pPr>
              <a:lvl2pPr marL="742950" indent="-285750" eaLnBrk="0" hangingPunct="0">
                <a:defRPr sz="2600">
                  <a:solidFill>
                    <a:schemeClr val="tx1"/>
                  </a:solidFill>
                  <a:latin typeface="Arial Narrow" pitchFamily="34" charset="0"/>
                  <a:cs typeface="Arial" charset="0"/>
                </a:defRPr>
              </a:lvl2pPr>
              <a:lvl3pPr marL="1143000" indent="-228600" eaLnBrk="0" hangingPunct="0">
                <a:defRPr sz="2600">
                  <a:solidFill>
                    <a:schemeClr val="tx1"/>
                  </a:solidFill>
                  <a:latin typeface="Arial Narrow" pitchFamily="34" charset="0"/>
                  <a:cs typeface="Arial" charset="0"/>
                </a:defRPr>
              </a:lvl3pPr>
              <a:lvl4pPr marL="1600200" indent="-228600" eaLnBrk="0" hangingPunct="0">
                <a:defRPr sz="2600">
                  <a:solidFill>
                    <a:schemeClr val="tx1"/>
                  </a:solidFill>
                  <a:latin typeface="Arial Narrow" pitchFamily="34" charset="0"/>
                  <a:cs typeface="Arial" charset="0"/>
                </a:defRPr>
              </a:lvl4pPr>
              <a:lvl5pPr marL="2057400" indent="-228600" eaLnBrk="0" hangingPunct="0">
                <a:defRPr sz="2600">
                  <a:solidFill>
                    <a:schemeClr val="tx1"/>
                  </a:solidFill>
                  <a:latin typeface="Arial Narrow" pitchFamily="34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sz="2600">
                  <a:solidFill>
                    <a:schemeClr val="tx1"/>
                  </a:solidFill>
                  <a:latin typeface="Arial Narrow" pitchFamily="34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sz="2600">
                  <a:solidFill>
                    <a:schemeClr val="tx1"/>
                  </a:solidFill>
                  <a:latin typeface="Arial Narrow" pitchFamily="34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sz="2600">
                  <a:solidFill>
                    <a:schemeClr val="tx1"/>
                  </a:solidFill>
                  <a:latin typeface="Arial Narrow" pitchFamily="34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sz="2600">
                  <a:solidFill>
                    <a:schemeClr val="tx1"/>
                  </a:solidFill>
                  <a:latin typeface="Arial Narrow" pitchFamily="34" charset="0"/>
                  <a:cs typeface="Arial" charset="0"/>
                </a:defRPr>
              </a:lvl9pPr>
            </a:lstStyle>
            <a:p>
              <a:pPr eaLnBrk="1" hangingPunct="1"/>
              <a:r>
                <a:rPr lang="de-DE"/>
                <a:t>Anwendung </a:t>
              </a:r>
              <a:r>
                <a:rPr lang="de-DE">
                  <a:sym typeface="Symbol" pitchFamily="18" charset="2"/>
                </a:rPr>
                <a:t></a:t>
              </a:r>
              <a:r>
                <a:rPr lang="de-DE"/>
                <a:t> Mediator</a:t>
              </a:r>
            </a:p>
          </p:txBody>
        </p:sp>
      </p:grpSp>
      <p:grpSp>
        <p:nvGrpSpPr>
          <p:cNvPr id="129047" name="Group 1047"/>
          <p:cNvGrpSpPr>
            <a:grpSpLocks/>
          </p:cNvGrpSpPr>
          <p:nvPr/>
        </p:nvGrpSpPr>
        <p:grpSpPr bwMode="auto">
          <a:xfrm>
            <a:off x="1331913" y="2787650"/>
            <a:ext cx="6746875" cy="644525"/>
            <a:chOff x="1152" y="2042"/>
            <a:chExt cx="4250" cy="406"/>
          </a:xfrm>
        </p:grpSpPr>
        <p:sp>
          <p:nvSpPr>
            <p:cNvPr id="11282" name="Line 1033"/>
            <p:cNvSpPr>
              <a:spLocks noChangeShapeType="1"/>
            </p:cNvSpPr>
            <p:nvPr/>
          </p:nvSpPr>
          <p:spPr bwMode="auto">
            <a:xfrm>
              <a:off x="1344" y="2257"/>
              <a:ext cx="326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de-DE"/>
            </a:p>
          </p:txBody>
        </p:sp>
        <p:sp>
          <p:nvSpPr>
            <p:cNvPr id="11283" name="Text Box 1037"/>
            <p:cNvSpPr txBox="1">
              <a:spLocks noChangeArrowheads="1"/>
            </p:cNvSpPr>
            <p:nvPr/>
          </p:nvSpPr>
          <p:spPr bwMode="auto">
            <a:xfrm>
              <a:off x="1152" y="2044"/>
              <a:ext cx="892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600">
                  <a:solidFill>
                    <a:schemeClr val="tx1"/>
                  </a:solidFill>
                  <a:latin typeface="Arial Narrow" pitchFamily="34" charset="0"/>
                  <a:cs typeface="Arial" charset="0"/>
                </a:defRPr>
              </a:lvl1pPr>
              <a:lvl2pPr marL="742950" indent="-285750" eaLnBrk="0" hangingPunct="0">
                <a:defRPr sz="2600">
                  <a:solidFill>
                    <a:schemeClr val="tx1"/>
                  </a:solidFill>
                  <a:latin typeface="Arial Narrow" pitchFamily="34" charset="0"/>
                  <a:cs typeface="Arial" charset="0"/>
                </a:defRPr>
              </a:lvl2pPr>
              <a:lvl3pPr marL="1143000" indent="-228600" eaLnBrk="0" hangingPunct="0">
                <a:defRPr sz="2600">
                  <a:solidFill>
                    <a:schemeClr val="tx1"/>
                  </a:solidFill>
                  <a:latin typeface="Arial Narrow" pitchFamily="34" charset="0"/>
                  <a:cs typeface="Arial" charset="0"/>
                </a:defRPr>
              </a:lvl3pPr>
              <a:lvl4pPr marL="1600200" indent="-228600" eaLnBrk="0" hangingPunct="0">
                <a:defRPr sz="2600">
                  <a:solidFill>
                    <a:schemeClr val="tx1"/>
                  </a:solidFill>
                  <a:latin typeface="Arial Narrow" pitchFamily="34" charset="0"/>
                  <a:cs typeface="Arial" charset="0"/>
                </a:defRPr>
              </a:lvl4pPr>
              <a:lvl5pPr marL="2057400" indent="-228600" eaLnBrk="0" hangingPunct="0">
                <a:defRPr sz="2600">
                  <a:solidFill>
                    <a:schemeClr val="tx1"/>
                  </a:solidFill>
                  <a:latin typeface="Arial Narrow" pitchFamily="34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sz="2600">
                  <a:solidFill>
                    <a:schemeClr val="tx1"/>
                  </a:solidFill>
                  <a:latin typeface="Arial Narrow" pitchFamily="34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sz="2600">
                  <a:solidFill>
                    <a:schemeClr val="tx1"/>
                  </a:solidFill>
                  <a:latin typeface="Arial Narrow" pitchFamily="34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sz="2600">
                  <a:solidFill>
                    <a:schemeClr val="tx1"/>
                  </a:solidFill>
                  <a:latin typeface="Arial Narrow" pitchFamily="34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sz="2600">
                  <a:solidFill>
                    <a:schemeClr val="tx1"/>
                  </a:solidFill>
                  <a:latin typeface="Arial Narrow" pitchFamily="34" charset="0"/>
                  <a:cs typeface="Arial" charset="0"/>
                </a:defRPr>
              </a:lvl9pPr>
            </a:lstStyle>
            <a:p>
              <a:pPr eaLnBrk="1" hangingPunct="1"/>
              <a:r>
                <a:rPr lang="de-DE"/>
                <a:t>X-Widgets,</a:t>
              </a:r>
            </a:p>
            <a:p>
              <a:pPr eaLnBrk="1" hangingPunct="1"/>
              <a:r>
                <a:rPr lang="de-DE"/>
                <a:t>HTML, Java</a:t>
              </a:r>
            </a:p>
          </p:txBody>
        </p:sp>
        <p:sp>
          <p:nvSpPr>
            <p:cNvPr id="11284" name="Text Box 1042"/>
            <p:cNvSpPr txBox="1">
              <a:spLocks noChangeArrowheads="1"/>
            </p:cNvSpPr>
            <p:nvPr/>
          </p:nvSpPr>
          <p:spPr bwMode="auto">
            <a:xfrm>
              <a:off x="3936" y="2042"/>
              <a:ext cx="146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600">
                  <a:solidFill>
                    <a:schemeClr val="tx1"/>
                  </a:solidFill>
                  <a:latin typeface="Arial Narrow" pitchFamily="34" charset="0"/>
                  <a:cs typeface="Arial" charset="0"/>
                </a:defRPr>
              </a:lvl1pPr>
              <a:lvl2pPr marL="742950" indent="-285750" eaLnBrk="0" hangingPunct="0">
                <a:defRPr sz="2600">
                  <a:solidFill>
                    <a:schemeClr val="tx1"/>
                  </a:solidFill>
                  <a:latin typeface="Arial Narrow" pitchFamily="34" charset="0"/>
                  <a:cs typeface="Arial" charset="0"/>
                </a:defRPr>
              </a:lvl2pPr>
              <a:lvl3pPr marL="1143000" indent="-228600" eaLnBrk="0" hangingPunct="0">
                <a:defRPr sz="2600">
                  <a:solidFill>
                    <a:schemeClr val="tx1"/>
                  </a:solidFill>
                  <a:latin typeface="Arial Narrow" pitchFamily="34" charset="0"/>
                  <a:cs typeface="Arial" charset="0"/>
                </a:defRPr>
              </a:lvl3pPr>
              <a:lvl4pPr marL="1600200" indent="-228600" eaLnBrk="0" hangingPunct="0">
                <a:defRPr sz="2600">
                  <a:solidFill>
                    <a:schemeClr val="tx1"/>
                  </a:solidFill>
                  <a:latin typeface="Arial Narrow" pitchFamily="34" charset="0"/>
                  <a:cs typeface="Arial" charset="0"/>
                </a:defRPr>
              </a:lvl4pPr>
              <a:lvl5pPr marL="2057400" indent="-228600" eaLnBrk="0" hangingPunct="0">
                <a:defRPr sz="2600">
                  <a:solidFill>
                    <a:schemeClr val="tx1"/>
                  </a:solidFill>
                  <a:latin typeface="Arial Narrow" pitchFamily="34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sz="2600">
                  <a:solidFill>
                    <a:schemeClr val="tx1"/>
                  </a:solidFill>
                  <a:latin typeface="Arial Narrow" pitchFamily="34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sz="2600">
                  <a:solidFill>
                    <a:schemeClr val="tx1"/>
                  </a:solidFill>
                  <a:latin typeface="Arial Narrow" pitchFamily="34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sz="2600">
                  <a:solidFill>
                    <a:schemeClr val="tx1"/>
                  </a:solidFill>
                  <a:latin typeface="Arial Narrow" pitchFamily="34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sz="2600">
                  <a:solidFill>
                    <a:schemeClr val="tx1"/>
                  </a:solidFill>
                  <a:latin typeface="Arial Narrow" pitchFamily="34" charset="0"/>
                  <a:cs typeface="Arial" charset="0"/>
                </a:defRPr>
              </a:lvl9pPr>
            </a:lstStyle>
            <a:p>
              <a:pPr eaLnBrk="1" hangingPunct="1"/>
              <a:r>
                <a:rPr lang="de-DE"/>
                <a:t>Mensch </a:t>
              </a:r>
              <a:r>
                <a:rPr lang="de-DE">
                  <a:sym typeface="Symbol" pitchFamily="18" charset="2"/>
                </a:rPr>
                <a:t></a:t>
              </a:r>
              <a:r>
                <a:rPr lang="de-DE"/>
                <a:t> Maschine</a:t>
              </a:r>
            </a:p>
          </p:txBody>
        </p:sp>
      </p:grpSp>
      <p:sp>
        <p:nvSpPr>
          <p:cNvPr id="11278" name="Text Box 1043"/>
          <p:cNvSpPr txBox="1">
            <a:spLocks noChangeArrowheads="1"/>
          </p:cNvSpPr>
          <p:nvPr/>
        </p:nvSpPr>
        <p:spPr bwMode="auto">
          <a:xfrm>
            <a:off x="3389313" y="5337175"/>
            <a:ext cx="18145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600">
                <a:solidFill>
                  <a:schemeClr val="tx1"/>
                </a:solidFill>
                <a:latin typeface="Arial Narrow" pitchFamily="34" charset="0"/>
                <a:cs typeface="Arial" charset="0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 Narrow" pitchFamily="34" charset="0"/>
                <a:cs typeface="Arial" charset="0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 Narrow" pitchFamily="34" charset="0"/>
                <a:cs typeface="Arial" charset="0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 Narrow" pitchFamily="34" charset="0"/>
                <a:cs typeface="Arial" charset="0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 Narrow" pitchFamily="34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600">
                <a:solidFill>
                  <a:schemeClr val="tx1"/>
                </a:solidFill>
                <a:latin typeface="Arial Narrow" pitchFamily="34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600">
                <a:solidFill>
                  <a:schemeClr val="tx1"/>
                </a:solidFill>
                <a:latin typeface="Arial Narrow" pitchFamily="34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600">
                <a:solidFill>
                  <a:schemeClr val="tx1"/>
                </a:solidFill>
                <a:latin typeface="Arial Narrow" pitchFamily="34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600">
                <a:solidFill>
                  <a:schemeClr val="tx1"/>
                </a:solidFill>
                <a:latin typeface="Arial Narrow" pitchFamily="34" charset="0"/>
                <a:cs typeface="Arial" charset="0"/>
              </a:defRPr>
            </a:lvl9pPr>
          </a:lstStyle>
          <a:p>
            <a:pPr eaLnBrk="1" hangingPunct="1"/>
            <a:r>
              <a:rPr lang="de-DE" sz="2400"/>
              <a:t>Datenquelle</a:t>
            </a:r>
          </a:p>
        </p:txBody>
      </p:sp>
      <p:sp>
        <p:nvSpPr>
          <p:cNvPr id="11279" name="Text Box 1044"/>
          <p:cNvSpPr txBox="1">
            <a:spLocks noChangeArrowheads="1"/>
          </p:cNvSpPr>
          <p:nvPr/>
        </p:nvSpPr>
        <p:spPr bwMode="auto">
          <a:xfrm>
            <a:off x="3617913" y="4651375"/>
            <a:ext cx="13541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600">
                <a:solidFill>
                  <a:schemeClr val="tx1"/>
                </a:solidFill>
                <a:latin typeface="Arial Narrow" pitchFamily="34" charset="0"/>
                <a:cs typeface="Arial" charset="0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 Narrow" pitchFamily="34" charset="0"/>
                <a:cs typeface="Arial" charset="0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 Narrow" pitchFamily="34" charset="0"/>
                <a:cs typeface="Arial" charset="0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 Narrow" pitchFamily="34" charset="0"/>
                <a:cs typeface="Arial" charset="0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 Narrow" pitchFamily="34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600">
                <a:solidFill>
                  <a:schemeClr val="tx1"/>
                </a:solidFill>
                <a:latin typeface="Arial Narrow" pitchFamily="34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600">
                <a:solidFill>
                  <a:schemeClr val="tx1"/>
                </a:solidFill>
                <a:latin typeface="Arial Narrow" pitchFamily="34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600">
                <a:solidFill>
                  <a:schemeClr val="tx1"/>
                </a:solidFill>
                <a:latin typeface="Arial Narrow" pitchFamily="34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600">
                <a:solidFill>
                  <a:schemeClr val="tx1"/>
                </a:solidFill>
                <a:latin typeface="Arial Narrow" pitchFamily="34" charset="0"/>
                <a:cs typeface="Arial" charset="0"/>
              </a:defRPr>
            </a:lvl9pPr>
          </a:lstStyle>
          <a:p>
            <a:pPr eaLnBrk="1" hangingPunct="1"/>
            <a:r>
              <a:rPr lang="de-DE" sz="2400"/>
              <a:t>Wrapper</a:t>
            </a:r>
          </a:p>
        </p:txBody>
      </p:sp>
      <p:sp>
        <p:nvSpPr>
          <p:cNvPr id="11280" name="Text Box 1045"/>
          <p:cNvSpPr txBox="1">
            <a:spLocks noChangeArrowheads="1"/>
          </p:cNvSpPr>
          <p:nvPr/>
        </p:nvSpPr>
        <p:spPr bwMode="auto">
          <a:xfrm>
            <a:off x="3421063" y="3279775"/>
            <a:ext cx="1797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600">
                <a:solidFill>
                  <a:schemeClr val="tx1"/>
                </a:solidFill>
                <a:latin typeface="Arial Narrow" pitchFamily="34" charset="0"/>
                <a:cs typeface="Arial" charset="0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 Narrow" pitchFamily="34" charset="0"/>
                <a:cs typeface="Arial" charset="0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 Narrow" pitchFamily="34" charset="0"/>
                <a:cs typeface="Arial" charset="0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 Narrow" pitchFamily="34" charset="0"/>
                <a:cs typeface="Arial" charset="0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 Narrow" pitchFamily="34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600">
                <a:solidFill>
                  <a:schemeClr val="tx1"/>
                </a:solidFill>
                <a:latin typeface="Arial Narrow" pitchFamily="34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600">
                <a:solidFill>
                  <a:schemeClr val="tx1"/>
                </a:solidFill>
                <a:latin typeface="Arial Narrow" pitchFamily="34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600">
                <a:solidFill>
                  <a:schemeClr val="tx1"/>
                </a:solidFill>
                <a:latin typeface="Arial Narrow" pitchFamily="34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600">
                <a:solidFill>
                  <a:schemeClr val="tx1"/>
                </a:solidFill>
                <a:latin typeface="Arial Narrow" pitchFamily="34" charset="0"/>
                <a:cs typeface="Arial" charset="0"/>
              </a:defRPr>
            </a:lvl9pPr>
          </a:lstStyle>
          <a:p>
            <a:pPr eaLnBrk="1" hangingPunct="1"/>
            <a:r>
              <a:rPr lang="de-DE" sz="2400"/>
              <a:t>Anwendung</a:t>
            </a:r>
          </a:p>
        </p:txBody>
      </p:sp>
      <p:sp>
        <p:nvSpPr>
          <p:cNvPr id="11281" name="Text Box 1046"/>
          <p:cNvSpPr txBox="1">
            <a:spLocks noChangeArrowheads="1"/>
          </p:cNvSpPr>
          <p:nvPr/>
        </p:nvSpPr>
        <p:spPr bwMode="auto">
          <a:xfrm>
            <a:off x="3770313" y="2746375"/>
            <a:ext cx="1082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600">
                <a:solidFill>
                  <a:schemeClr val="tx1"/>
                </a:solidFill>
                <a:latin typeface="Arial Narrow" pitchFamily="34" charset="0"/>
                <a:cs typeface="Arial" charset="0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 Narrow" pitchFamily="34" charset="0"/>
                <a:cs typeface="Arial" charset="0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 Narrow" pitchFamily="34" charset="0"/>
                <a:cs typeface="Arial" charset="0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 Narrow" pitchFamily="34" charset="0"/>
                <a:cs typeface="Arial" charset="0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 Narrow" pitchFamily="34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600">
                <a:solidFill>
                  <a:schemeClr val="tx1"/>
                </a:solidFill>
                <a:latin typeface="Arial Narrow" pitchFamily="34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600">
                <a:solidFill>
                  <a:schemeClr val="tx1"/>
                </a:solidFill>
                <a:latin typeface="Arial Narrow" pitchFamily="34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600">
                <a:solidFill>
                  <a:schemeClr val="tx1"/>
                </a:solidFill>
                <a:latin typeface="Arial Narrow" pitchFamily="34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600">
                <a:solidFill>
                  <a:schemeClr val="tx1"/>
                </a:solidFill>
                <a:latin typeface="Arial Narrow" pitchFamily="34" charset="0"/>
                <a:cs typeface="Arial" charset="0"/>
              </a:defRPr>
            </a:lvl9pPr>
          </a:lstStyle>
          <a:p>
            <a:pPr eaLnBrk="1" hangingPunct="1"/>
            <a:r>
              <a:rPr lang="de-DE" sz="2400"/>
              <a:t>Nutzer</a:t>
            </a:r>
          </a:p>
        </p:txBody>
      </p:sp>
    </p:spTree>
    <p:extLst>
      <p:ext uri="{BB962C8B-B14F-4D97-AF65-F5344CB8AC3E}">
        <p14:creationId xmlns:p14="http://schemas.microsoft.com/office/powerpoint/2010/main" val="45543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152400"/>
            <a:ext cx="8991600" cy="685800"/>
          </a:xfrm>
        </p:spPr>
        <p:txBody>
          <a:bodyPr/>
          <a:lstStyle/>
          <a:p>
            <a:r>
              <a:rPr lang="en-US" sz="2800" smtClean="0"/>
              <a:t>Standard (XML-Based) Mediator Architecture</a:t>
            </a:r>
          </a:p>
        </p:txBody>
      </p:sp>
      <p:sp>
        <p:nvSpPr>
          <p:cNvPr id="4099" name="Line 3"/>
          <p:cNvSpPr>
            <a:spLocks noChangeShapeType="1"/>
          </p:cNvSpPr>
          <p:nvPr/>
        </p:nvSpPr>
        <p:spPr bwMode="auto">
          <a:xfrm flipV="1">
            <a:off x="2609850" y="3429000"/>
            <a:ext cx="742950" cy="1066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3124200" y="2876550"/>
            <a:ext cx="2133600" cy="476250"/>
          </a:xfrm>
          <a:prstGeom prst="rect">
            <a:avLst/>
          </a:prstGeom>
          <a:solidFill>
            <a:srgbClr val="00FFFF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r>
              <a:rPr lang="en-US" b="1"/>
              <a:t>MEDIATOR</a:t>
            </a:r>
            <a:endParaRPr lang="en-US" sz="1400" b="1"/>
          </a:p>
        </p:txBody>
      </p:sp>
      <p:sp>
        <p:nvSpPr>
          <p:cNvPr id="4101" name="Line 5"/>
          <p:cNvSpPr>
            <a:spLocks noChangeShapeType="1"/>
          </p:cNvSpPr>
          <p:nvPr/>
        </p:nvSpPr>
        <p:spPr bwMode="auto">
          <a:xfrm flipH="1" flipV="1">
            <a:off x="4191000" y="3352800"/>
            <a:ext cx="19050" cy="1143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4102" name="Line 6"/>
          <p:cNvSpPr>
            <a:spLocks noChangeShapeType="1"/>
          </p:cNvSpPr>
          <p:nvPr/>
        </p:nvSpPr>
        <p:spPr bwMode="auto">
          <a:xfrm flipH="1" flipV="1">
            <a:off x="5105400" y="3352800"/>
            <a:ext cx="762000" cy="10890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4103" name="Text Box 7"/>
          <p:cNvSpPr txBox="1">
            <a:spLocks noChangeArrowheads="1"/>
          </p:cNvSpPr>
          <p:nvPr/>
        </p:nvSpPr>
        <p:spPr bwMode="auto">
          <a:xfrm>
            <a:off x="5421313" y="3733800"/>
            <a:ext cx="21066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600">
                <a:solidFill>
                  <a:schemeClr val="tx1"/>
                </a:solidFill>
                <a:latin typeface="Arial Narrow" pitchFamily="34" charset="0"/>
                <a:cs typeface="Arial" charset="0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 Narrow" pitchFamily="34" charset="0"/>
                <a:cs typeface="Arial" charset="0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 Narrow" pitchFamily="34" charset="0"/>
                <a:cs typeface="Arial" charset="0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 Narrow" pitchFamily="34" charset="0"/>
                <a:cs typeface="Arial" charset="0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 Narrow" pitchFamily="34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600">
                <a:solidFill>
                  <a:schemeClr val="tx1"/>
                </a:solidFill>
                <a:latin typeface="Arial Narrow" pitchFamily="34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600">
                <a:solidFill>
                  <a:schemeClr val="tx1"/>
                </a:solidFill>
                <a:latin typeface="Arial Narrow" pitchFamily="34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600">
                <a:solidFill>
                  <a:schemeClr val="tx1"/>
                </a:solidFill>
                <a:latin typeface="Arial Narrow" pitchFamily="34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600">
                <a:solidFill>
                  <a:schemeClr val="tx1"/>
                </a:solidFill>
                <a:latin typeface="Arial Narrow" pitchFamily="34" charset="0"/>
                <a:cs typeface="Arial" charset="0"/>
              </a:defRPr>
            </a:lvl9pPr>
          </a:lstStyle>
          <a:p>
            <a:pPr eaLnBrk="1" hangingPunct="1"/>
            <a:r>
              <a:rPr lang="en-US" sz="1400" b="1" i="1">
                <a:solidFill>
                  <a:srgbClr val="FF0000"/>
                </a:solidFill>
              </a:rPr>
              <a:t>(XML) Queries &amp; Results</a:t>
            </a:r>
            <a:r>
              <a:rPr lang="en-US" sz="1200" i="1"/>
              <a:t> </a:t>
            </a:r>
            <a:endParaRPr lang="en-US" sz="1200" b="1"/>
          </a:p>
        </p:txBody>
      </p:sp>
      <p:sp>
        <p:nvSpPr>
          <p:cNvPr id="4104" name="AutoShape 8"/>
          <p:cNvSpPr>
            <a:spLocks noChangeArrowheads="1"/>
          </p:cNvSpPr>
          <p:nvPr/>
        </p:nvSpPr>
        <p:spPr bwMode="auto">
          <a:xfrm>
            <a:off x="2228850" y="5181600"/>
            <a:ext cx="700088" cy="762000"/>
          </a:xfrm>
          <a:prstGeom prst="flowChartMagneticDisk">
            <a:avLst/>
          </a:prstGeom>
          <a:solidFill>
            <a:srgbClr val="45FFCE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4105" name="Text Box 9"/>
          <p:cNvSpPr txBox="1">
            <a:spLocks noChangeArrowheads="1"/>
          </p:cNvSpPr>
          <p:nvPr/>
        </p:nvSpPr>
        <p:spPr bwMode="auto">
          <a:xfrm>
            <a:off x="2411413" y="5484813"/>
            <a:ext cx="401637" cy="336550"/>
          </a:xfrm>
          <a:prstGeom prst="rect">
            <a:avLst/>
          </a:prstGeom>
          <a:solidFill>
            <a:srgbClr val="45FFC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600">
                <a:solidFill>
                  <a:schemeClr val="tx1"/>
                </a:solidFill>
                <a:latin typeface="Arial Narrow" pitchFamily="34" charset="0"/>
                <a:cs typeface="Arial" charset="0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 Narrow" pitchFamily="34" charset="0"/>
                <a:cs typeface="Arial" charset="0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 Narrow" pitchFamily="34" charset="0"/>
                <a:cs typeface="Arial" charset="0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 Narrow" pitchFamily="34" charset="0"/>
                <a:cs typeface="Arial" charset="0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 Narrow" pitchFamily="34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600">
                <a:solidFill>
                  <a:schemeClr val="tx1"/>
                </a:solidFill>
                <a:latin typeface="Arial Narrow" pitchFamily="34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600">
                <a:solidFill>
                  <a:schemeClr val="tx1"/>
                </a:solidFill>
                <a:latin typeface="Arial Narrow" pitchFamily="34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600">
                <a:solidFill>
                  <a:schemeClr val="tx1"/>
                </a:solidFill>
                <a:latin typeface="Arial Narrow" pitchFamily="34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600">
                <a:solidFill>
                  <a:schemeClr val="tx1"/>
                </a:solidFill>
                <a:latin typeface="Arial Narrow" pitchFamily="34" charset="0"/>
                <a:cs typeface="Arial" charset="0"/>
              </a:defRPr>
            </a:lvl9pPr>
          </a:lstStyle>
          <a:p>
            <a:pPr algn="r" eaLnBrk="1" hangingPunct="1"/>
            <a:r>
              <a:rPr lang="en-US" sz="1600" b="1"/>
              <a:t>S</a:t>
            </a:r>
            <a:r>
              <a:rPr lang="en-US" sz="1600" b="1" baseline="-25000"/>
              <a:t>1 </a:t>
            </a:r>
          </a:p>
        </p:txBody>
      </p:sp>
      <p:sp>
        <p:nvSpPr>
          <p:cNvPr id="4106" name="Text Box 10"/>
          <p:cNvSpPr txBox="1">
            <a:spLocks noChangeArrowheads="1"/>
          </p:cNvSpPr>
          <p:nvPr/>
        </p:nvSpPr>
        <p:spPr bwMode="auto">
          <a:xfrm>
            <a:off x="2057400" y="4876800"/>
            <a:ext cx="1066800" cy="346075"/>
          </a:xfrm>
          <a:prstGeom prst="rect">
            <a:avLst/>
          </a:prstGeom>
          <a:solidFill>
            <a:srgbClr val="00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600">
                <a:solidFill>
                  <a:schemeClr val="tx1"/>
                </a:solidFill>
                <a:latin typeface="Arial Narrow" pitchFamily="34" charset="0"/>
                <a:cs typeface="Arial" charset="0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 Narrow" pitchFamily="34" charset="0"/>
                <a:cs typeface="Arial" charset="0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 Narrow" pitchFamily="34" charset="0"/>
                <a:cs typeface="Arial" charset="0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 Narrow" pitchFamily="34" charset="0"/>
                <a:cs typeface="Arial" charset="0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 Narrow" pitchFamily="34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600">
                <a:solidFill>
                  <a:schemeClr val="tx1"/>
                </a:solidFill>
                <a:latin typeface="Arial Narrow" pitchFamily="34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600">
                <a:solidFill>
                  <a:schemeClr val="tx1"/>
                </a:solidFill>
                <a:latin typeface="Arial Narrow" pitchFamily="34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600">
                <a:solidFill>
                  <a:schemeClr val="tx1"/>
                </a:solidFill>
                <a:latin typeface="Arial Narrow" pitchFamily="34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600">
                <a:solidFill>
                  <a:schemeClr val="tx1"/>
                </a:solidFill>
                <a:latin typeface="Arial Narrow" pitchFamily="34" charset="0"/>
                <a:cs typeface="Arial" charset="0"/>
              </a:defRPr>
            </a:lvl9pPr>
          </a:lstStyle>
          <a:p>
            <a:pPr eaLnBrk="1" hangingPunct="1"/>
            <a:r>
              <a:rPr lang="en-US" sz="1600" b="1"/>
              <a:t>Wrapper</a:t>
            </a:r>
          </a:p>
        </p:txBody>
      </p:sp>
      <p:sp>
        <p:nvSpPr>
          <p:cNvPr id="4107" name="AutoShape 11"/>
          <p:cNvSpPr>
            <a:spLocks noChangeArrowheads="1"/>
          </p:cNvSpPr>
          <p:nvPr/>
        </p:nvSpPr>
        <p:spPr bwMode="auto">
          <a:xfrm>
            <a:off x="2057400" y="4495800"/>
            <a:ext cx="1143000" cy="304800"/>
          </a:xfrm>
          <a:prstGeom prst="foldedCorner">
            <a:avLst>
              <a:gd name="adj" fmla="val 12500"/>
            </a:avLst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i="1"/>
              <a:t>(XML) View</a:t>
            </a:r>
          </a:p>
        </p:txBody>
      </p:sp>
      <p:sp>
        <p:nvSpPr>
          <p:cNvPr id="4108" name="AutoShape 12"/>
          <p:cNvSpPr>
            <a:spLocks noChangeArrowheads="1"/>
          </p:cNvSpPr>
          <p:nvPr/>
        </p:nvSpPr>
        <p:spPr bwMode="auto">
          <a:xfrm>
            <a:off x="3829050" y="5181600"/>
            <a:ext cx="700088" cy="762000"/>
          </a:xfrm>
          <a:prstGeom prst="flowChartMagneticDisk">
            <a:avLst/>
          </a:prstGeom>
          <a:solidFill>
            <a:srgbClr val="45FFCE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4109" name="Text Box 13"/>
          <p:cNvSpPr txBox="1">
            <a:spLocks noChangeArrowheads="1"/>
          </p:cNvSpPr>
          <p:nvPr/>
        </p:nvSpPr>
        <p:spPr bwMode="auto">
          <a:xfrm>
            <a:off x="4046538" y="5484813"/>
            <a:ext cx="366712" cy="336550"/>
          </a:xfrm>
          <a:prstGeom prst="rect">
            <a:avLst/>
          </a:prstGeom>
          <a:solidFill>
            <a:srgbClr val="45FFC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600">
                <a:solidFill>
                  <a:schemeClr val="tx1"/>
                </a:solidFill>
                <a:latin typeface="Arial Narrow" pitchFamily="34" charset="0"/>
                <a:cs typeface="Arial" charset="0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 Narrow" pitchFamily="34" charset="0"/>
                <a:cs typeface="Arial" charset="0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 Narrow" pitchFamily="34" charset="0"/>
                <a:cs typeface="Arial" charset="0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 Narrow" pitchFamily="34" charset="0"/>
                <a:cs typeface="Arial" charset="0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 Narrow" pitchFamily="34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600">
                <a:solidFill>
                  <a:schemeClr val="tx1"/>
                </a:solidFill>
                <a:latin typeface="Arial Narrow" pitchFamily="34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600">
                <a:solidFill>
                  <a:schemeClr val="tx1"/>
                </a:solidFill>
                <a:latin typeface="Arial Narrow" pitchFamily="34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600">
                <a:solidFill>
                  <a:schemeClr val="tx1"/>
                </a:solidFill>
                <a:latin typeface="Arial Narrow" pitchFamily="34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600">
                <a:solidFill>
                  <a:schemeClr val="tx1"/>
                </a:solidFill>
                <a:latin typeface="Arial Narrow" pitchFamily="34" charset="0"/>
                <a:cs typeface="Arial" charset="0"/>
              </a:defRPr>
            </a:lvl9pPr>
          </a:lstStyle>
          <a:p>
            <a:pPr algn="r" eaLnBrk="1" hangingPunct="1"/>
            <a:r>
              <a:rPr lang="en-US" sz="1600" b="1"/>
              <a:t>S</a:t>
            </a:r>
            <a:r>
              <a:rPr lang="en-US" sz="1600" b="1" baseline="-25000"/>
              <a:t>2</a:t>
            </a:r>
            <a:endParaRPr lang="en-US" sz="1200"/>
          </a:p>
        </p:txBody>
      </p:sp>
      <p:sp>
        <p:nvSpPr>
          <p:cNvPr id="4110" name="Text Box 14"/>
          <p:cNvSpPr txBox="1">
            <a:spLocks noChangeArrowheads="1"/>
          </p:cNvSpPr>
          <p:nvPr/>
        </p:nvSpPr>
        <p:spPr bwMode="auto">
          <a:xfrm>
            <a:off x="3657600" y="4876800"/>
            <a:ext cx="1066800" cy="346075"/>
          </a:xfrm>
          <a:prstGeom prst="rect">
            <a:avLst/>
          </a:prstGeom>
          <a:solidFill>
            <a:srgbClr val="00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600">
                <a:solidFill>
                  <a:schemeClr val="tx1"/>
                </a:solidFill>
                <a:latin typeface="Arial Narrow" pitchFamily="34" charset="0"/>
                <a:cs typeface="Arial" charset="0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 Narrow" pitchFamily="34" charset="0"/>
                <a:cs typeface="Arial" charset="0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 Narrow" pitchFamily="34" charset="0"/>
                <a:cs typeface="Arial" charset="0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 Narrow" pitchFamily="34" charset="0"/>
                <a:cs typeface="Arial" charset="0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 Narrow" pitchFamily="34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600">
                <a:solidFill>
                  <a:schemeClr val="tx1"/>
                </a:solidFill>
                <a:latin typeface="Arial Narrow" pitchFamily="34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600">
                <a:solidFill>
                  <a:schemeClr val="tx1"/>
                </a:solidFill>
                <a:latin typeface="Arial Narrow" pitchFamily="34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600">
                <a:solidFill>
                  <a:schemeClr val="tx1"/>
                </a:solidFill>
                <a:latin typeface="Arial Narrow" pitchFamily="34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600">
                <a:solidFill>
                  <a:schemeClr val="tx1"/>
                </a:solidFill>
                <a:latin typeface="Arial Narrow" pitchFamily="34" charset="0"/>
                <a:cs typeface="Arial" charset="0"/>
              </a:defRPr>
            </a:lvl9pPr>
          </a:lstStyle>
          <a:p>
            <a:pPr eaLnBrk="1" hangingPunct="1"/>
            <a:r>
              <a:rPr lang="en-US" sz="1600" b="1"/>
              <a:t>Wrapper</a:t>
            </a:r>
          </a:p>
        </p:txBody>
      </p:sp>
      <p:sp>
        <p:nvSpPr>
          <p:cNvPr id="4111" name="AutoShape 15"/>
          <p:cNvSpPr>
            <a:spLocks noChangeArrowheads="1"/>
          </p:cNvSpPr>
          <p:nvPr/>
        </p:nvSpPr>
        <p:spPr bwMode="auto">
          <a:xfrm>
            <a:off x="3657600" y="4495800"/>
            <a:ext cx="1143000" cy="304800"/>
          </a:xfrm>
          <a:prstGeom prst="foldedCorner">
            <a:avLst>
              <a:gd name="adj" fmla="val 12500"/>
            </a:avLst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i="1"/>
              <a:t>(XML) View</a:t>
            </a:r>
          </a:p>
        </p:txBody>
      </p:sp>
      <p:sp>
        <p:nvSpPr>
          <p:cNvPr id="4112" name="AutoShape 16"/>
          <p:cNvSpPr>
            <a:spLocks noChangeArrowheads="1"/>
          </p:cNvSpPr>
          <p:nvPr/>
        </p:nvSpPr>
        <p:spPr bwMode="auto">
          <a:xfrm>
            <a:off x="5581650" y="5181600"/>
            <a:ext cx="700088" cy="762000"/>
          </a:xfrm>
          <a:prstGeom prst="flowChartMagneticDisk">
            <a:avLst/>
          </a:prstGeom>
          <a:solidFill>
            <a:srgbClr val="45FFCE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4113" name="Text Box 17"/>
          <p:cNvSpPr txBox="1">
            <a:spLocks noChangeArrowheads="1"/>
          </p:cNvSpPr>
          <p:nvPr/>
        </p:nvSpPr>
        <p:spPr bwMode="auto">
          <a:xfrm>
            <a:off x="5791200" y="5484813"/>
            <a:ext cx="374650" cy="336550"/>
          </a:xfrm>
          <a:prstGeom prst="rect">
            <a:avLst/>
          </a:prstGeom>
          <a:solidFill>
            <a:srgbClr val="45FFC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600">
                <a:solidFill>
                  <a:schemeClr val="tx1"/>
                </a:solidFill>
                <a:latin typeface="Arial Narrow" pitchFamily="34" charset="0"/>
                <a:cs typeface="Arial" charset="0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 Narrow" pitchFamily="34" charset="0"/>
                <a:cs typeface="Arial" charset="0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 Narrow" pitchFamily="34" charset="0"/>
                <a:cs typeface="Arial" charset="0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 Narrow" pitchFamily="34" charset="0"/>
                <a:cs typeface="Arial" charset="0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 Narrow" pitchFamily="34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600">
                <a:solidFill>
                  <a:schemeClr val="tx1"/>
                </a:solidFill>
                <a:latin typeface="Arial Narrow" pitchFamily="34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600">
                <a:solidFill>
                  <a:schemeClr val="tx1"/>
                </a:solidFill>
                <a:latin typeface="Arial Narrow" pitchFamily="34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600">
                <a:solidFill>
                  <a:schemeClr val="tx1"/>
                </a:solidFill>
                <a:latin typeface="Arial Narrow" pitchFamily="34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600">
                <a:solidFill>
                  <a:schemeClr val="tx1"/>
                </a:solidFill>
                <a:latin typeface="Arial Narrow" pitchFamily="34" charset="0"/>
                <a:cs typeface="Arial" charset="0"/>
              </a:defRPr>
            </a:lvl9pPr>
          </a:lstStyle>
          <a:p>
            <a:pPr algn="r" eaLnBrk="1" hangingPunct="1"/>
            <a:r>
              <a:rPr lang="en-US" sz="1600" b="1"/>
              <a:t>S</a:t>
            </a:r>
            <a:r>
              <a:rPr lang="en-US" sz="1600" b="1" baseline="-25000"/>
              <a:t>k</a:t>
            </a:r>
            <a:endParaRPr lang="en-US" sz="1200"/>
          </a:p>
        </p:txBody>
      </p:sp>
      <p:sp>
        <p:nvSpPr>
          <p:cNvPr id="4114" name="Text Box 18"/>
          <p:cNvSpPr txBox="1">
            <a:spLocks noChangeArrowheads="1"/>
          </p:cNvSpPr>
          <p:nvPr/>
        </p:nvSpPr>
        <p:spPr bwMode="auto">
          <a:xfrm>
            <a:off x="5410200" y="4876800"/>
            <a:ext cx="1066800" cy="346075"/>
          </a:xfrm>
          <a:prstGeom prst="rect">
            <a:avLst/>
          </a:prstGeom>
          <a:solidFill>
            <a:srgbClr val="00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600">
                <a:solidFill>
                  <a:schemeClr val="tx1"/>
                </a:solidFill>
                <a:latin typeface="Arial Narrow" pitchFamily="34" charset="0"/>
                <a:cs typeface="Arial" charset="0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 Narrow" pitchFamily="34" charset="0"/>
                <a:cs typeface="Arial" charset="0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 Narrow" pitchFamily="34" charset="0"/>
                <a:cs typeface="Arial" charset="0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 Narrow" pitchFamily="34" charset="0"/>
                <a:cs typeface="Arial" charset="0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 Narrow" pitchFamily="34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600">
                <a:solidFill>
                  <a:schemeClr val="tx1"/>
                </a:solidFill>
                <a:latin typeface="Arial Narrow" pitchFamily="34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600">
                <a:solidFill>
                  <a:schemeClr val="tx1"/>
                </a:solidFill>
                <a:latin typeface="Arial Narrow" pitchFamily="34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600">
                <a:solidFill>
                  <a:schemeClr val="tx1"/>
                </a:solidFill>
                <a:latin typeface="Arial Narrow" pitchFamily="34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600">
                <a:solidFill>
                  <a:schemeClr val="tx1"/>
                </a:solidFill>
                <a:latin typeface="Arial Narrow" pitchFamily="34" charset="0"/>
                <a:cs typeface="Arial" charset="0"/>
              </a:defRPr>
            </a:lvl9pPr>
          </a:lstStyle>
          <a:p>
            <a:pPr eaLnBrk="1" hangingPunct="1"/>
            <a:r>
              <a:rPr lang="en-US" sz="1600" b="1"/>
              <a:t>Wrapper</a:t>
            </a:r>
          </a:p>
        </p:txBody>
      </p:sp>
      <p:sp>
        <p:nvSpPr>
          <p:cNvPr id="4115" name="AutoShape 19"/>
          <p:cNvSpPr>
            <a:spLocks noChangeArrowheads="1"/>
          </p:cNvSpPr>
          <p:nvPr/>
        </p:nvSpPr>
        <p:spPr bwMode="auto">
          <a:xfrm>
            <a:off x="5410200" y="4495800"/>
            <a:ext cx="1143000" cy="304800"/>
          </a:xfrm>
          <a:prstGeom prst="foldedCorner">
            <a:avLst>
              <a:gd name="adj" fmla="val 12500"/>
            </a:avLst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i="1"/>
              <a:t>(XML) View</a:t>
            </a:r>
          </a:p>
        </p:txBody>
      </p:sp>
      <p:sp>
        <p:nvSpPr>
          <p:cNvPr id="4116" name="AutoShape 20"/>
          <p:cNvSpPr>
            <a:spLocks noChangeArrowheads="1"/>
          </p:cNvSpPr>
          <p:nvPr/>
        </p:nvSpPr>
        <p:spPr bwMode="auto">
          <a:xfrm>
            <a:off x="3133725" y="2133600"/>
            <a:ext cx="2047875" cy="609600"/>
          </a:xfrm>
          <a:prstGeom prst="foldedCorner">
            <a:avLst>
              <a:gd name="adj" fmla="val 12500"/>
            </a:avLst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i="1"/>
              <a:t>Integrated Global</a:t>
            </a:r>
          </a:p>
          <a:p>
            <a:r>
              <a:rPr lang="en-US" sz="1800" i="1"/>
              <a:t>(XML) View </a:t>
            </a:r>
            <a:r>
              <a:rPr lang="en-US" sz="1800" b="1" i="1"/>
              <a:t>G</a:t>
            </a:r>
            <a:r>
              <a:rPr lang="en-US" sz="1800" b="1"/>
              <a:t> </a:t>
            </a:r>
          </a:p>
        </p:txBody>
      </p:sp>
      <p:sp>
        <p:nvSpPr>
          <p:cNvPr id="4117" name="AutoShape 21"/>
          <p:cNvSpPr>
            <a:spLocks noChangeArrowheads="1"/>
          </p:cNvSpPr>
          <p:nvPr/>
        </p:nvSpPr>
        <p:spPr bwMode="auto">
          <a:xfrm>
            <a:off x="533400" y="2667000"/>
            <a:ext cx="1890713" cy="838200"/>
          </a:xfrm>
          <a:prstGeom prst="foldedCorner">
            <a:avLst>
              <a:gd name="adj" fmla="val 12500"/>
            </a:avLst>
          </a:prstGeom>
          <a:solidFill>
            <a:schemeClr val="hlink"/>
          </a:solidFill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sz="1800" b="1">
                <a:solidFill>
                  <a:srgbClr val="000000"/>
                </a:solidFill>
              </a:rPr>
              <a:t>Integrated View</a:t>
            </a:r>
          </a:p>
          <a:p>
            <a:pPr eaLnBrk="0" hangingPunct="0"/>
            <a:r>
              <a:rPr lang="en-US" sz="1800" b="1">
                <a:solidFill>
                  <a:srgbClr val="000000"/>
                </a:solidFill>
              </a:rPr>
              <a:t>Definition </a:t>
            </a:r>
          </a:p>
          <a:p>
            <a:pPr eaLnBrk="0" hangingPunct="0"/>
            <a:r>
              <a:rPr lang="en-US" sz="1600" b="1" i="1">
                <a:solidFill>
                  <a:srgbClr val="FF0000"/>
                </a:solidFill>
              </a:rPr>
              <a:t>G(..)</a:t>
            </a:r>
            <a:r>
              <a:rPr lang="en-US" sz="1600" b="1" i="1">
                <a:solidFill>
                  <a:srgbClr val="FF0000"/>
                </a:solidFill>
                <a:sym typeface="Symbol" pitchFamily="18" charset="2"/>
              </a:rPr>
              <a:t> </a:t>
            </a:r>
            <a:r>
              <a:rPr lang="en-US" sz="1600" b="1" i="1">
                <a:solidFill>
                  <a:srgbClr val="FF0000"/>
                </a:solidFill>
              </a:rPr>
              <a:t>S</a:t>
            </a:r>
            <a:r>
              <a:rPr lang="en-US" sz="1600" b="1" i="1" baseline="-25000">
                <a:solidFill>
                  <a:srgbClr val="FF0000"/>
                </a:solidFill>
              </a:rPr>
              <a:t>1</a:t>
            </a:r>
            <a:r>
              <a:rPr lang="en-US" sz="1600" b="1" i="1">
                <a:solidFill>
                  <a:srgbClr val="FF0000"/>
                </a:solidFill>
              </a:rPr>
              <a:t>(..)…S</a:t>
            </a:r>
            <a:r>
              <a:rPr lang="en-US" sz="1600" b="1" i="1" baseline="-25000">
                <a:solidFill>
                  <a:srgbClr val="FF0000"/>
                </a:solidFill>
              </a:rPr>
              <a:t>k</a:t>
            </a:r>
            <a:r>
              <a:rPr lang="en-US" sz="1600" b="1" i="1">
                <a:solidFill>
                  <a:srgbClr val="FF0000"/>
                </a:solidFill>
              </a:rPr>
              <a:t>(..)</a:t>
            </a:r>
            <a:r>
              <a:rPr lang="en-US" sz="1600">
                <a:solidFill>
                  <a:srgbClr val="000000"/>
                </a:solidFill>
              </a:rPr>
              <a:t>   </a:t>
            </a:r>
          </a:p>
        </p:txBody>
      </p:sp>
      <p:sp>
        <p:nvSpPr>
          <p:cNvPr id="4118" name="Line 22"/>
          <p:cNvSpPr>
            <a:spLocks noChangeShapeType="1"/>
          </p:cNvSpPr>
          <p:nvPr/>
        </p:nvSpPr>
        <p:spPr bwMode="auto">
          <a:xfrm flipV="1">
            <a:off x="2344738" y="3124200"/>
            <a:ext cx="70961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4119" name="Line 23"/>
          <p:cNvSpPr>
            <a:spLocks noChangeShapeType="1"/>
          </p:cNvSpPr>
          <p:nvPr/>
        </p:nvSpPr>
        <p:spPr bwMode="auto">
          <a:xfrm flipH="1" flipV="1">
            <a:off x="4197350" y="1524000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22904" name="Text Box 24"/>
          <p:cNvSpPr txBox="1">
            <a:spLocks noChangeArrowheads="1"/>
          </p:cNvSpPr>
          <p:nvPr/>
        </p:nvSpPr>
        <p:spPr bwMode="auto">
          <a:xfrm>
            <a:off x="3352800" y="1143000"/>
            <a:ext cx="1668463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 USER/Client</a:t>
            </a:r>
            <a:endParaRPr lang="en-US" sz="1800" b="1"/>
          </a:p>
        </p:txBody>
      </p:sp>
      <p:sp>
        <p:nvSpPr>
          <p:cNvPr id="122905" name="Rectangle 25"/>
          <p:cNvSpPr>
            <a:spLocks noChangeArrowheads="1"/>
          </p:cNvSpPr>
          <p:nvPr/>
        </p:nvSpPr>
        <p:spPr bwMode="auto">
          <a:xfrm>
            <a:off x="4197350" y="1576388"/>
            <a:ext cx="2482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 b="1" i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1800" b="1" i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Query Q ( G (S</a:t>
            </a:r>
            <a:r>
              <a:rPr lang="en-US" sz="1800" b="1" i="1" baseline="-250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en-US" sz="1800" b="1" i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,..., S</a:t>
            </a:r>
            <a:r>
              <a:rPr lang="en-US" sz="1800" b="1" i="1" baseline="-250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k</a:t>
            </a:r>
            <a:r>
              <a:rPr lang="en-US" sz="1800" b="1" i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 )</a:t>
            </a:r>
          </a:p>
        </p:txBody>
      </p:sp>
      <p:sp>
        <p:nvSpPr>
          <p:cNvPr id="4122" name="Text Box 26"/>
          <p:cNvSpPr txBox="1">
            <a:spLocks noChangeArrowheads="1"/>
          </p:cNvSpPr>
          <p:nvPr/>
        </p:nvSpPr>
        <p:spPr bwMode="auto">
          <a:xfrm>
            <a:off x="6604000" y="4732338"/>
            <a:ext cx="22733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600">
                <a:solidFill>
                  <a:schemeClr val="tx1"/>
                </a:solidFill>
                <a:latin typeface="Arial Narrow" pitchFamily="34" charset="0"/>
                <a:cs typeface="Arial" charset="0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 Narrow" pitchFamily="34" charset="0"/>
                <a:cs typeface="Arial" charset="0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 Narrow" pitchFamily="34" charset="0"/>
                <a:cs typeface="Arial" charset="0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 Narrow" pitchFamily="34" charset="0"/>
                <a:cs typeface="Arial" charset="0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 Narrow" pitchFamily="34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600">
                <a:solidFill>
                  <a:schemeClr val="tx1"/>
                </a:solidFill>
                <a:latin typeface="Arial Narrow" pitchFamily="34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600">
                <a:solidFill>
                  <a:schemeClr val="tx1"/>
                </a:solidFill>
                <a:latin typeface="Arial Narrow" pitchFamily="34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600">
                <a:solidFill>
                  <a:schemeClr val="tx1"/>
                </a:solidFill>
                <a:latin typeface="Arial Narrow" pitchFamily="34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600">
                <a:solidFill>
                  <a:schemeClr val="tx1"/>
                </a:solidFill>
                <a:latin typeface="Arial Narrow" pitchFamily="34" charset="0"/>
                <a:cs typeface="Arial" charset="0"/>
              </a:defRPr>
            </a:lvl9pPr>
          </a:lstStyle>
          <a:p>
            <a:pPr eaLnBrk="1" hangingPunct="1"/>
            <a:r>
              <a:rPr lang="en-US" sz="1800"/>
              <a:t>wrappers implemented</a:t>
            </a:r>
          </a:p>
          <a:p>
            <a:pPr eaLnBrk="1" hangingPunct="1"/>
            <a:r>
              <a:rPr lang="en-US" sz="1800"/>
              <a:t>as </a:t>
            </a:r>
            <a:r>
              <a:rPr lang="en-US" sz="1800" i="1"/>
              <a:t>web services</a:t>
            </a:r>
          </a:p>
        </p:txBody>
      </p:sp>
    </p:spTree>
    <p:extLst>
      <p:ext uri="{BB962C8B-B14F-4D97-AF65-F5344CB8AC3E}">
        <p14:creationId xmlns:p14="http://schemas.microsoft.com/office/powerpoint/2010/main" val="428572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896</Words>
  <Application>Microsoft Office PowerPoint</Application>
  <PresentationFormat>Bildschirmpräsentation (4:3)</PresentationFormat>
  <Paragraphs>265</Paragraphs>
  <Slides>18</Slides>
  <Notes>3</Notes>
  <HiddenSlides>1</HiddenSlides>
  <MMClips>0</MMClips>
  <ScaleCrop>false</ScaleCrop>
  <HeadingPairs>
    <vt:vector size="6" baseType="variant">
      <vt:variant>
        <vt:lpstr>Design</vt:lpstr>
      </vt:variant>
      <vt:variant>
        <vt:i4>1</vt:i4>
      </vt:variant>
      <vt:variant>
        <vt:lpstr>Eingebettete OLE-Server</vt:lpstr>
      </vt:variant>
      <vt:variant>
        <vt:i4>2</vt:i4>
      </vt:variant>
      <vt:variant>
        <vt:lpstr>Folientitel</vt:lpstr>
      </vt:variant>
      <vt:variant>
        <vt:i4>18</vt:i4>
      </vt:variant>
    </vt:vector>
  </HeadingPairs>
  <TitlesOfParts>
    <vt:vector size="21" baseType="lpstr">
      <vt:lpstr>Larissa</vt:lpstr>
      <vt:lpstr>Visio</vt:lpstr>
      <vt:lpstr>Visio.Drawing.11</vt:lpstr>
      <vt:lpstr>Some architecture example slides</vt:lpstr>
      <vt:lpstr>PowerPoint-Präsentation</vt:lpstr>
      <vt:lpstr>What about machines?</vt:lpstr>
      <vt:lpstr>Working Hypothesis</vt:lpstr>
      <vt:lpstr>Integration Problems/Approaches</vt:lpstr>
      <vt:lpstr>PowerPoint-Präsentation</vt:lpstr>
      <vt:lpstr>Funktionale Schichten</vt:lpstr>
      <vt:lpstr>Schnittstellen</vt:lpstr>
      <vt:lpstr>Standard (XML-Based) Mediator Architecture</vt:lpstr>
      <vt:lpstr>Overview</vt:lpstr>
      <vt:lpstr>Mediator-Wrapper Architektur</vt:lpstr>
      <vt:lpstr>A prototype architecture</vt:lpstr>
      <vt:lpstr>Semantic Interoperability Platform (SIP)</vt:lpstr>
      <vt:lpstr>UML Use Case diagram illustrating Ontology usage in formalisation steps for competency question </vt:lpstr>
      <vt:lpstr>PowerPoint-Präsentation</vt:lpstr>
      <vt:lpstr>Querying Workflow</vt:lpstr>
      <vt:lpstr>Data Miner (retrieve clinical data)</vt:lpstr>
      <vt:lpstr>Sequence diagram for analysis </vt:lpstr>
    </vt:vector>
  </TitlesOfParts>
  <Company>Orgname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Daniel Schober</dc:creator>
  <cp:lastModifiedBy>Daniel Schober</cp:lastModifiedBy>
  <cp:revision>9</cp:revision>
  <dcterms:created xsi:type="dcterms:W3CDTF">2011-11-23T19:06:07Z</dcterms:created>
  <dcterms:modified xsi:type="dcterms:W3CDTF">2011-11-28T19:22:55Z</dcterms:modified>
</cp:coreProperties>
</file>