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327" r:id="rId4"/>
    <p:sldId id="328" r:id="rId5"/>
    <p:sldId id="332" r:id="rId6"/>
    <p:sldId id="330" r:id="rId7"/>
    <p:sldId id="333" r:id="rId8"/>
    <p:sldId id="331" r:id="rId9"/>
    <p:sldId id="334" r:id="rId10"/>
    <p:sldId id="329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CCFFFF"/>
    <a:srgbClr val="63053D"/>
    <a:srgbClr val="B80A72"/>
    <a:srgbClr val="F9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1" autoAdjust="0"/>
    <p:restoredTop sz="80107" autoAdjust="0"/>
  </p:normalViewPr>
  <p:slideViewPr>
    <p:cSldViewPr>
      <p:cViewPr>
        <p:scale>
          <a:sx n="75" d="100"/>
          <a:sy n="75" d="100"/>
        </p:scale>
        <p:origin x="-9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8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75" d="100"/>
        <a:sy n="175" d="100"/>
      </p:scale>
      <p:origin x="0" y="576"/>
    </p:cViewPr>
  </p:sorterViewPr>
  <p:notesViewPr>
    <p:cSldViewPr snapToGrid="0" snapToObjects="1">
      <p:cViewPr varScale="1">
        <p:scale>
          <a:sx n="151" d="100"/>
          <a:sy n="151" d="100"/>
        </p:scale>
        <p:origin x="-18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56B-B5D9-194B-8BF8-BDC2208CF4D8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47BB-2E07-3442-BFEC-0C18990E7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8101F-BDC9-7B4B-A02B-3F56E307A038}" type="datetimeFigureOut">
              <a:rPr lang="pt-PT" noProof="0" smtClean="0"/>
              <a:t>12-05-2014</a:t>
            </a:fld>
            <a:endParaRPr lang="pt-PT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4F4F-F6E2-D541-9B6E-AC00324A2CA3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621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7179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4F4F-F6E2-D541-9B6E-AC00324A2CA3}" type="slidenum">
              <a:rPr lang="pt-PT" noProof="0" smtClean="0"/>
              <a:t>10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772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Users\Daniel\Documents\My Dropbox\IST\Cadeiras\IPM\bg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6304" y="2743200"/>
            <a:ext cx="6937695" cy="4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1492788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chemeClr val="bg2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5984" cy="46434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144000" bIns="180000" rtlCol="0" anchor="ctr"/>
          <a:lstStyle/>
          <a:p>
            <a:pPr marL="360363" indent="0" algn="l"/>
            <a:r>
              <a:rPr lang="pt-PT" sz="3600" b="1" dirty="0" smtClean="0"/>
              <a:t>Interfaces Pessoa Máquina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5984" y="2564904"/>
            <a:ext cx="6894512" cy="36036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>
            <a:lvl1pPr marL="342900" indent="17463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12-05-2014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rgbClr val="FFFFFF">
              <a:alpha val="60000"/>
            </a:srgb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</a:t>
            </a:r>
            <a:r>
              <a:rPr lang="pt-PT" noProof="0" dirty="0" err="1" smtClean="0"/>
              <a:t>Master</a:t>
            </a:r>
            <a:r>
              <a:rPr lang="pt-PT" noProof="0" dirty="0" smtClean="0"/>
              <a:t>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4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smtClean="0"/>
              <a:t>Laboratório 11</a:t>
            </a:r>
            <a:endParaRPr lang="pt-PT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9600" noProof="0" dirty="0" smtClean="0"/>
              <a:t>01</a:t>
            </a:r>
            <a:endParaRPr lang="pt-PT" sz="9600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Avaliação com Utilizadores</a:t>
            </a:r>
            <a:endParaRPr lang="pt-PT" noProof="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483768" y="3212976"/>
            <a:ext cx="4536504" cy="10081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17463" algn="l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Grupo: </a:t>
            </a:r>
            <a:r>
              <a:rPr lang="pt-PT" sz="4000" b="1" dirty="0" smtClean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pt-PT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Comparação com Critérios Usabilidade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Resumo: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Na primeira tarefa todos os critérios foram cumpridos.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Na segunda tarefa a maioria dos utilizadores demorou mais do tempo previsto para a conclusão da tarefa, não houve erros registados e o número de teclas premidas foi dentro do previsto.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Na terceira tarefa o critério relativo ao tempo não foi cumprido pois a media é de 55.27, em relação aos erros, nenhum utilizador cometeu erros e quanto ao número de teclas pressionadas, o critério também não foi cumprido pois o número de teclas premidas em média foi superior ao proposto pelo critério.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Condições dos Testes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b="0" dirty="0" smtClean="0">
                <a:solidFill>
                  <a:schemeClr val="tx1"/>
                </a:solidFill>
              </a:rPr>
              <a:t>Os testes foram realizados a uma população de 19 pessoas  entre elas alunos do campus </a:t>
            </a:r>
            <a:r>
              <a:rPr lang="pt-PT" b="0" dirty="0" err="1" smtClean="0">
                <a:solidFill>
                  <a:schemeClr val="tx1"/>
                </a:solidFill>
              </a:rPr>
              <a:t>Taguspark</a:t>
            </a:r>
            <a:r>
              <a:rPr lang="pt-PT" b="0" dirty="0" smtClean="0">
                <a:solidFill>
                  <a:schemeClr val="tx1"/>
                </a:solidFill>
              </a:rPr>
              <a:t>, familiares dos elementos do grupo e amigos.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Os testes foram monitorizados pelos elementos do grupo.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Antes do teste era dado uma breve explicação do projecto e dos comandos a utilizar.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Para a realização dos testes foram distribuídos enunciados das tarefas a realizar.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Utilizamos também cronómetros para medir os tempos das tarefas pedidas e um mostrador que indicava o número de vezes que o utilizador premia uma tecla.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Caracterização dos Utilizadores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 smtClean="0">
                <a:solidFill>
                  <a:schemeClr val="tx1"/>
                </a:solidFill>
              </a:rPr>
              <a:t>Os utilizadores não tinham conhecimento prévio da aplicação.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Os testes foram realizados a 19 pessoas das quais 6 do sexo feminino e 13 do sexo masculino.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A média das idades é de 31 anos, com um desvio padrão de 15,79.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 Tarefa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784227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Enunciado: </a:t>
            </a:r>
            <a:r>
              <a:rPr lang="pt-PT" b="0" dirty="0" smtClean="0">
                <a:solidFill>
                  <a:schemeClr val="tx1"/>
                </a:solidFill>
              </a:rPr>
              <a:t>Procurar a estação de serviço mais próxima, escolhendo a estação de serviço B.</a:t>
            </a:r>
          </a:p>
          <a:p>
            <a:pPr marL="342900" lvl="1" indent="-342900">
              <a:spcBef>
                <a:spcPts val="1800"/>
              </a:spcBef>
            </a:pPr>
            <a:r>
              <a:rPr lang="pt-PT" sz="3200" b="1" dirty="0" smtClean="0">
                <a:solidFill>
                  <a:schemeClr val="bg2"/>
                </a:solidFill>
              </a:rPr>
              <a:t>Critério </a:t>
            </a:r>
            <a:r>
              <a:rPr lang="pt-PT" sz="3200" b="1" dirty="0">
                <a:solidFill>
                  <a:schemeClr val="bg2"/>
                </a:solidFill>
              </a:rPr>
              <a:t>1: </a:t>
            </a:r>
            <a:r>
              <a:rPr lang="pt-PT" sz="3200" dirty="0"/>
              <a:t>O tempo máximo que o utilizador deve demorar a chegar ao menu de estações serviço é de 5 segundos</a:t>
            </a:r>
            <a:r>
              <a:rPr lang="pt-PT" sz="3200" dirty="0" smtClean="0"/>
              <a:t>.</a:t>
            </a:r>
          </a:p>
          <a:p>
            <a:pPr marL="342900" lvl="1" indent="-342900">
              <a:spcBef>
                <a:spcPts val="1800"/>
              </a:spcBef>
            </a:pPr>
            <a:r>
              <a:rPr lang="pt-PT" sz="3200" dirty="0" smtClean="0"/>
              <a:t>É possível afirmar com 95% certeza que os utilizadores demorarão entre 2.90 e 3.94 segundos.</a:t>
            </a:r>
          </a:p>
          <a:p>
            <a:pPr marL="342900" lvl="1" indent="-342900">
              <a:spcBef>
                <a:spcPts val="1800"/>
              </a:spcBef>
            </a:pPr>
            <a:r>
              <a:rPr lang="pt-PT" sz="3200" b="1" dirty="0" smtClean="0">
                <a:solidFill>
                  <a:schemeClr val="bg2"/>
                </a:solidFill>
              </a:rPr>
              <a:t>Média: </a:t>
            </a:r>
            <a:r>
              <a:rPr lang="pt-PT" sz="3200" dirty="0" smtClean="0"/>
              <a:t>3.42</a:t>
            </a:r>
          </a:p>
          <a:p>
            <a:pPr marL="342900" lvl="1" indent="-342900">
              <a:spcBef>
                <a:spcPts val="1800"/>
              </a:spcBef>
            </a:pPr>
            <a:r>
              <a:rPr lang="pt-PT" sz="3200" b="1" dirty="0">
                <a:solidFill>
                  <a:schemeClr val="bg2"/>
                </a:solidFill>
              </a:rPr>
              <a:t>D</a:t>
            </a:r>
            <a:r>
              <a:rPr lang="pt-PT" sz="3200" b="1" dirty="0" smtClean="0">
                <a:solidFill>
                  <a:schemeClr val="bg2"/>
                </a:solidFill>
              </a:rPr>
              <a:t>esvio padrão: </a:t>
            </a:r>
            <a:r>
              <a:rPr lang="pt-PT" sz="3200" dirty="0" smtClean="0"/>
              <a:t>1.15</a:t>
            </a:r>
          </a:p>
          <a:p>
            <a:pPr marL="342900" lvl="1" indent="-342900">
              <a:spcBef>
                <a:spcPts val="1800"/>
              </a:spcBef>
            </a:pPr>
            <a:endParaRPr lang="pt-PT" sz="3200" dirty="0"/>
          </a:p>
          <a:p>
            <a:endParaRPr lang="pt-P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97092"/>
            <a:ext cx="2283332" cy="215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3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 Tarefa 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Critério 2: </a:t>
            </a:r>
            <a:r>
              <a:rPr lang="pt-PT" b="0" dirty="0" smtClean="0">
                <a:solidFill>
                  <a:schemeClr val="tx1"/>
                </a:solidFill>
              </a:rPr>
              <a:t>O utilizador não deve cometer erros.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Todos os utilizadores cumpriram com este critério.</a:t>
            </a:r>
          </a:p>
          <a:p>
            <a:r>
              <a:rPr lang="pt-PT" dirty="0" smtClean="0"/>
              <a:t>Critério 3:</a:t>
            </a:r>
            <a:r>
              <a:rPr lang="pt-PT" b="0" dirty="0" smtClean="0">
                <a:solidFill>
                  <a:schemeClr val="tx1"/>
                </a:solidFill>
              </a:rPr>
              <a:t> O utilizador deve premir as teclas menos de 6 vezes.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Todos os utilizadores premiram 4 vezes para concluir esta tarefa.</a:t>
            </a:r>
            <a:endParaRPr lang="pt-PT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 Tarefa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655308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1800"/>
              </a:spcBef>
            </a:pPr>
            <a:r>
              <a:rPr lang="pt-PT" sz="3200" b="1" dirty="0">
                <a:solidFill>
                  <a:schemeClr val="bg2"/>
                </a:solidFill>
              </a:rPr>
              <a:t>Enunciado: </a:t>
            </a:r>
            <a:r>
              <a:rPr lang="pt-PT" sz="3200" dirty="0"/>
              <a:t>Ligar para o contacto da Maria guardado na agenda.</a:t>
            </a:r>
          </a:p>
          <a:p>
            <a:pPr marL="342900" lvl="1" indent="-342900">
              <a:spcBef>
                <a:spcPts val="1800"/>
              </a:spcBef>
            </a:pPr>
            <a:r>
              <a:rPr lang="pt-PT" sz="3200" b="1" dirty="0">
                <a:solidFill>
                  <a:schemeClr val="bg2"/>
                </a:solidFill>
              </a:rPr>
              <a:t>Critério 1: </a:t>
            </a:r>
            <a:r>
              <a:rPr lang="pt-PT" sz="3200" dirty="0"/>
              <a:t>O utilizador deve demorar menos de 10 segundos a executar a tarefa.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É possível afirmar com 95% certeza que os utilizadores demorarão entre 8.77 e 11.49 segundos.</a:t>
            </a:r>
          </a:p>
          <a:p>
            <a:r>
              <a:rPr lang="pt-PT" dirty="0" smtClean="0"/>
              <a:t>Média:</a:t>
            </a:r>
            <a:r>
              <a:rPr lang="pt-PT" b="0" dirty="0" smtClean="0">
                <a:solidFill>
                  <a:schemeClr val="tx1"/>
                </a:solidFill>
              </a:rPr>
              <a:t> 10.31 </a:t>
            </a:r>
          </a:p>
          <a:p>
            <a:r>
              <a:rPr lang="pt-PT" dirty="0"/>
              <a:t>D</a:t>
            </a:r>
            <a:r>
              <a:rPr lang="pt-PT" dirty="0" smtClean="0"/>
              <a:t>esvio padrão: </a:t>
            </a:r>
            <a:r>
              <a:rPr lang="pt-PT" b="0" dirty="0" smtClean="0">
                <a:solidFill>
                  <a:schemeClr val="tx1"/>
                </a:solidFill>
              </a:rPr>
              <a:t>3.03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20" y="4306859"/>
            <a:ext cx="843707" cy="24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92" y="4271690"/>
            <a:ext cx="472476" cy="24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9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 Tarefa 2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Critério 2:</a:t>
            </a:r>
            <a:r>
              <a:rPr lang="pt-PT" b="0" dirty="0" smtClean="0">
                <a:solidFill>
                  <a:schemeClr val="tx1"/>
                </a:solidFill>
              </a:rPr>
              <a:t> O utilizador não deve cometer erros.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O critério fui cumprido com sucesso nenhum utilizador cometeu erros.</a:t>
            </a:r>
          </a:p>
          <a:p>
            <a:r>
              <a:rPr lang="pt-PT" dirty="0" smtClean="0"/>
              <a:t>Critério 3: </a:t>
            </a:r>
            <a:r>
              <a:rPr lang="pt-PT" b="0" dirty="0" smtClean="0">
                <a:solidFill>
                  <a:schemeClr val="tx1"/>
                </a:solidFill>
              </a:rPr>
              <a:t>O utilizador deve premir as teclas menos de 10 vezes.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É possível dizer com 95% certeza que este critério foi cumprido com sucesso pois a média é de 7.68 com desvio padrão de 1.06.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13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 </a:t>
            </a:r>
            <a:r>
              <a:rPr lang="pt-PT" smtClean="0"/>
              <a:t>Tarefa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439284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Enunciado: </a:t>
            </a:r>
            <a:r>
              <a:rPr lang="pt-PT" b="0" dirty="0" smtClean="0">
                <a:solidFill>
                  <a:schemeClr val="tx1"/>
                </a:solidFill>
              </a:rPr>
              <a:t>Ligar para o número 9123765.</a:t>
            </a:r>
          </a:p>
          <a:p>
            <a:r>
              <a:rPr lang="pt-PT" dirty="0" smtClean="0"/>
              <a:t>Critério 1: </a:t>
            </a:r>
            <a:r>
              <a:rPr lang="pt-PT" b="0" dirty="0" smtClean="0">
                <a:solidFill>
                  <a:schemeClr val="tx1"/>
                </a:solidFill>
              </a:rPr>
              <a:t>O utilizador deve demorar menos de 40 segundos a realizar a tarefa.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É possível garantir com 95% certeza que os utilizadores demorarão entre 41.25 e 69.28 segundos.</a:t>
            </a:r>
          </a:p>
          <a:p>
            <a:r>
              <a:rPr lang="pt-PT" dirty="0" smtClean="0"/>
              <a:t>Média:</a:t>
            </a:r>
            <a:r>
              <a:rPr lang="pt-PT" b="0" dirty="0" smtClean="0">
                <a:solidFill>
                  <a:schemeClr val="tx1"/>
                </a:solidFill>
              </a:rPr>
              <a:t> 55.27 </a:t>
            </a:r>
          </a:p>
          <a:p>
            <a:r>
              <a:rPr lang="pt-PT" dirty="0" smtClean="0"/>
              <a:t>Desvio padr</a:t>
            </a:r>
            <a:r>
              <a:rPr lang="pt-PT" dirty="0" smtClean="0"/>
              <a:t>ão: </a:t>
            </a:r>
            <a:r>
              <a:rPr lang="pt-PT" b="0" dirty="0" smtClean="0">
                <a:solidFill>
                  <a:schemeClr val="tx1"/>
                </a:solidFill>
              </a:rPr>
              <a:t>31.17</a:t>
            </a:r>
            <a:endParaRPr lang="pt-PT" dirty="0"/>
          </a:p>
        </p:txBody>
      </p:sp>
      <p:sp>
        <p:nvSpPr>
          <p:cNvPr id="4" name="Rectângulo 3"/>
          <p:cNvSpPr/>
          <p:nvPr/>
        </p:nvSpPr>
        <p:spPr>
          <a:xfrm>
            <a:off x="4499728" y="4284778"/>
            <a:ext cx="10083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4" y="3222158"/>
            <a:ext cx="744682" cy="356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19" y="3221633"/>
            <a:ext cx="450273" cy="355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ângulo 4"/>
          <p:cNvSpPr/>
          <p:nvPr/>
        </p:nvSpPr>
        <p:spPr>
          <a:xfrm>
            <a:off x="7884368" y="5661248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6870319" y="3068960"/>
            <a:ext cx="65400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 Tarefa 3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367276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/>
              <a:t>Critério 2: </a:t>
            </a:r>
            <a:r>
              <a:rPr lang="pt-PT" b="0" dirty="0" smtClean="0">
                <a:solidFill>
                  <a:schemeClr val="tx1"/>
                </a:solidFill>
              </a:rPr>
              <a:t>O utilizador pode cometer até 3 erros.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Este critério foi cumprido com sucesso pois nenhum utilizador cometeu um erro.</a:t>
            </a:r>
          </a:p>
          <a:p>
            <a:r>
              <a:rPr lang="pt-PT" dirty="0" smtClean="0"/>
              <a:t>Critério 3: </a:t>
            </a:r>
            <a:r>
              <a:rPr lang="pt-PT" b="0" dirty="0" smtClean="0">
                <a:solidFill>
                  <a:schemeClr val="tx1"/>
                </a:solidFill>
              </a:rPr>
              <a:t>O Utilizador deve premir as teclas menos de 75 vezes.</a:t>
            </a:r>
          </a:p>
          <a:p>
            <a:r>
              <a:rPr lang="pt-PT" b="0" dirty="0" smtClean="0">
                <a:solidFill>
                  <a:schemeClr val="tx1"/>
                </a:solidFill>
              </a:rPr>
              <a:t>É possível afirmar com 95% certeza que os utilizadores premirão entre 79.58 e 87.26 teclas.</a:t>
            </a:r>
          </a:p>
          <a:p>
            <a:r>
              <a:rPr lang="pt-PT" dirty="0" smtClean="0"/>
              <a:t>Media: </a:t>
            </a:r>
            <a:r>
              <a:rPr lang="pt-PT" b="0" dirty="0" smtClean="0">
                <a:solidFill>
                  <a:schemeClr val="tx1"/>
                </a:solidFill>
              </a:rPr>
              <a:t>83.42 </a:t>
            </a:r>
          </a:p>
          <a:p>
            <a:r>
              <a:rPr lang="pt-PT" dirty="0" smtClean="0"/>
              <a:t>desvio padrão: </a:t>
            </a:r>
            <a:r>
              <a:rPr lang="pt-PT" b="0" dirty="0" smtClean="0">
                <a:solidFill>
                  <a:schemeClr val="tx1"/>
                </a:solidFill>
              </a:rPr>
              <a:t>8.53</a:t>
            </a:r>
            <a:endParaRPr lang="pt-PT" b="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39368"/>
            <a:ext cx="12287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9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_2012_template">
  <a:themeElements>
    <a:clrScheme name="Custom 1">
      <a:dk1>
        <a:srgbClr val="000000"/>
      </a:dk1>
      <a:lt1>
        <a:srgbClr val="FFFFFF"/>
      </a:lt1>
      <a:dk2>
        <a:srgbClr val="63053D"/>
      </a:dk2>
      <a:lt2>
        <a:srgbClr val="2A9300"/>
      </a:lt2>
      <a:accent1>
        <a:srgbClr val="B80A72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607</Words>
  <Application>Microsoft Office PowerPoint</Application>
  <PresentationFormat>Apresentação no Ecrã (4:3)</PresentationFormat>
  <Paragraphs>61</Paragraphs>
  <Slides>10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ipm_2012_template</vt:lpstr>
      <vt:lpstr>Laboratório 11</vt:lpstr>
      <vt:lpstr>Condições dos Testes</vt:lpstr>
      <vt:lpstr>Caracterização dos Utilizadores</vt:lpstr>
      <vt:lpstr>Resultados Tarefa 1</vt:lpstr>
      <vt:lpstr>Resultados Tarefa 1</vt:lpstr>
      <vt:lpstr>Resultados Tarefa 2</vt:lpstr>
      <vt:lpstr>Resultados Tarefa 2</vt:lpstr>
      <vt:lpstr>Resultados Tarefa 3</vt:lpstr>
      <vt:lpstr>Resultados Tarefa 3</vt:lpstr>
      <vt:lpstr>Comparação com Critérios Usabilidade</vt:lpstr>
    </vt:vector>
  </TitlesOfParts>
  <Company>Instituto Superior Técnico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3</dc:title>
  <dc:creator>Manuel J. Fonseca</dc:creator>
  <cp:lastModifiedBy>Fipo</cp:lastModifiedBy>
  <cp:revision>125</cp:revision>
  <dcterms:created xsi:type="dcterms:W3CDTF">2012-07-20T15:09:32Z</dcterms:created>
  <dcterms:modified xsi:type="dcterms:W3CDTF">2014-05-12T22:15:54Z</dcterms:modified>
</cp:coreProperties>
</file>