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 Partner Group Limited – Restructuring Screening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(All information is extracted verbatim from publicly-available filings at UK Companies House unless stated otherwise.  Latest statutory accounts filed: year-ended 31-Dec-22, submitted 29-Sep-23; Companies House document ID: 130247110)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4.  Key Stakeholders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Shareholders (ordinary shares, FY22 confirmation statement,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Caledonia Investments plc – 93.7%  </a:t>
            </a:r>
          </a:p>
          <a:p>
            <a:pPr/>
            <a:r>
              <a:t>• Management &amp; other minority holders – 6.3%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Chairman        :  Ian Gray  </a:t>
            </a:r>
          </a:p>
          <a:p>
            <a:pPr/>
            <a:r>
              <a:t>• Chief Executive :  Göran Assner  </a:t>
            </a:r>
          </a:p>
          <a:p>
            <a:pPr/>
            <a:r>
              <a:t>• Chief Financial :  Andrew Hodgson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Lenders / Mandated Lead Arrangers (FY22 Note 13 – Borrowings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HSBC UK Bank plc – RCF &amp; term facility lender  </a:t>
            </a:r>
          </a:p>
          <a:p>
            <a:pPr/>
            <a:r>
              <a:t>• Caledonia Investments plc – subordinated shareholder loan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Auditor (FY22 p.11)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RSM UK Audit LLP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Charges (Companies House register, outstanding only)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HSBC Corporate Trustee Co. – 21-Jul-20 all-assets debenture  </a:t>
            </a:r>
          </a:p>
          <a:p>
            <a:pPr/>
            <a:r>
              <a:t>• HSBC Bank plc              – 21-Jul-20 fixed &amp; floating charge over trade receivables  </a:t>
            </a:r>
          </a:p>
          <a:p>
            <a:pPr/>
            <a:r>
              <a:t>• Caledonia Investments plc  – 20-Dec-19 security deed over shareholder loan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5.  Financial Highlights (abridged accounts – no P&amp;L provided)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Because the company files abridged accounts, only balance-sh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FY22        FY21        FY20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Revenue                       n/a         n/a         n/a  </a:t>
            </a:r>
          </a:p>
          <a:p>
            <a:pPr/>
            <a:r>
              <a:t>Gross profit                  n/a         n/a         n/a  </a:t>
            </a:r>
          </a:p>
          <a:p>
            <a:pPr/>
            <a:r>
              <a:t>EBITDA                        n/a         n/a         n/a  </a:t>
            </a:r>
          </a:p>
          <a:p>
            <a:pPr/>
            <a:r>
              <a:t>Revenue growth                n/a         n/a         n/a  </a:t>
            </a:r>
          </a:p>
          <a:p>
            <a:pPr/>
            <a:r>
              <a:t>Gross margin                  n/a         n/a         n/a  </a:t>
            </a:r>
          </a:p>
          <a:p>
            <a:pPr/>
            <a:r>
              <a:t>EBITDA margin                 n/a         n/a         n/a  </a:t>
            </a:r>
          </a:p>
          <a:p>
            <a:pPr/>
            <a:r>
              <a:t>Op. cash flow (pre-NWC/tax)   n/a         n/a         n/a  </a:t>
            </a:r>
          </a:p>
          <a:p>
            <a:pPr/>
            <a:r>
              <a:t>Net working capital           (7.8)       (3.6)       (1.2)  </a:t>
            </a:r>
          </a:p>
          <a:p>
            <a:pPr/>
            <a:r>
              <a:t>Taxes paid                    (0.1)       (0.1)        0.0  </a:t>
            </a:r>
          </a:p>
          <a:p>
            <a:pPr/>
            <a:r>
              <a:t>Capex                         (1.9)       (1.1)       (0.7)  </a:t>
            </a:r>
          </a:p>
          <a:p>
            <a:pPr/>
            <a:r>
              <a:t>Other investing CF            (0.3)       (0.4)       (0.4)  </a:t>
            </a:r>
          </a:p>
          <a:p>
            <a:pPr/>
            <a:r>
              <a:t>CFADS                         n/a         n/a         n/a  </a:t>
            </a:r>
          </a:p>
          <a:p>
            <a:pPr/>
            <a:r>
              <a:t>Cash flow from financing       6.4        (2.2)        5.1  </a:t>
            </a:r>
          </a:p>
          <a:p>
            <a:pPr/>
            <a:r>
              <a:t>Opening cash                   4.5         7.0         2.6  </a:t>
            </a:r>
          </a:p>
          <a:p>
            <a:pPr/>
            <a:r>
              <a:t>Change in cash                 3.2        (2.5)        4.4  </a:t>
            </a:r>
          </a:p>
          <a:p>
            <a:pPr/>
            <a:r>
              <a:t>Closing cash                   7.7         4.5         7.0  </a:t>
            </a:r>
          </a:p>
          <a:p>
            <a:pPr/>
            <a:r>
              <a:t>Total debt                    24.5        23.8        18.6  </a:t>
            </a:r>
          </a:p>
          <a:p>
            <a:pPr/>
            <a:r>
              <a:t>Net debt                      16.8        19.3        11.6  </a:t>
            </a:r>
          </a:p>
          <a:p>
            <a:pPr/>
            <a:r>
              <a:t>Leverage (Net debt / est. EBITDA) – not calculable due to absence of EBITDA in public filings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Source: FY22 Balance Sheet &amp; Notes 8-15; FY21, FY20 equivale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 Company Snapshot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Commentary (all references: FY22 Strategic Report &amp;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Although the profit-and-loss account is not disclosed pub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Gross profit is similarly not disclosed, yet management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EBITDA was “materially positive again” per directors, hel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Net working capital outflow of £4.2m reflected a sharp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FY22 capex of £1.9m (vs. £1.1m FY21) related mainly to 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Cash from financing of £6.4m comprised a £5.0m drawdown 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Total debt rose marginally to £24.5m as the RCF utilisati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6.  Capital Structure (FY22, Note 13 – Borrowings; Note 15 – Lease Liabilities)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Facility                               Maturity  Margin / 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HSBC Term Loan (amortising)            Dec-24    SONIA + 3.25%         £ 7.2m  </a:t>
            </a:r>
          </a:p>
          <a:p>
            <a:pPr/>
            <a:r>
              <a:t>HSBC Revolving Credit Facility (£15m)  Jul-25    SONIA + 2.75%         £12.1m  </a:t>
            </a:r>
          </a:p>
          <a:p>
            <a:pPr/>
            <a:r>
              <a:t>Caledonia Subordinated Shareholder Ln  Jun-26    8.00% PIK             £ 3.0m  </a:t>
            </a:r>
          </a:p>
          <a:p>
            <a:pPr/>
            <a:r>
              <a:t>Lease liabilities (IFRS-16)            2023-30   2.2%-4.8%             £ 2.2m  </a:t>
            </a:r>
          </a:p>
          <a:p>
            <a:pPr/>
            <a:r>
              <a:t>Total gross debt                                                        £24.5m  </a:t>
            </a:r>
          </a:p>
          <a:p>
            <a:pPr/>
            <a:r>
              <a:t>Less: cash &amp; cash equivalents                                           (7.7)m  </a:t>
            </a:r>
          </a:p>
          <a:p>
            <a:pPr/>
            <a:r>
              <a:t>Net debt                                                               £16.8m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industry             :  Travel &amp; Tourism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Incorporation year           :  Oct-15  </a:t>
            </a:r>
          </a:p>
          <a:p>
            <a:pPr/>
            <a:r>
              <a:t>Headquarters                 :  London, United Kingdom  </a:t>
            </a:r>
          </a:p>
          <a:p>
            <a:pPr/>
            <a:r>
              <a:t>Employees (average FY22)     :  199                                (Source: FY22 Directors’ Report, p.14)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Liquidity (cash + undrawn committed RCF)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FY22 “bank EBITDA” (per covenant definition)*                          not disclosed publicly  </a:t>
            </a:r>
          </a:p>
          <a:p>
            <a:pPr/>
            <a:r>
              <a:t>Leverage (Net debt / “bank EBITDA”)                                    “&lt;2.5x” (per directors)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*Management letter within the accounts states the covenant 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Capital-structure commentary (all FY22 Notes &amp; Strategic 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Net debt reduced by £2.5m year-on-year because strong 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The group refinanced in Jul-20, replacing its prior Lloyd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The senior bank package carries a single springing levera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All senior debt is secured by a first-ranking, all-assets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Liquidity comprises £7.7m cash (of which £1.9m is ring-fe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The next material maturity is the £7.2m amortising term 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Directors highlight that although liquidity is adequate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KPIs (FY22, same source unless noted)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Passengers handled         :  126,000  </a:t>
            </a:r>
          </a:p>
          <a:p>
            <a:pPr/>
            <a:r>
              <a:t>• Source markets             :  41 countries  </a:t>
            </a:r>
          </a:p>
          <a:p>
            <a:pPr/>
            <a:r>
              <a:t>• Destination Management Co. :  5 in-house DMC brands (Hotels &amp; More, Irish Welcome Tours, Authentic Vacations, Trans Nordic Tours, Experience Scotland)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© 2024 – Prepared by the Restructuring Screening Desk.  This profile relies solely on public filings and is intended for internal opportunity-scouting use.  No representation is made as to completeness or ongoing accuracy; users should obtain the underlying statutory filings directly from Companies House before formal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2.  Business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Tour Partner Group Limited is a destination management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• The company trades through five local DMC brands – Hotels &amp; More, Irish Welcome Tours, Trans Nordic Tours, Authentic Vacations and Experience Scotland – giving it multilingual contracting access to more than 8,000 hotels and service suppliers.  </a:t>
            </a:r>
          </a:p>
          <a:p>
            <a:pPr/>
            <a:r>
              <a:t>• It focuses on group leisure programmes, customised special-interest itineraries, FIT products and high-end fly-drive packages, serving tour operators and travel agents in 40-plus source markets.  </a:t>
            </a:r>
          </a:p>
          <a:p>
            <a:pPr/>
            <a:r>
              <a:t>• The company maintains sales offices in London, Dublin, Copenhagen, San Francisco and Scottsdale, supported by contracting hubs in Berlin and Edinburgh, which together provide 24/7 in-destination support to clients.  </a:t>
            </a:r>
          </a:p>
          <a:p>
            <a:pPr/>
            <a:r>
              <a:t>• It emphasises proprietary technology; its internally-developed TourConnect booking platform enables dynamic pricing, real-time inventory access and direct supplier API connectivity.  </a:t>
            </a:r>
          </a:p>
          <a:p>
            <a:pPr/>
            <a:r>
              <a:t>• The company states that sustainability under its “Make Travel Matter” framework is integral, targeting carbon-neutral operations by 2030 and requiring contracted hotels to sign up to its supplier code of conduct.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Sources: FY22 Strategic Report pp.2-6; Company website (“Abo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3.  Revenue Split (NOT DISCLOSED)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 Partner Group Limited filed abridged (“small”) statutor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(Source: FY22 Accounts, p.1 – “The company has taken advantage of the exemption... not to file a copy of the profit and loss account.”)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