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7" r:id="rId3"/>
    <p:sldId id="320" r:id="rId4"/>
    <p:sldId id="321" r:id="rId5"/>
    <p:sldId id="302" r:id="rId6"/>
    <p:sldId id="262" r:id="rId7"/>
    <p:sldId id="303" r:id="rId8"/>
    <p:sldId id="304" r:id="rId9"/>
    <p:sldId id="305" r:id="rId10"/>
    <p:sldId id="322" r:id="rId11"/>
    <p:sldId id="323" r:id="rId12"/>
    <p:sldId id="306" r:id="rId13"/>
    <p:sldId id="308" r:id="rId14"/>
    <p:sldId id="310" r:id="rId15"/>
    <p:sldId id="311" r:id="rId16"/>
    <p:sldId id="319" r:id="rId17"/>
    <p:sldId id="315" r:id="rId18"/>
    <p:sldId id="312" r:id="rId19"/>
    <p:sldId id="313" r:id="rId20"/>
    <p:sldId id="316" r:id="rId21"/>
    <p:sldId id="317" r:id="rId22"/>
    <p:sldId id="318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DD"/>
    <a:srgbClr val="F8F8F3"/>
    <a:srgbClr val="F5F5EF"/>
    <a:srgbClr val="76A08A"/>
    <a:srgbClr val="33CCFF"/>
    <a:srgbClr val="FDDDA4"/>
    <a:srgbClr val="C7CEF6"/>
    <a:srgbClr val="FCD16B"/>
    <a:srgbClr val="2E604A"/>
    <a:srgbClr val="458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1314-F276-E449-8F3E-85EC689E9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55554-9EE9-D343-A22C-77FEEED6D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3F2A-0265-094D-9007-CBA57067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E310C-C267-0F45-9931-761C0BE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214D-206E-0E44-895F-F070D2F3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47E5-9379-8A42-A8B8-B4B7106B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8BB57-4193-D04A-BEA9-4C41D056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A593-84D3-2945-872F-B52D410D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67A5-5FFD-934A-8069-B9F95006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C750F-0D90-FC48-905A-B01A2DAE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BBC40-6965-A142-AF64-856E19D4B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A7768-9804-094C-987C-41927F174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60D8-8B49-5842-B833-8CA28102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CD660-69F2-4847-97D3-930B5F75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69FA-90FC-B44D-8B3E-468FC351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1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4141-8FE1-A141-BAA0-81303F91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A096-D7BE-D841-A582-6A73D099B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22C5-2BF2-5347-A74C-75F8068D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815-F5F8-1541-B712-30873AC8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6AEB5-6E87-2940-8A6D-56021154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6A8-2257-6546-8E04-0EDDCC83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34F5-D8C3-E540-9926-3D749CF39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74BA-10F3-584D-9139-3BB6749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A7AE-6D33-404E-9EFC-98B5DE3C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BB43-9D0D-C44E-A193-04B62D14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580-E17D-4E42-B3DC-9235FCFD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081C-8ECE-674F-ABD3-3179F2A7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3A65-AC34-A941-A40A-583FEA84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23F61-723D-4048-B193-6ACED281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E833C-FB5B-CC46-959F-DF69BEC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19D79-57C7-C94C-94EF-5699F48E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9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7A68-6429-9046-AB69-7F86EBBF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E1DC3-305F-1B4F-83DE-D084FAED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1993-1908-DE4A-88CE-5FB8E0949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ABBA3-EED1-214F-8471-A576AD97C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10DD9-03C6-CF47-B883-C441E2CC3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74B4A-DAF0-7B4D-BBB2-2B617CE9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6C580-8379-1B47-9A69-0A18A1A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74A28-1FC4-3944-B632-629BB963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6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ACF2-2727-6A4F-9930-F4E6647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8CBD3-7047-BF43-8E61-BE0A610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3CD32-235D-3F48-856A-D882D903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FF0BC-C334-7440-A022-DB91BAFF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9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6E450-3B58-A940-843D-029B12B7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42596-79D4-9640-9725-812A53F2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63264-EED2-0848-8345-8D8A735C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9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5883-BA5B-9141-88DA-5540C286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CDE6-9943-A546-88A4-C7AEBC8F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9FA68-952D-F844-B992-E33EDD849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767E-3A10-A746-9403-C0F5161A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AB3E-9E95-1D41-95CD-4E29086B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F6498-F459-D44D-B0E2-956D1345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1DED-4F83-B44E-ACB6-9BBD3291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0EE8A-1189-244F-B060-C11E6D74E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14745-8D6A-7546-8038-624B98FA4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D2B4-81CC-BC46-B953-9A3437AA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1506-7503-834F-A8AE-FB804D8F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37762-53D5-F24D-8002-538DB949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A731B0-04E7-BE4D-82FE-CDA70264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7D62-3DAC-024A-96E9-439AC340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E2B9-A0A7-044B-B348-2E75917B9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18F97-CBD3-AB41-ABE7-557A5AF1DDF9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E3EC-5C2F-0645-8FA8-332049F8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B809E-39A5-1040-BFA6-A4AB6DD7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00E2E-0F07-FF44-BB78-657DB942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Day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F8BAF-08D0-0940-8680-5A455AE6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21" y="5946784"/>
            <a:ext cx="737143" cy="5924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BF3380-EE3F-2A4A-A544-E2A53D0B45CD}"/>
              </a:ext>
            </a:extLst>
          </p:cNvPr>
          <p:cNvSpPr/>
          <p:nvPr/>
        </p:nvSpPr>
        <p:spPr>
          <a:xfrm>
            <a:off x="3986942" y="2471602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Spatial Analysis course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8F0D731D-B952-7140-A267-8EC14CAC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172" y="5807242"/>
            <a:ext cx="1086828" cy="87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98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36689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367994A-9948-0E47-8853-75C3032D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92" y="1735813"/>
            <a:ext cx="4767657" cy="3386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3CB6B-FD98-6C45-9764-0BE2F7DF34AB}"/>
              </a:ext>
            </a:extLst>
          </p:cNvPr>
          <p:cNvSpPr txBox="1"/>
          <p:nvPr/>
        </p:nvSpPr>
        <p:spPr>
          <a:xfrm>
            <a:off x="499751" y="1997838"/>
            <a:ext cx="56992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Projects help to manage </a:t>
            </a:r>
            <a:r>
              <a:rPr lang="en-US" sz="2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rscript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files and data.</a:t>
            </a:r>
          </a:p>
          <a:p>
            <a:pPr algn="just"/>
            <a:endParaRPr lang="en-US" sz="2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If for example you’re writing some code and want to save some objects, then you can set up a project.</a:t>
            </a:r>
          </a:p>
          <a:p>
            <a:pPr algn="just"/>
            <a:endParaRPr lang="en-US" sz="2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just"/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Without projects, your working directory for example is never saved, and any unsaved objects will be deleted after closing RStudio</a:t>
            </a:r>
          </a:p>
        </p:txBody>
      </p:sp>
    </p:spTree>
    <p:extLst>
      <p:ext uri="{BB962C8B-B14F-4D97-AF65-F5344CB8AC3E}">
        <p14:creationId xmlns:p14="http://schemas.microsoft.com/office/powerpoint/2010/main" val="51993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328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1.c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Data Values</a:t>
            </a:r>
          </a:p>
          <a:p>
            <a:pPr algn="ctr"/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 script)</a:t>
            </a:r>
          </a:p>
          <a:p>
            <a:pPr algn="ctr"/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5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4660386-32C7-3C4B-A013-DCB958795420}"/>
              </a:ext>
            </a:extLst>
          </p:cNvPr>
          <p:cNvSpPr txBox="1"/>
          <p:nvPr/>
        </p:nvSpPr>
        <p:spPr>
          <a:xfrm>
            <a:off x="1665515" y="1875598"/>
            <a:ext cx="33589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Numeric/Integer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55343-C0EC-544A-B8B1-458ACE32A9B8}"/>
              </a:ext>
            </a:extLst>
          </p:cNvPr>
          <p:cNvSpPr txBox="1"/>
          <p:nvPr/>
        </p:nvSpPr>
        <p:spPr>
          <a:xfrm>
            <a:off x="1665515" y="2275708"/>
            <a:ext cx="3331028" cy="1161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1, 2, 3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3.141593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2.386421e+54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DADC4-EF9B-054E-994D-99AFE56DCAF1}"/>
              </a:ext>
            </a:extLst>
          </p:cNvPr>
          <p:cNvSpPr txBox="1"/>
          <p:nvPr/>
        </p:nvSpPr>
        <p:spPr>
          <a:xfrm>
            <a:off x="1665515" y="3655234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Logical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DA120-B8E7-D242-A6C0-2552738CE951}"/>
              </a:ext>
            </a:extLst>
          </p:cNvPr>
          <p:cNvSpPr txBox="1"/>
          <p:nvPr/>
        </p:nvSpPr>
        <p:spPr>
          <a:xfrm>
            <a:off x="1665515" y="4055344"/>
            <a:ext cx="3331028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TRUE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CC1DE3-A6E8-F042-8BDE-9BA2C5A42687}"/>
              </a:ext>
            </a:extLst>
          </p:cNvPr>
          <p:cNvSpPr txBox="1"/>
          <p:nvPr/>
        </p:nvSpPr>
        <p:spPr>
          <a:xfrm>
            <a:off x="6847115" y="1875598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Factors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5A45F5-2E3E-3046-8D99-7D5066F3B80D}"/>
              </a:ext>
            </a:extLst>
          </p:cNvPr>
          <p:cNvSpPr txBox="1"/>
          <p:nvPr/>
        </p:nvSpPr>
        <p:spPr>
          <a:xfrm>
            <a:off x="6847115" y="2275708"/>
            <a:ext cx="3331028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[1] A C D C A C D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Levels: A B C D (1,2,3,4)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B160D-2036-CA45-BD3A-18A11CF09C7B}"/>
              </a:ext>
            </a:extLst>
          </p:cNvPr>
          <p:cNvSpPr txBox="1"/>
          <p:nvPr/>
        </p:nvSpPr>
        <p:spPr>
          <a:xfrm>
            <a:off x="375558" y="367493"/>
            <a:ext cx="464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Data Values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55D8AD-C7DA-614F-849E-2CF1591EA571}"/>
              </a:ext>
            </a:extLst>
          </p:cNvPr>
          <p:cNvSpPr txBox="1"/>
          <p:nvPr/>
        </p:nvSpPr>
        <p:spPr>
          <a:xfrm>
            <a:off x="6847115" y="3267455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Missing Values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39512-8A93-B14F-9195-D79116C7FD31}"/>
              </a:ext>
            </a:extLst>
          </p:cNvPr>
          <p:cNvSpPr txBox="1"/>
          <p:nvPr/>
        </p:nvSpPr>
        <p:spPr>
          <a:xfrm>
            <a:off x="6847115" y="3655234"/>
            <a:ext cx="3331028" cy="79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NA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E6E12-0339-A149-A6D1-3459CF6DDB75}"/>
              </a:ext>
            </a:extLst>
          </p:cNvPr>
          <p:cNvSpPr txBox="1"/>
          <p:nvPr/>
        </p:nvSpPr>
        <p:spPr>
          <a:xfrm>
            <a:off x="6847115" y="4646981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7159F5-4D46-F74A-A9A3-CC235E450A46}"/>
              </a:ext>
            </a:extLst>
          </p:cNvPr>
          <p:cNvSpPr txBox="1"/>
          <p:nvPr/>
        </p:nvSpPr>
        <p:spPr>
          <a:xfrm>
            <a:off x="6847115" y="5034760"/>
            <a:ext cx="3331028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"1969-07-20”</a:t>
            </a:r>
          </a:p>
        </p:txBody>
      </p:sp>
    </p:spTree>
    <p:extLst>
      <p:ext uri="{BB962C8B-B14F-4D97-AF65-F5344CB8AC3E}">
        <p14:creationId xmlns:p14="http://schemas.microsoft.com/office/powerpoint/2010/main" val="44797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1.d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Data Structures</a:t>
            </a:r>
          </a:p>
          <a:p>
            <a:pPr algn="ctr"/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 script)</a:t>
            </a:r>
          </a:p>
        </p:txBody>
      </p:sp>
    </p:spTree>
    <p:extLst>
      <p:ext uri="{BB962C8B-B14F-4D97-AF65-F5344CB8AC3E}">
        <p14:creationId xmlns:p14="http://schemas.microsoft.com/office/powerpoint/2010/main" val="3574865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tidyverse – Part I</a:t>
            </a:r>
          </a:p>
        </p:txBody>
      </p:sp>
    </p:spTree>
    <p:extLst>
      <p:ext uri="{BB962C8B-B14F-4D97-AF65-F5344CB8AC3E}">
        <p14:creationId xmlns:p14="http://schemas.microsoft.com/office/powerpoint/2010/main" val="226275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A77CF2-4A61-3149-87F9-C8BF7020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43" y="1817793"/>
            <a:ext cx="1629360" cy="1888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68EB8-B8A5-A34F-9182-F0089DD8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596" y="412895"/>
            <a:ext cx="1574002" cy="1824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E61D55-3B6F-5B49-A266-5C07FEAA2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276" y="1817794"/>
            <a:ext cx="1629360" cy="1888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DFF88-0F55-6B43-9F15-A65AE4A6B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309" y="1817792"/>
            <a:ext cx="1629360" cy="1888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43EB9-6DCA-CF4A-8BDC-7860174782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1651" y="3285036"/>
            <a:ext cx="1629360" cy="18887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BEA8D0-1723-254E-AC7F-058F545940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2685" y="3285037"/>
            <a:ext cx="1631576" cy="1888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5F3CF-EA0A-3A48-A4EB-5125379B28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838" y="3282618"/>
            <a:ext cx="1631576" cy="1891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8BF9E6-F3A2-0C4B-9396-650BC91504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6059" y="4731496"/>
            <a:ext cx="1629360" cy="188872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34B95F-C3D0-A340-A046-2C9C19987FCC}"/>
              </a:ext>
            </a:extLst>
          </p:cNvPr>
          <p:cNvSpPr/>
          <p:nvPr/>
        </p:nvSpPr>
        <p:spPr>
          <a:xfrm>
            <a:off x="9113270" y="3244854"/>
            <a:ext cx="1420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tidyverse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6582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2920187"/>
            <a:ext cx="4992317" cy="101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pipes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%&gt;%</a:t>
            </a:r>
          </a:p>
        </p:txBody>
      </p:sp>
    </p:spTree>
    <p:extLst>
      <p:ext uri="{BB962C8B-B14F-4D97-AF65-F5344CB8AC3E}">
        <p14:creationId xmlns:p14="http://schemas.microsoft.com/office/powerpoint/2010/main" val="162015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519134" y="1930630"/>
            <a:ext cx="5405677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Tidyverse uses pipes to follow data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df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%&gt;%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filter(cities == “Tokyo”) %&gt;%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summarise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(population = sum(people))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5F7C57-7850-E94D-AB92-7D53995A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259931"/>
              </p:ext>
            </p:extLst>
          </p:nvPr>
        </p:nvGraphicFramePr>
        <p:xfrm>
          <a:off x="6137754" y="2578787"/>
          <a:ext cx="5562948" cy="1419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316">
                  <a:extLst>
                    <a:ext uri="{9D8B030D-6E8A-4147-A177-3AD203B41FA5}">
                      <a16:colId xmlns:a16="http://schemas.microsoft.com/office/drawing/2014/main" val="413173613"/>
                    </a:ext>
                  </a:extLst>
                </a:gridCol>
                <a:gridCol w="1854316">
                  <a:extLst>
                    <a:ext uri="{9D8B030D-6E8A-4147-A177-3AD203B41FA5}">
                      <a16:colId xmlns:a16="http://schemas.microsoft.com/office/drawing/2014/main" val="4062283443"/>
                    </a:ext>
                  </a:extLst>
                </a:gridCol>
                <a:gridCol w="1854316">
                  <a:extLst>
                    <a:ext uri="{9D8B030D-6E8A-4147-A177-3AD203B41FA5}">
                      <a16:colId xmlns:a16="http://schemas.microsoft.com/office/drawing/2014/main" val="3561050084"/>
                    </a:ext>
                  </a:extLst>
                </a:gridCol>
              </a:tblGrid>
              <a:tr h="473097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people (million)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792932"/>
                  </a:ext>
                </a:extLst>
              </a:tr>
              <a:tr h="47309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Tokyo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251071"/>
                  </a:ext>
                </a:extLst>
              </a:tr>
              <a:tr h="47309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Frankfurt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75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85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519134" y="1930630"/>
            <a:ext cx="5405677" cy="235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Tidyverse uses pipes to follow data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df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%&gt;%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filter(cities == “Tokyo”) 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%&gt;%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summarise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(population = sum(people))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5F7C57-7850-E94D-AB92-7D53995AAD33}"/>
              </a:ext>
            </a:extLst>
          </p:cNvPr>
          <p:cNvGraphicFramePr>
            <a:graphicFrameLocks noGrp="1"/>
          </p:cNvGraphicFramePr>
          <p:nvPr/>
        </p:nvGraphicFramePr>
        <p:xfrm>
          <a:off x="6137754" y="2578787"/>
          <a:ext cx="5562948" cy="141929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54316">
                  <a:extLst>
                    <a:ext uri="{9D8B030D-6E8A-4147-A177-3AD203B41FA5}">
                      <a16:colId xmlns:a16="http://schemas.microsoft.com/office/drawing/2014/main" val="413173613"/>
                    </a:ext>
                  </a:extLst>
                </a:gridCol>
                <a:gridCol w="1854316">
                  <a:extLst>
                    <a:ext uri="{9D8B030D-6E8A-4147-A177-3AD203B41FA5}">
                      <a16:colId xmlns:a16="http://schemas.microsoft.com/office/drawing/2014/main" val="4062283443"/>
                    </a:ext>
                  </a:extLst>
                </a:gridCol>
                <a:gridCol w="1854316">
                  <a:extLst>
                    <a:ext uri="{9D8B030D-6E8A-4147-A177-3AD203B41FA5}">
                      <a16:colId xmlns:a16="http://schemas.microsoft.com/office/drawing/2014/main" val="3561050084"/>
                    </a:ext>
                  </a:extLst>
                </a:gridCol>
              </a:tblGrid>
              <a:tr h="473097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cities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people (million)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792932"/>
                  </a:ext>
                </a:extLst>
              </a:tr>
              <a:tr h="47309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Tokyo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9.23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Japan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251071"/>
                  </a:ext>
                </a:extLst>
              </a:tr>
              <a:tr h="473097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Frankfurt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ysClr val="windowText" lastClr="000000"/>
                          </a:solidFill>
                          <a:latin typeface="Open Sans Light" panose="020B0306030504020204" pitchFamily="34" charset="0"/>
                          <a:ea typeface="Open Sans Light" panose="020B0306030504020204" pitchFamily="34" charset="0"/>
                          <a:cs typeface="Open Sans Light" panose="020B030603050402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751063"/>
                  </a:ext>
                </a:extLst>
              </a:tr>
            </a:tbl>
          </a:graphicData>
        </a:graphic>
      </p:graphicFrame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E796A62-6405-F64D-876B-24819652CBED}"/>
              </a:ext>
            </a:extLst>
          </p:cNvPr>
          <p:cNvCxnSpPr>
            <a:cxnSpLocks/>
          </p:cNvCxnSpPr>
          <p:nvPr/>
        </p:nvCxnSpPr>
        <p:spPr>
          <a:xfrm>
            <a:off x="3344450" y="3106336"/>
            <a:ext cx="688931" cy="538618"/>
          </a:xfrm>
          <a:prstGeom prst="bentConnector3">
            <a:avLst>
              <a:gd name="adj1" fmla="val 168182"/>
            </a:avLst>
          </a:prstGeom>
          <a:ln w="19050">
            <a:solidFill>
              <a:srgbClr val="00A1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D05E630-E2B8-524A-9083-49BD52E89FBA}"/>
              </a:ext>
            </a:extLst>
          </p:cNvPr>
          <p:cNvCxnSpPr>
            <a:cxnSpLocks/>
          </p:cNvCxnSpPr>
          <p:nvPr/>
        </p:nvCxnSpPr>
        <p:spPr>
          <a:xfrm>
            <a:off x="4623148" y="3644954"/>
            <a:ext cx="562627" cy="451057"/>
          </a:xfrm>
          <a:prstGeom prst="bentConnector3">
            <a:avLst>
              <a:gd name="adj1" fmla="val 161317"/>
            </a:avLst>
          </a:prstGeom>
          <a:ln w="19050">
            <a:solidFill>
              <a:srgbClr val="00A1D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95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3108078"/>
            <a:ext cx="4992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RStudio</a:t>
            </a:r>
          </a:p>
        </p:txBody>
      </p:sp>
    </p:spTree>
    <p:extLst>
      <p:ext uri="{BB962C8B-B14F-4D97-AF65-F5344CB8AC3E}">
        <p14:creationId xmlns:p14="http://schemas.microsoft.com/office/powerpoint/2010/main" val="145736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2920187"/>
            <a:ext cx="4992317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tibbles</a:t>
            </a: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29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205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 - printing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CF424-30BE-CF4B-9A77-1F6A207C7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" t="966" r="29463" b="2299"/>
          <a:stretch/>
        </p:blipFill>
        <p:spPr>
          <a:xfrm>
            <a:off x="869214" y="2800970"/>
            <a:ext cx="4989266" cy="2961313"/>
          </a:xfrm>
          <a:prstGeom prst="rect">
            <a:avLst/>
          </a:prstGeom>
          <a:ln>
            <a:solidFill>
              <a:srgbClr val="00A1DD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9AB11-6F96-5C42-9F77-974D74917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664" y="2800971"/>
            <a:ext cx="4547370" cy="2961312"/>
          </a:xfrm>
          <a:prstGeom prst="rect">
            <a:avLst/>
          </a:prstGeom>
          <a:ln>
            <a:solidFill>
              <a:srgbClr val="00A1DD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40290F-1CBA-9242-A9E5-50882AD252FC}"/>
              </a:ext>
            </a:extLst>
          </p:cNvPr>
          <p:cNvSpPr txBox="1"/>
          <p:nvPr/>
        </p:nvSpPr>
        <p:spPr>
          <a:xfrm>
            <a:off x="2460738" y="2026568"/>
            <a:ext cx="1806217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data.frame</a:t>
            </a: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9F020-089C-D643-8710-ECCDE88C7808}"/>
              </a:ext>
            </a:extLst>
          </p:cNvPr>
          <p:cNvSpPr txBox="1"/>
          <p:nvPr/>
        </p:nvSpPr>
        <p:spPr>
          <a:xfrm>
            <a:off x="8027240" y="2026569"/>
            <a:ext cx="1806217" cy="58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tibble</a:t>
            </a: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566519-B73F-CA43-8ECA-06BB9475F984}"/>
              </a:ext>
            </a:extLst>
          </p:cNvPr>
          <p:cNvSpPr txBox="1"/>
          <p:nvPr/>
        </p:nvSpPr>
        <p:spPr>
          <a:xfrm>
            <a:off x="606817" y="412895"/>
            <a:ext cx="14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2.a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400121" y="2920187"/>
            <a:ext cx="49923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tibbles</a:t>
            </a: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(r script)</a:t>
            </a:r>
          </a:p>
        </p:txBody>
      </p:sp>
    </p:spTree>
    <p:extLst>
      <p:ext uri="{BB962C8B-B14F-4D97-AF65-F5344CB8AC3E}">
        <p14:creationId xmlns:p14="http://schemas.microsoft.com/office/powerpoint/2010/main" val="3103497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3020091" y="2717311"/>
            <a:ext cx="6189224" cy="66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1754999" y="1119425"/>
            <a:ext cx="8682001" cy="4249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we will do:</a:t>
            </a:r>
          </a:p>
          <a:p>
            <a:pPr algn="just">
              <a:spcBef>
                <a:spcPts val="1200"/>
              </a:spcBef>
            </a:pP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Introduction to R and </a:t>
            </a:r>
            <a:r>
              <a:rPr lang="en-US" sz="2000" dirty="0" err="1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Rstudio</a:t>
            </a:r>
            <a:endParaRPr lang="en-US" sz="20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Tidyverse and other data-centric packages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Basic techniques of spatial analysis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Plot data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Create maps</a:t>
            </a:r>
          </a:p>
          <a:p>
            <a:pPr marL="342900" indent="-342900" algn="just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 some basic notions of spatial data statistical models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2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A4CB1F-C3BB-494E-9CE6-3F6A740133C4}"/>
              </a:ext>
            </a:extLst>
          </p:cNvPr>
          <p:cNvSpPr txBox="1"/>
          <p:nvPr/>
        </p:nvSpPr>
        <p:spPr>
          <a:xfrm>
            <a:off x="1754999" y="1119425"/>
            <a:ext cx="86820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What we will NOT do:</a:t>
            </a:r>
          </a:p>
          <a:p>
            <a:pPr>
              <a:spcBef>
                <a:spcPts val="1200"/>
              </a:spcBef>
            </a:pPr>
            <a:endParaRPr lang="en-US" sz="2400" dirty="0">
              <a:solidFill>
                <a:srgbClr val="00A1DD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 advanced notions of how most spatial data statistical models work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 </a:t>
            </a:r>
            <a:r>
              <a:rPr lang="en-US" sz="2000" b="1" dirty="0">
                <a:solidFill>
                  <a:srgbClr val="00A1D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instead of </a:t>
            </a:r>
            <a:r>
              <a:rPr lang="en-US" sz="2000" b="1" dirty="0">
                <a:solidFill>
                  <a:srgbClr val="00A1D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&lt;-</a:t>
            </a: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as an assignment operator</a:t>
            </a:r>
            <a:b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(Trump gets an extra vote whenever you do that)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Learn how to scrape data from websites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Have a final exam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400" dirty="0">
                <a:solidFill>
                  <a:srgbClr val="00A1DD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91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74000-9412-9040-A91E-97BED77B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1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74000-9412-9040-A91E-97BED77B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E09BAE-BDDB-B741-BD77-6A83E20ECDF1}"/>
              </a:ext>
            </a:extLst>
          </p:cNvPr>
          <p:cNvSpPr/>
          <p:nvPr/>
        </p:nvSpPr>
        <p:spPr>
          <a:xfrm>
            <a:off x="5536504" y="2868460"/>
            <a:ext cx="6045895" cy="3989539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F43F27-FE23-FE4E-B760-DBEE2224719A}"/>
              </a:ext>
            </a:extLst>
          </p:cNvPr>
          <p:cNvSpPr/>
          <p:nvPr/>
        </p:nvSpPr>
        <p:spPr>
          <a:xfrm>
            <a:off x="609599" y="613775"/>
            <a:ext cx="6104351" cy="6244226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FD1A2-783F-174B-95CD-5534830DE397}"/>
              </a:ext>
            </a:extLst>
          </p:cNvPr>
          <p:cNvSpPr txBox="1"/>
          <p:nvPr/>
        </p:nvSpPr>
        <p:spPr>
          <a:xfrm>
            <a:off x="1747729" y="1643607"/>
            <a:ext cx="3788775" cy="22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History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Connections</a:t>
            </a:r>
          </a:p>
          <a:p>
            <a:pPr>
              <a:lnSpc>
                <a:spcPct val="150000"/>
              </a:lnSpc>
            </a:pPr>
            <a:r>
              <a:rPr lang="en-US" sz="2400" b="1" strike="sngStrike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3770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74000-9412-9040-A91E-97BED77B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E09BAE-BDDB-B741-BD77-6A83E20ECDF1}"/>
              </a:ext>
            </a:extLst>
          </p:cNvPr>
          <p:cNvSpPr/>
          <p:nvPr/>
        </p:nvSpPr>
        <p:spPr>
          <a:xfrm>
            <a:off x="6713950" y="601250"/>
            <a:ext cx="4868449" cy="6256750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F43F27-FE23-FE4E-B760-DBEE2224719A}"/>
              </a:ext>
            </a:extLst>
          </p:cNvPr>
          <p:cNvSpPr/>
          <p:nvPr/>
        </p:nvSpPr>
        <p:spPr>
          <a:xfrm>
            <a:off x="609599" y="3995803"/>
            <a:ext cx="7657579" cy="2862198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3D916-BAA5-A74D-AA14-77A35E0D36E4}"/>
              </a:ext>
            </a:extLst>
          </p:cNvPr>
          <p:cNvSpPr txBox="1"/>
          <p:nvPr/>
        </p:nvSpPr>
        <p:spPr>
          <a:xfrm>
            <a:off x="7617041" y="1727890"/>
            <a:ext cx="3268076" cy="114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Script files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Data.frame</a:t>
            </a: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91663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74000-9412-9040-A91E-97BED77B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E09BAE-BDDB-B741-BD77-6A83E20ECDF1}"/>
              </a:ext>
            </a:extLst>
          </p:cNvPr>
          <p:cNvSpPr/>
          <p:nvPr/>
        </p:nvSpPr>
        <p:spPr>
          <a:xfrm>
            <a:off x="6713950" y="601250"/>
            <a:ext cx="4868449" cy="6256750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F43F27-FE23-FE4E-B760-DBEE2224719A}"/>
              </a:ext>
            </a:extLst>
          </p:cNvPr>
          <p:cNvSpPr/>
          <p:nvPr/>
        </p:nvSpPr>
        <p:spPr>
          <a:xfrm>
            <a:off x="609599" y="601250"/>
            <a:ext cx="7657579" cy="3394553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0D501-E4C1-D74C-9CB5-B4502FACA52D}"/>
              </a:ext>
            </a:extLst>
          </p:cNvPr>
          <p:cNvSpPr txBox="1"/>
          <p:nvPr/>
        </p:nvSpPr>
        <p:spPr>
          <a:xfrm>
            <a:off x="1309318" y="1317930"/>
            <a:ext cx="3788775" cy="169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Console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Terminal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148815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74000-9412-9040-A91E-97BED77B7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E09BAE-BDDB-B741-BD77-6A83E20ECDF1}"/>
              </a:ext>
            </a:extLst>
          </p:cNvPr>
          <p:cNvSpPr/>
          <p:nvPr/>
        </p:nvSpPr>
        <p:spPr>
          <a:xfrm>
            <a:off x="5761974" y="601250"/>
            <a:ext cx="5820426" cy="2254684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F43F27-FE23-FE4E-B760-DBEE2224719A}"/>
              </a:ext>
            </a:extLst>
          </p:cNvPr>
          <p:cNvSpPr/>
          <p:nvPr/>
        </p:nvSpPr>
        <p:spPr>
          <a:xfrm>
            <a:off x="609599" y="601250"/>
            <a:ext cx="6104351" cy="6256750"/>
          </a:xfrm>
          <a:prstGeom prst="roundRect">
            <a:avLst>
              <a:gd name="adj" fmla="val 4988"/>
            </a:avLst>
          </a:prstGeom>
          <a:solidFill>
            <a:srgbClr val="00A1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30799-9FBE-FF43-B345-A95197115D57}"/>
              </a:ext>
            </a:extLst>
          </p:cNvPr>
          <p:cNvSpPr txBox="1"/>
          <p:nvPr/>
        </p:nvSpPr>
        <p:spPr>
          <a:xfrm>
            <a:off x="1291400" y="1454300"/>
            <a:ext cx="3788775" cy="2803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Files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Plots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Packages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Help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361556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</TotalTime>
  <Words>342</Words>
  <Application>Microsoft Macintosh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 Marques Teixeira</dc:creator>
  <cp:lastModifiedBy>Filipe Marques Teixeira</cp:lastModifiedBy>
  <cp:revision>116</cp:revision>
  <cp:lastPrinted>2020-08-25T08:23:30Z</cp:lastPrinted>
  <dcterms:created xsi:type="dcterms:W3CDTF">2020-07-14T13:07:27Z</dcterms:created>
  <dcterms:modified xsi:type="dcterms:W3CDTF">2020-11-11T12:06:50Z</dcterms:modified>
</cp:coreProperties>
</file>