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8" r:id="rId3"/>
    <p:sldId id="312" r:id="rId4"/>
    <p:sldId id="309" r:id="rId5"/>
    <p:sldId id="313" r:id="rId6"/>
    <p:sldId id="314" r:id="rId7"/>
    <p:sldId id="315" r:id="rId8"/>
    <p:sldId id="316" r:id="rId9"/>
    <p:sldId id="318" r:id="rId10"/>
    <p:sldId id="319" r:id="rId11"/>
    <p:sldId id="322" r:id="rId12"/>
    <p:sldId id="320" r:id="rId13"/>
    <p:sldId id="321" r:id="rId14"/>
    <p:sldId id="317" r:id="rId15"/>
    <p:sldId id="310" r:id="rId16"/>
    <p:sldId id="323" r:id="rId17"/>
    <p:sldId id="311" r:id="rId18"/>
    <p:sldId id="324" r:id="rId19"/>
    <p:sldId id="325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DD"/>
    <a:srgbClr val="F8F8F3"/>
    <a:srgbClr val="F5F5EF"/>
    <a:srgbClr val="76A08A"/>
    <a:srgbClr val="33CCFF"/>
    <a:srgbClr val="FDDDA4"/>
    <a:srgbClr val="C7CEF6"/>
    <a:srgbClr val="FCD16B"/>
    <a:srgbClr val="2E604A"/>
    <a:srgbClr val="458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1314-F276-E449-8F3E-85EC689E9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55554-9EE9-D343-A22C-77FEEED6D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93F2A-0265-094D-9007-CBA57067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310C-C267-0F45-9931-761C0BEB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214D-206E-0E44-895F-F070D2F3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47E5-9379-8A42-A8B8-B4B7106B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8BB57-4193-D04A-BEA9-4C41D0561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A593-84D3-2945-872F-B52D410D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67A5-5FFD-934A-8069-B9F95006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C750F-0D90-FC48-905A-B01A2DAE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4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BBC40-6965-A142-AF64-856E19D4B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A7768-9804-094C-987C-41927F174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60D8-8B49-5842-B833-8CA28102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CD660-69F2-4847-97D3-930B5F75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69FA-90FC-B44D-8B3E-468FC351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1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4141-8FE1-A141-BAA0-81303F9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A096-D7BE-D841-A582-6A73D099B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622C5-2BF2-5347-A74C-75F8068D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9815-F5F8-1541-B712-30873AC8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AEB5-6E87-2940-8A6D-56021154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26A8-2257-6546-8E04-0EDDCC83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334F5-D8C3-E540-9926-3D749CF3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74BA-10F3-584D-9139-3BB6749B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A7AE-6D33-404E-9EFC-98B5DE3C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BB43-9D0D-C44E-A193-04B62D14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1580-E17D-4E42-B3DC-9235FCFD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081C-8ECE-674F-ABD3-3179F2A70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3A65-AC34-A941-A40A-583FEA84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23F61-723D-4048-B193-6ACED281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E833C-FB5B-CC46-959F-DF69BEC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19D79-57C7-C94C-94EF-5699F48E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7A68-6429-9046-AB69-7F86EBBF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E1DC3-305F-1B4F-83DE-D084FAED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C1993-1908-DE4A-88CE-5FB8E0949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ABBA3-EED1-214F-8471-A576AD97C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10DD9-03C6-CF47-B883-C441E2CC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74B4A-DAF0-7B4D-BBB2-2B617CE9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C580-8379-1B47-9A69-0A18A1AC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74A28-1FC4-3944-B632-629BB963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6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ACF2-2727-6A4F-9930-F4E6647E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8CBD3-7047-BF43-8E61-BE0A610C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3CD32-235D-3F48-856A-D882D903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F0BC-C334-7440-A022-DB91BAFF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9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6E450-3B58-A940-843D-029B12B7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42596-79D4-9640-9725-812A53F2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63264-EED2-0848-8345-8D8A735C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9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5883-BA5B-9141-88DA-5540C286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CDE6-9943-A546-88A4-C7AEBC8F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9FA68-952D-F844-B992-E33EDD849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7767E-3A10-A746-9403-C0F5161A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9AB3E-9E95-1D41-95CD-4E29086B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F6498-F459-D44D-B0E2-956D1345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1DED-4F83-B44E-ACB6-9BBD3291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0EE8A-1189-244F-B060-C11E6D74E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14745-8D6A-7546-8038-624B98FA4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1D2B4-81CC-BC46-B953-9A3437AA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71506-7503-834F-A8AE-FB804D8F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37762-53D5-F24D-8002-538DB949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731B0-04E7-BE4D-82FE-CDA70264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B7D62-3DAC-024A-96E9-439AC340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E2B9-A0A7-044B-B348-2E75917B9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8F97-CBD3-AB41-ABE7-557A5AF1DDF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E3EC-5C2F-0645-8FA8-332049F83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B809E-39A5-1040-BFA6-A4AB6DD79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566519-B73F-CA43-8ECA-06BB9475F984}"/>
              </a:ext>
            </a:extLst>
          </p:cNvPr>
          <p:cNvSpPr txBox="1"/>
          <p:nvPr/>
        </p:nvSpPr>
        <p:spPr>
          <a:xfrm>
            <a:off x="606817" y="412895"/>
            <a:ext cx="1057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FLAMES</a:t>
            </a:r>
          </a:p>
          <a:p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Spatial Analysis course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400121" y="3108078"/>
            <a:ext cx="499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389539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9.a.ii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CC0E76-9565-ED40-8B72-3DDD6A19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32" y="1890183"/>
            <a:ext cx="7935731" cy="37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5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786008" y="2644170"/>
            <a:ext cx="10619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larger the power coefficient, the stronger the weight of nearby points.</a:t>
            </a:r>
          </a:p>
          <a:p>
            <a:pPr algn="just"/>
            <a:endParaRPr lang="en-US" sz="24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higher power coefficient results in nearby points having greater influence on the unsampled locations.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9.a.ii</a:t>
            </a:r>
          </a:p>
        </p:txBody>
      </p:sp>
    </p:spTree>
    <p:extLst>
      <p:ext uri="{BB962C8B-B14F-4D97-AF65-F5344CB8AC3E}">
        <p14:creationId xmlns:p14="http://schemas.microsoft.com/office/powerpoint/2010/main" val="388273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9.a.ii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77C08-46E1-6B48-97D6-0443E18E94DC}"/>
              </a:ext>
            </a:extLst>
          </p:cNvPr>
          <p:cNvSpPr txBox="1"/>
          <p:nvPr/>
        </p:nvSpPr>
        <p:spPr>
          <a:xfrm>
            <a:off x="7537799" y="1705801"/>
            <a:ext cx="293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coef</a:t>
            </a: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1CD253-2E55-C945-8FCE-0A0375BDC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69"/>
          <a:stretch/>
        </p:blipFill>
        <p:spPr>
          <a:xfrm>
            <a:off x="92487" y="2345265"/>
            <a:ext cx="5940610" cy="3640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2C88FC-4604-184D-A7A8-A3C017168A6F}"/>
              </a:ext>
            </a:extLst>
          </p:cNvPr>
          <p:cNvSpPr txBox="1"/>
          <p:nvPr/>
        </p:nvSpPr>
        <p:spPr>
          <a:xfrm>
            <a:off x="1597189" y="1646534"/>
            <a:ext cx="293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coef</a:t>
            </a: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67D7B8-0EBE-7A43-BDFE-264F56E22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958"/>
          <a:stretch/>
        </p:blipFill>
        <p:spPr>
          <a:xfrm>
            <a:off x="5982316" y="2345266"/>
            <a:ext cx="6042172" cy="36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0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9.a.ii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8FD1F-2DFC-1249-8358-1912CCB1F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01"/>
          <a:stretch/>
        </p:blipFill>
        <p:spPr>
          <a:xfrm>
            <a:off x="220132" y="2404531"/>
            <a:ext cx="5798793" cy="36406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CC0E76-9565-ED40-8B72-3DDD6A191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69"/>
          <a:stretch/>
        </p:blipFill>
        <p:spPr>
          <a:xfrm>
            <a:off x="6033097" y="2404532"/>
            <a:ext cx="5940610" cy="3640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6FBD8E-B5B7-9041-9C4D-56A774A23757}"/>
              </a:ext>
            </a:extLst>
          </p:cNvPr>
          <p:cNvSpPr txBox="1"/>
          <p:nvPr/>
        </p:nvSpPr>
        <p:spPr>
          <a:xfrm>
            <a:off x="1653925" y="1705802"/>
            <a:ext cx="293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Thiessen Polygons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77C08-46E1-6B48-97D6-0443E18E94DC}"/>
              </a:ext>
            </a:extLst>
          </p:cNvPr>
          <p:cNvSpPr txBox="1"/>
          <p:nvPr/>
        </p:nvSpPr>
        <p:spPr>
          <a:xfrm>
            <a:off x="7537799" y="1705801"/>
            <a:ext cx="293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IDW</a:t>
            </a:r>
          </a:p>
        </p:txBody>
      </p:sp>
    </p:spTree>
    <p:extLst>
      <p:ext uri="{BB962C8B-B14F-4D97-AF65-F5344CB8AC3E}">
        <p14:creationId xmlns:p14="http://schemas.microsoft.com/office/powerpoint/2010/main" val="163145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164794" y="3198167"/>
            <a:ext cx="586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iii- Ordinary Kriging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9.a</a:t>
            </a:r>
          </a:p>
        </p:txBody>
      </p:sp>
    </p:spTree>
    <p:extLst>
      <p:ext uri="{BB962C8B-B14F-4D97-AF65-F5344CB8AC3E}">
        <p14:creationId xmlns:p14="http://schemas.microsoft.com/office/powerpoint/2010/main" val="248254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606817" y="1750367"/>
            <a:ext cx="10669740" cy="335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1- Removing any spatial trends if present.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2- Computing the experimental variogram (spatial autocorrelation)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3- Defining an experimental variogram model.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4- Interpolating the surface using the experimental variogram.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5- Adding the kriged interpolated surface to the trend interpolated surface to produce the final output.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27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Ordinary Kriging</a:t>
            </a:r>
          </a:p>
        </p:txBody>
      </p:sp>
    </p:spTree>
    <p:extLst>
      <p:ext uri="{BB962C8B-B14F-4D97-AF65-F5344CB8AC3E}">
        <p14:creationId xmlns:p14="http://schemas.microsoft.com/office/powerpoint/2010/main" val="114372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912660" y="2274838"/>
            <a:ext cx="10669740" cy="224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perform kriging, you must first have a variogram model, from which the data can be interpolated. There are a couple steps involved:</a:t>
            </a:r>
          </a:p>
          <a:p>
            <a:pPr algn="just"/>
            <a:endParaRPr lang="en-US" sz="24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Calculate the sample variogram. This is done with the variogram function.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Fit a model to the sample variogram.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27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Ordinary Kriging</a:t>
            </a:r>
          </a:p>
        </p:txBody>
      </p:sp>
    </p:spTree>
    <p:extLst>
      <p:ext uri="{BB962C8B-B14F-4D97-AF65-F5344CB8AC3E}">
        <p14:creationId xmlns:p14="http://schemas.microsoft.com/office/powerpoint/2010/main" val="268328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606817" y="2274838"/>
            <a:ext cx="109755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Variogram </a:t>
            </a:r>
            <a:r>
              <a:rPr lang="en-US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(https://</a:t>
            </a:r>
            <a:r>
              <a:rPr lang="en-US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vsp.pnnl.gov</a:t>
            </a:r>
            <a:r>
              <a:rPr lang="en-US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/help/</a:t>
            </a:r>
            <a:r>
              <a:rPr lang="en-US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Vsample</a:t>
            </a:r>
            <a:r>
              <a:rPr lang="en-US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/</a:t>
            </a:r>
            <a:r>
              <a:rPr lang="en-US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Kriging_Variogram.htm</a:t>
            </a:r>
            <a:r>
              <a:rPr lang="en-US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algn="just"/>
            <a:endParaRPr lang="en-US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variogram is a description of the spatial continuity of the data or spatial autocorrelation.</a:t>
            </a:r>
          </a:p>
          <a:p>
            <a:pPr algn="just"/>
            <a:endParaRPr lang="en-US" sz="24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experimental variogram is a discrete function calculated using a measure of variability between pairs of points at various distances. The exact measure used depends on the variogram type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Kriging</a:t>
            </a:r>
          </a:p>
        </p:txBody>
      </p:sp>
    </p:spTree>
    <p:extLst>
      <p:ext uri="{BB962C8B-B14F-4D97-AF65-F5344CB8AC3E}">
        <p14:creationId xmlns:p14="http://schemas.microsoft.com/office/powerpoint/2010/main" val="271630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606817" y="2274838"/>
            <a:ext cx="10975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cutoff represents the maximal spatial distance considered between two observations.</a:t>
            </a:r>
          </a:p>
          <a:p>
            <a:pPr algn="just"/>
            <a:endParaRPr lang="en-US" sz="24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width is the distance interval over which the semi-variance is calculated.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Kriging</a:t>
            </a:r>
          </a:p>
        </p:txBody>
      </p:sp>
    </p:spTree>
    <p:extLst>
      <p:ext uri="{BB962C8B-B14F-4D97-AF65-F5344CB8AC3E}">
        <p14:creationId xmlns:p14="http://schemas.microsoft.com/office/powerpoint/2010/main" val="339426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164794" y="3198167"/>
            <a:ext cx="586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Spatial Statistics – part I</a:t>
            </a:r>
          </a:p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(r script)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9.a</a:t>
            </a:r>
          </a:p>
        </p:txBody>
      </p:sp>
    </p:spTree>
    <p:extLst>
      <p:ext uri="{BB962C8B-B14F-4D97-AF65-F5344CB8AC3E}">
        <p14:creationId xmlns:p14="http://schemas.microsoft.com/office/powerpoint/2010/main" val="281671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164794" y="3198167"/>
            <a:ext cx="586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Coordinate Systems/Spatial Projections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0382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020091" y="2717311"/>
            <a:ext cx="6189224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25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3B28B-F886-B64F-839C-943756176F9F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A5A698-E912-EA45-B534-5C978ED02A6D}"/>
              </a:ext>
            </a:extLst>
          </p:cNvPr>
          <p:cNvGraphicFramePr>
            <a:graphicFrameLocks noGrp="1"/>
          </p:cNvGraphicFramePr>
          <p:nvPr/>
        </p:nvGraphicFramePr>
        <p:xfrm>
          <a:off x="606817" y="1455310"/>
          <a:ext cx="11195716" cy="4444106"/>
        </p:xfrm>
        <a:graphic>
          <a:graphicData uri="http://schemas.openxmlformats.org/drawingml/2006/table">
            <a:tbl>
              <a:tblPr/>
              <a:tblGrid>
                <a:gridCol w="2220638">
                  <a:extLst>
                    <a:ext uri="{9D8B030D-6E8A-4147-A177-3AD203B41FA5}">
                      <a16:colId xmlns:a16="http://schemas.microsoft.com/office/drawing/2014/main" val="1660969186"/>
                    </a:ext>
                  </a:extLst>
                </a:gridCol>
                <a:gridCol w="932602">
                  <a:extLst>
                    <a:ext uri="{9D8B030D-6E8A-4147-A177-3AD203B41FA5}">
                      <a16:colId xmlns:a16="http://schemas.microsoft.com/office/drawing/2014/main" val="219479997"/>
                    </a:ext>
                  </a:extLst>
                </a:gridCol>
                <a:gridCol w="2175298">
                  <a:extLst>
                    <a:ext uri="{9D8B030D-6E8A-4147-A177-3AD203B41FA5}">
                      <a16:colId xmlns:a16="http://schemas.microsoft.com/office/drawing/2014/main" val="1299963283"/>
                    </a:ext>
                  </a:extLst>
                </a:gridCol>
                <a:gridCol w="5867178">
                  <a:extLst>
                    <a:ext uri="{9D8B030D-6E8A-4147-A177-3AD203B41FA5}">
                      <a16:colId xmlns:a16="http://schemas.microsoft.com/office/drawing/2014/main" val="1082568440"/>
                    </a:ext>
                  </a:extLst>
                </a:gridCol>
              </a:tblGrid>
              <a:tr h="170838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Projection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WKID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Authority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Syntax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450408"/>
                  </a:ext>
                </a:extLst>
              </a:tr>
              <a:tr h="773794">
                <a:tc>
                  <a:txBody>
                    <a:bodyPr/>
                    <a:lstStyle/>
                    <a:p>
                      <a:pPr algn="l"/>
                      <a:r>
                        <a:rPr lang="en-GB" sz="1400" b="0" i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UTM NAD 83 Zone 19N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400" b="0" i="0" dirty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26919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EPSG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+proj=utm +zone=19 +ellps=GRS80 +datum=NAD83 +units=m +no_defs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526767"/>
                  </a:ext>
                </a:extLst>
              </a:tr>
              <a:tr h="1256160">
                <a:tc>
                  <a:txBody>
                    <a:bodyPr/>
                    <a:lstStyle/>
                    <a:p>
                      <a:pPr algn="l"/>
                      <a:r>
                        <a:rPr lang="en-GB" sz="1400" b="0" i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USA Contiguous albers equal area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400" b="0" i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102003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ESRI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+proj=aea +lat_1=29.5 +lat_2=45.5 +lat_0=37.5 +lon_0=-96 +x_0=0 +y_0=0 +ellps=GRS80 +datum=NAD83 +units=m +no_defs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584945"/>
                  </a:ext>
                </a:extLst>
              </a:tr>
              <a:tr h="1256160">
                <a:tc>
                  <a:txBody>
                    <a:bodyPr/>
                    <a:lstStyle/>
                    <a:p>
                      <a:pPr algn="l"/>
                      <a:r>
                        <a:rPr lang="en-GB" sz="1400" b="0" i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Alaska albers equal area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400" b="0" i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3338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EPSG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+proj=aea +lat_1=55 +lat_2=65 +lat_0=50 +lon_0=-154 +x_0=0 +y_0=0 +ellps=GRS80 +datum=NAD83 +units=m +no_defs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512618"/>
                  </a:ext>
                </a:extLst>
              </a:tr>
              <a:tr h="894386"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World Robinson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400" b="0" i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54030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ESRI</a:t>
                      </a: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  <a:r>
                        <a:rPr lang="en-GB" sz="1400" b="0" i="0" dirty="0" err="1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</a:t>
                      </a:r>
                      <a:r>
                        <a:rPr lang="en-GB" sz="1400" b="0" i="0" dirty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=robin +lon_0=0 +x_0=0 +y_0=0 +</a:t>
                      </a:r>
                      <a:r>
                        <a:rPr lang="en-GB" sz="1400" b="0" i="0" dirty="0" err="1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ellps</a:t>
                      </a:r>
                      <a:r>
                        <a:rPr lang="en-GB" sz="1400" b="0" i="0" dirty="0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=WGS84 +datum=WGS84 +units=m +</a:t>
                      </a:r>
                      <a:r>
                        <a:rPr lang="en-GB" sz="1400" b="0" i="0" dirty="0" err="1">
                          <a:solidFill>
                            <a:srgbClr val="00A1D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no_defs</a:t>
                      </a:r>
                      <a:endParaRPr lang="en-GB" sz="1400" b="0" i="0" dirty="0">
                        <a:solidFill>
                          <a:srgbClr val="00A1DD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4434" marR="54434" marT="25123" marB="2512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69349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5E5B629-0082-2242-9A7B-18E155ACF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688" y="180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altLang="en-B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BE" altLang="en-B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BE" altLang="en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23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164794" y="3198167"/>
            <a:ext cx="586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Spatial Statistics – part 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9.a</a:t>
            </a:r>
          </a:p>
        </p:txBody>
      </p:sp>
    </p:spTree>
    <p:extLst>
      <p:ext uri="{BB962C8B-B14F-4D97-AF65-F5344CB8AC3E}">
        <p14:creationId xmlns:p14="http://schemas.microsoft.com/office/powerpoint/2010/main" val="3852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164794" y="3198167"/>
            <a:ext cx="586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Proximity interpolation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9.a</a:t>
            </a:r>
          </a:p>
        </p:txBody>
      </p:sp>
    </p:spTree>
    <p:extLst>
      <p:ext uri="{BB962C8B-B14F-4D97-AF65-F5344CB8AC3E}">
        <p14:creationId xmlns:p14="http://schemas.microsoft.com/office/powerpoint/2010/main" val="325033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473108" y="2459504"/>
            <a:ext cx="11208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Given a distribution of point meteorological stations showing precipitation values, how I can I estimate the precipitation values where data were not observed?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9.a.i</a:t>
            </a:r>
          </a:p>
        </p:txBody>
      </p:sp>
    </p:spTree>
    <p:extLst>
      <p:ext uri="{BB962C8B-B14F-4D97-AF65-F5344CB8AC3E}">
        <p14:creationId xmlns:p14="http://schemas.microsoft.com/office/powerpoint/2010/main" val="342345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9.a.i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895FF2-0274-FA47-87C1-044D5D61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28" y="2153038"/>
            <a:ext cx="8955872" cy="42113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8BACB7-1D93-8B4D-B9B5-8186E7BD080B}"/>
              </a:ext>
            </a:extLst>
          </p:cNvPr>
          <p:cNvSpPr txBox="1"/>
          <p:nvPr/>
        </p:nvSpPr>
        <p:spPr>
          <a:xfrm>
            <a:off x="3164794" y="1401501"/>
            <a:ext cx="586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Thiessen Polygons</a:t>
            </a:r>
          </a:p>
        </p:txBody>
      </p:sp>
    </p:spTree>
    <p:extLst>
      <p:ext uri="{BB962C8B-B14F-4D97-AF65-F5344CB8AC3E}">
        <p14:creationId xmlns:p14="http://schemas.microsoft.com/office/powerpoint/2010/main" val="47933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164794" y="3198167"/>
            <a:ext cx="586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ii- Inverse Distance Weighted (IDW)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9.a</a:t>
            </a:r>
          </a:p>
        </p:txBody>
      </p:sp>
    </p:spTree>
    <p:extLst>
      <p:ext uri="{BB962C8B-B14F-4D97-AF65-F5344CB8AC3E}">
        <p14:creationId xmlns:p14="http://schemas.microsoft.com/office/powerpoint/2010/main" val="331021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606817" y="3198167"/>
            <a:ext cx="1112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Average value for unsampled locations using values from nearby weighted locations.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9.a.ii</a:t>
            </a:r>
          </a:p>
        </p:txBody>
      </p:sp>
    </p:spTree>
    <p:extLst>
      <p:ext uri="{BB962C8B-B14F-4D97-AF65-F5344CB8AC3E}">
        <p14:creationId xmlns:p14="http://schemas.microsoft.com/office/powerpoint/2010/main" val="394716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547</Words>
  <Application>Microsoft Macintosh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 Marques Teixeira</dc:creator>
  <cp:lastModifiedBy>Filipe Marques Teixeira</cp:lastModifiedBy>
  <cp:revision>127</cp:revision>
  <cp:lastPrinted>2020-08-25T08:23:30Z</cp:lastPrinted>
  <dcterms:created xsi:type="dcterms:W3CDTF">2020-07-14T13:07:27Z</dcterms:created>
  <dcterms:modified xsi:type="dcterms:W3CDTF">2020-11-08T09:22:16Z</dcterms:modified>
</cp:coreProperties>
</file>