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4"/>
  </p:notesMasterIdLst>
  <p:sldIdLst>
    <p:sldId id="256" r:id="rId2"/>
    <p:sldId id="257" r:id="rId3"/>
    <p:sldId id="264" r:id="rId4"/>
    <p:sldId id="265" r:id="rId5"/>
    <p:sldId id="266" r:id="rId6"/>
    <p:sldId id="258" r:id="rId7"/>
    <p:sldId id="259" r:id="rId8"/>
    <p:sldId id="260" r:id="rId9"/>
    <p:sldId id="261" r:id="rId10"/>
    <p:sldId id="262" r:id="rId11"/>
    <p:sldId id="263"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755D3-0483-40A5-A826-C6FBA788E376}" type="datetimeFigureOut">
              <a:rPr lang="fr-FR" smtClean="0"/>
              <a:t>02/06/2022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BA1FD-6040-4578-90F9-4A9E8D2A06FB}" type="slidenum">
              <a:rPr lang="fr-FR" smtClean="0"/>
              <a:t>‹N°›</a:t>
            </a:fld>
            <a:endParaRPr lang="fr-FR"/>
          </a:p>
        </p:txBody>
      </p:sp>
    </p:spTree>
    <p:extLst>
      <p:ext uri="{BB962C8B-B14F-4D97-AF65-F5344CB8AC3E}">
        <p14:creationId xmlns:p14="http://schemas.microsoft.com/office/powerpoint/2010/main" val="167039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2D917880-8318-44EE-84AD-5C124BF1925B}" type="datetime1">
              <a:rPr lang="en-US" smtClean="0"/>
              <a:t>6/2/2022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61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31D453EE-F7B6-4B4F-847E-111EAF5D48F0}" type="datetime1">
              <a:rPr lang="en-US" smtClean="0"/>
              <a:t>6/2/2022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9775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79995B32-A214-49FD-8408-C55F8D55AF9A}" type="datetime1">
              <a:rPr lang="en-US" smtClean="0"/>
              <a:t>6/2/2022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5964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6B61FF18-F310-491C-853F-2DAF95ABEAA0}" type="datetime1">
              <a:rPr lang="en-US" smtClean="0"/>
              <a:t>6/2/2022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1314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CFFB23F3-AD8E-463B-86B6-8BD67E332A10}" type="datetime1">
              <a:rPr lang="en-US" smtClean="0"/>
              <a:t>6/2/2022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27655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F5C205B-6335-418E-B0DB-78A603F428CF}" type="datetime1">
              <a:rPr lang="en-US" smtClean="0"/>
              <a:t>6/2/2022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70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91AE0FC7-FEC5-4D60-A4A6-D078E4B25CD7}" type="datetime1">
              <a:rPr lang="en-US" smtClean="0"/>
              <a:t>6/2/2022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3096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7C0D3E2F-C7EC-4296-B6AD-C21CA34FC723}" type="datetime1">
              <a:rPr lang="en-US" smtClean="0"/>
              <a:t>6/2/2022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9445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709F31BC-EBA5-48AA-99D7-9D73DA72C4F5}" type="datetime1">
              <a:rPr lang="en-US" smtClean="0"/>
              <a:t>6/2/2022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111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501DBF2B-B276-4913-B630-2560E9A7E6CE}" type="datetime1">
              <a:rPr lang="en-US" smtClean="0"/>
              <a:t>6/2/2022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5409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CE422844-4EAF-4A40-9B35-1774944539AC}" type="datetime1">
              <a:rPr lang="en-US" smtClean="0"/>
              <a:t>6/2/2022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68409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45547-0624-4178-AD5D-6F76E1EBB494}" type="datetime1">
              <a:rPr lang="en-US" smtClean="0"/>
              <a:t>6/2/2022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331263759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ception d'une vague bleue en 3D">
            <a:extLst>
              <a:ext uri="{FF2B5EF4-FFF2-40B4-BE49-F238E27FC236}">
                <a16:creationId xmlns:a16="http://schemas.microsoft.com/office/drawing/2014/main" id="{0C108D77-F7C4-7BC5-3C84-E9FE413350C4}"/>
              </a:ext>
            </a:extLst>
          </p:cNvPr>
          <p:cNvPicPr>
            <a:picLocks noChangeAspect="1"/>
          </p:cNvPicPr>
          <p:nvPr/>
        </p:nvPicPr>
        <p:blipFill rotWithShape="1">
          <a:blip r:embed="rId2"/>
          <a:srcRect l="5040" r="1912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E658AB20-7FA5-9603-2719-4B1B4E739DB1}"/>
              </a:ext>
            </a:extLst>
          </p:cNvPr>
          <p:cNvSpPr>
            <a:spLocks noGrp="1"/>
          </p:cNvSpPr>
          <p:nvPr>
            <p:ph type="ctrTitle"/>
          </p:nvPr>
        </p:nvSpPr>
        <p:spPr>
          <a:xfrm>
            <a:off x="833073" y="2216009"/>
            <a:ext cx="10561494" cy="2323132"/>
          </a:xfrm>
        </p:spPr>
        <p:txBody>
          <a:bodyPr anchor="b">
            <a:normAutofit/>
          </a:bodyPr>
          <a:lstStyle/>
          <a:p>
            <a:r>
              <a:rPr lang="fr-FR" sz="4800" dirty="0"/>
              <a:t>Projet: Pré-</a:t>
            </a:r>
            <a:r>
              <a:rPr lang="fr-FR" sz="4800" dirty="0" err="1"/>
              <a:t>Processing</a:t>
            </a:r>
            <a:br>
              <a:rPr lang="fr-FR" sz="4800" dirty="0"/>
            </a:br>
            <a:r>
              <a:rPr lang="fr-FR" sz="4800" dirty="0"/>
              <a:t>sur des bases de données de la maladie de Charcot.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B1BF89FD-E7AF-D910-4566-CE31B7E1BEEA}"/>
              </a:ext>
            </a:extLst>
          </p:cNvPr>
          <p:cNvSpPr>
            <a:spLocks noGrp="1"/>
          </p:cNvSpPr>
          <p:nvPr>
            <p:ph type="sldNum" sz="quarter" idx="12"/>
          </p:nvPr>
        </p:nvSpPr>
        <p:spPr/>
        <p:txBody>
          <a:bodyPr/>
          <a:lstStyle/>
          <a:p>
            <a:fld id="{B2DC25EE-239B-4C5F-AAD1-255A7D5F1EE2}" type="slidenum">
              <a:rPr lang="en-US" smtClean="0"/>
              <a:t>1</a:t>
            </a:fld>
            <a:endParaRPr lang="en-US" dirty="0"/>
          </a:p>
        </p:txBody>
      </p:sp>
    </p:spTree>
    <p:extLst>
      <p:ext uri="{BB962C8B-B14F-4D97-AF65-F5344CB8AC3E}">
        <p14:creationId xmlns:p14="http://schemas.microsoft.com/office/powerpoint/2010/main" val="39017967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B67C04-36F1-BFF8-BC69-96B1EE3391F1}"/>
              </a:ext>
            </a:extLst>
          </p:cNvPr>
          <p:cNvSpPr>
            <a:spLocks noGrp="1"/>
          </p:cNvSpPr>
          <p:nvPr>
            <p:ph type="title"/>
          </p:nvPr>
        </p:nvSpPr>
        <p:spPr/>
        <p:txBody>
          <a:bodyPr/>
          <a:lstStyle/>
          <a:p>
            <a:r>
              <a:rPr lang="fr-FR" dirty="0"/>
              <a:t>Mission 3: Encodage des données</a:t>
            </a:r>
          </a:p>
        </p:txBody>
      </p:sp>
      <p:sp>
        <p:nvSpPr>
          <p:cNvPr id="3" name="Espace réservé du contenu 2">
            <a:extLst>
              <a:ext uri="{FF2B5EF4-FFF2-40B4-BE49-F238E27FC236}">
                <a16:creationId xmlns:a16="http://schemas.microsoft.com/office/drawing/2014/main" id="{8F9A0DE2-C834-CE2C-3408-8844D49934ED}"/>
              </a:ext>
            </a:extLst>
          </p:cNvPr>
          <p:cNvSpPr>
            <a:spLocks noGrp="1"/>
          </p:cNvSpPr>
          <p:nvPr>
            <p:ph idx="1"/>
          </p:nvPr>
        </p:nvSpPr>
        <p:spPr>
          <a:xfrm>
            <a:off x="1115568" y="2104799"/>
            <a:ext cx="10168128" cy="4370646"/>
          </a:xfrm>
        </p:spPr>
        <p:txBody>
          <a:bodyPr>
            <a:normAutofit/>
          </a:bodyPr>
          <a:lstStyle/>
          <a:p>
            <a:r>
              <a:rPr lang="fr-FR" sz="1800" dirty="0"/>
              <a:t>Sur certaines bases de données, nous avons des données dites qualitatives. Ce sont des données qui sont généralement là pour indiquer une caractéristique tel que la couleur des yeux par exemple. </a:t>
            </a:r>
          </a:p>
          <a:p>
            <a:r>
              <a:rPr lang="fr-FR" sz="1800" dirty="0"/>
              <a:t>But: Le codage fait référence à la conversion des données dites qualitatives en données numériques afin que celles-ci soient compréhensibles à la machine.</a:t>
            </a:r>
          </a:p>
          <a:p>
            <a:r>
              <a:rPr lang="fr-FR" sz="1800" dirty="0"/>
              <a:t>Utilisation du One Hot Encoder: </a:t>
            </a:r>
          </a:p>
        </p:txBody>
      </p:sp>
      <p:pic>
        <p:nvPicPr>
          <p:cNvPr id="4" name="Image 3">
            <a:extLst>
              <a:ext uri="{FF2B5EF4-FFF2-40B4-BE49-F238E27FC236}">
                <a16:creationId xmlns:a16="http://schemas.microsoft.com/office/drawing/2014/main" id="{EBE03EC2-92DB-A6A5-34F1-317490D8F8CF}"/>
              </a:ext>
            </a:extLst>
          </p:cNvPr>
          <p:cNvPicPr>
            <a:picLocks noChangeAspect="1"/>
          </p:cNvPicPr>
          <p:nvPr/>
        </p:nvPicPr>
        <p:blipFill>
          <a:blip r:embed="rId2"/>
          <a:stretch>
            <a:fillRect/>
          </a:stretch>
        </p:blipFill>
        <p:spPr>
          <a:xfrm>
            <a:off x="3788251" y="4509445"/>
            <a:ext cx="4615497" cy="1799915"/>
          </a:xfrm>
          <a:prstGeom prst="rect">
            <a:avLst/>
          </a:prstGeom>
        </p:spPr>
      </p:pic>
      <p:sp>
        <p:nvSpPr>
          <p:cNvPr id="5" name="Espace réservé du numéro de diapositive 4">
            <a:extLst>
              <a:ext uri="{FF2B5EF4-FFF2-40B4-BE49-F238E27FC236}">
                <a16:creationId xmlns:a16="http://schemas.microsoft.com/office/drawing/2014/main" id="{5515ABAD-96A7-EC73-9620-FC2A2842E23A}"/>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40378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AF1F58-94E8-2FCD-D452-6E38B3516E47}"/>
              </a:ext>
            </a:extLst>
          </p:cNvPr>
          <p:cNvSpPr>
            <a:spLocks noGrp="1"/>
          </p:cNvSpPr>
          <p:nvPr>
            <p:ph type="title"/>
          </p:nvPr>
        </p:nvSpPr>
        <p:spPr/>
        <p:txBody>
          <a:bodyPr/>
          <a:lstStyle/>
          <a:p>
            <a:r>
              <a:rPr lang="fr-FR" dirty="0"/>
              <a:t>Mission 4: Fusion des bases de données</a:t>
            </a:r>
          </a:p>
        </p:txBody>
      </p:sp>
      <p:sp>
        <p:nvSpPr>
          <p:cNvPr id="3" name="Espace réservé du contenu 2">
            <a:extLst>
              <a:ext uri="{FF2B5EF4-FFF2-40B4-BE49-F238E27FC236}">
                <a16:creationId xmlns:a16="http://schemas.microsoft.com/office/drawing/2014/main" id="{0B72A88A-137C-3E13-5807-AAB881CEC045}"/>
              </a:ext>
            </a:extLst>
          </p:cNvPr>
          <p:cNvSpPr>
            <a:spLocks noGrp="1"/>
          </p:cNvSpPr>
          <p:nvPr>
            <p:ph idx="1"/>
          </p:nvPr>
        </p:nvSpPr>
        <p:spPr>
          <a:xfrm>
            <a:off x="1115568" y="2136710"/>
            <a:ext cx="10168128" cy="4035490"/>
          </a:xfrm>
        </p:spPr>
        <p:txBody>
          <a:bodyPr>
            <a:normAutofit lnSpcReduction="10000"/>
          </a:bodyPr>
          <a:lstStyle/>
          <a:p>
            <a:pPr marL="0" indent="0">
              <a:buNone/>
            </a:pPr>
            <a:r>
              <a:rPr lang="fr-FR" sz="1800" dirty="0"/>
              <a:t>L’ultime mission de mon projet était de fusionner les bases de données entre elles.</a:t>
            </a:r>
          </a:p>
          <a:p>
            <a:r>
              <a:rPr lang="fr-FR" sz="1800" dirty="0"/>
              <a:t>Problème: L’allocation de mémoire. </a:t>
            </a:r>
          </a:p>
          <a:p>
            <a:r>
              <a:rPr lang="fr-FR" sz="1800" dirty="0"/>
              <a:t>Résolution: </a:t>
            </a:r>
            <a:r>
              <a:rPr lang="fr-FR" sz="1800" dirty="0" err="1"/>
              <a:t>Downcasting</a:t>
            </a:r>
            <a:r>
              <a:rPr lang="fr-FR" sz="1800" dirty="0"/>
              <a:t> memory sur toutes les bases de données afin d’alléger la mémoire.</a:t>
            </a:r>
          </a:p>
          <a:p>
            <a:endParaRPr lang="fr-FR" sz="2000" dirty="0"/>
          </a:p>
          <a:p>
            <a:endParaRPr lang="fr-FR" sz="2000" dirty="0"/>
          </a:p>
          <a:p>
            <a:pPr marL="0" indent="0">
              <a:buNone/>
            </a:pPr>
            <a:endParaRPr lang="fr-FR" sz="2000" dirty="0"/>
          </a:p>
          <a:p>
            <a:pPr marL="0" indent="0">
              <a:buNone/>
            </a:pPr>
            <a:endParaRPr lang="fr-FR" sz="1600" dirty="0"/>
          </a:p>
          <a:p>
            <a:pPr marL="0" indent="0">
              <a:buNone/>
            </a:pPr>
            <a:endParaRPr lang="fr-FR" sz="1600" dirty="0"/>
          </a:p>
          <a:p>
            <a:pPr marL="0" indent="0">
              <a:buNone/>
            </a:pPr>
            <a:r>
              <a:rPr lang="fr-FR" sz="1600" dirty="0"/>
              <a:t>Grâce à la fonction merge de la librairie Pandas, j’ai pu fusionner les bases de données en fonction des clés </a:t>
            </a:r>
            <a:r>
              <a:rPr lang="fr-FR" sz="1600" dirty="0" err="1"/>
              <a:t>subject_id</a:t>
            </a:r>
            <a:r>
              <a:rPr lang="fr-FR" sz="1600" dirty="0"/>
              <a:t> et </a:t>
            </a:r>
            <a:r>
              <a:rPr lang="fr-FR" sz="1600" dirty="0" err="1"/>
              <a:t>Jour_en_fct_du_début_de_l’essai</a:t>
            </a:r>
            <a:r>
              <a:rPr lang="fr-FR" sz="1600" dirty="0"/>
              <a:t>.</a:t>
            </a:r>
          </a:p>
        </p:txBody>
      </p:sp>
      <p:sp>
        <p:nvSpPr>
          <p:cNvPr id="4" name="Espace réservé du numéro de diapositive 3">
            <a:extLst>
              <a:ext uri="{FF2B5EF4-FFF2-40B4-BE49-F238E27FC236}">
                <a16:creationId xmlns:a16="http://schemas.microsoft.com/office/drawing/2014/main" id="{2ABD45E0-AF29-60A4-BAFB-52C718E253D2}"/>
              </a:ext>
            </a:extLst>
          </p:cNvPr>
          <p:cNvSpPr>
            <a:spLocks noGrp="1"/>
          </p:cNvSpPr>
          <p:nvPr>
            <p:ph type="sldNum" sz="quarter" idx="12"/>
          </p:nvPr>
        </p:nvSpPr>
        <p:spPr/>
        <p:txBody>
          <a:bodyPr/>
          <a:lstStyle/>
          <a:p>
            <a:fld id="{B2DC25EE-239B-4C5F-AAD1-255A7D5F1EE2}" type="slidenum">
              <a:rPr lang="en-US" smtClean="0"/>
              <a:t>11</a:t>
            </a:fld>
            <a:endParaRPr lang="en-US"/>
          </a:p>
        </p:txBody>
      </p:sp>
      <p:pic>
        <p:nvPicPr>
          <p:cNvPr id="6" name="Image 5">
            <a:extLst>
              <a:ext uri="{FF2B5EF4-FFF2-40B4-BE49-F238E27FC236}">
                <a16:creationId xmlns:a16="http://schemas.microsoft.com/office/drawing/2014/main" id="{0DC65A1D-087E-80EB-2E97-919598FF1487}"/>
              </a:ext>
            </a:extLst>
          </p:cNvPr>
          <p:cNvPicPr>
            <a:picLocks noChangeAspect="1"/>
          </p:cNvPicPr>
          <p:nvPr/>
        </p:nvPicPr>
        <p:blipFill rotWithShape="1">
          <a:blip r:embed="rId2"/>
          <a:srcRect l="17479" t="38678" r="39212" b="29836"/>
          <a:stretch/>
        </p:blipFill>
        <p:spPr>
          <a:xfrm>
            <a:off x="3203388" y="3307702"/>
            <a:ext cx="5035544" cy="2059178"/>
          </a:xfrm>
          <a:prstGeom prst="rect">
            <a:avLst/>
          </a:prstGeom>
        </p:spPr>
      </p:pic>
    </p:spTree>
    <p:extLst>
      <p:ext uri="{BB962C8B-B14F-4D97-AF65-F5344CB8AC3E}">
        <p14:creationId xmlns:p14="http://schemas.microsoft.com/office/powerpoint/2010/main" val="385024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2804E-DCEF-749E-3496-3C5852856349}"/>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882AC72A-8BB5-EBE1-A91E-22EB503B23B8}"/>
              </a:ext>
            </a:extLst>
          </p:cNvPr>
          <p:cNvSpPr>
            <a:spLocks noGrp="1"/>
          </p:cNvSpPr>
          <p:nvPr>
            <p:ph idx="1"/>
          </p:nvPr>
        </p:nvSpPr>
        <p:spPr/>
        <p:txBody>
          <a:bodyPr>
            <a:normAutofit/>
          </a:bodyPr>
          <a:lstStyle/>
          <a:p>
            <a:r>
              <a:rPr lang="fr-FR" sz="1800" dirty="0"/>
              <a:t>Ce stage m’a ouvert les yeux sur ce que je veux faire plus tard, à savoir devenir ingénieur en Machine Learning. J’ai pu coder à ma manière, librement et c’est ce que j’ai principalement aimé dans ce stage. J’ai pu découvrir l’envers du décor si je puis dire, car on pense souvent que le Machine Learning est quelque chose dont l’ordinateur s’occupe et le développeur vérifie juste mais c’est tout le contraire. La preuve en est avec le projet que j’ai eu, nettoyer les données, les normalisées… Grâce à ce projet j’ai réussi à me créer de nouveaux objectifs. Je suis content d’apporter mon aide sur la maladie de Charcot afin d’améliorer </a:t>
            </a:r>
            <a:r>
              <a:rPr lang="fr-FR" sz="1800"/>
              <a:t>les recherches.</a:t>
            </a:r>
            <a:endParaRPr lang="fr-FR" sz="1800" dirty="0"/>
          </a:p>
        </p:txBody>
      </p:sp>
      <p:sp>
        <p:nvSpPr>
          <p:cNvPr id="4" name="Espace réservé du numéro de diapositive 3">
            <a:extLst>
              <a:ext uri="{FF2B5EF4-FFF2-40B4-BE49-F238E27FC236}">
                <a16:creationId xmlns:a16="http://schemas.microsoft.com/office/drawing/2014/main" id="{D9A09C06-B971-8A99-1717-D1E0BE653342}"/>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12326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029CC7F-B41A-4173-7577-9F03DCFBF08F}"/>
              </a:ext>
            </a:extLst>
          </p:cNvPr>
          <p:cNvSpPr>
            <a:spLocks noGrp="1"/>
          </p:cNvSpPr>
          <p:nvPr>
            <p:ph type="title"/>
          </p:nvPr>
        </p:nvSpPr>
        <p:spPr>
          <a:xfrm>
            <a:off x="621792" y="1161288"/>
            <a:ext cx="3602736" cy="4526280"/>
          </a:xfrm>
        </p:spPr>
        <p:txBody>
          <a:bodyPr>
            <a:normAutofit/>
          </a:bodyPr>
          <a:lstStyle/>
          <a:p>
            <a:r>
              <a:rPr lang="fr-FR" dirty="0">
                <a:latin typeface="Abadi" panose="020B0604020202020204" pitchFamily="34" charset="0"/>
              </a:rPr>
              <a:t>Mise en contexte</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A9C0267-1609-EF3A-0045-66999C1A78B6}"/>
              </a:ext>
            </a:extLst>
          </p:cNvPr>
          <p:cNvSpPr>
            <a:spLocks noGrp="1"/>
          </p:cNvSpPr>
          <p:nvPr>
            <p:ph idx="1"/>
          </p:nvPr>
        </p:nvSpPr>
        <p:spPr>
          <a:xfrm>
            <a:off x="5434149" y="932688"/>
            <a:ext cx="5916603" cy="4992624"/>
          </a:xfrm>
        </p:spPr>
        <p:txBody>
          <a:bodyPr anchor="ctr">
            <a:normAutofit/>
          </a:bodyPr>
          <a:lstStyle/>
          <a:p>
            <a:pPr marL="0" indent="0">
              <a:buNone/>
            </a:pPr>
            <a:endParaRPr lang="fr-FR" sz="2000" dirty="0"/>
          </a:p>
          <a:p>
            <a:pPr marL="0" indent="0">
              <a:buNone/>
            </a:pPr>
            <a:endParaRPr lang="fr-FR" sz="2000" dirty="0"/>
          </a:p>
          <a:p>
            <a:pPr marL="0" indent="0">
              <a:buNone/>
            </a:pPr>
            <a:r>
              <a:rPr lang="fr-FR" sz="2000" i="1" dirty="0"/>
              <a:t>En quoi consiste le projet ?</a:t>
            </a:r>
          </a:p>
          <a:p>
            <a:pPr marL="0" indent="0">
              <a:buNone/>
            </a:pPr>
            <a:endParaRPr lang="fr-FR" sz="2000" i="1" dirty="0"/>
          </a:p>
          <a:p>
            <a:pPr marL="0" indent="0">
              <a:buNone/>
            </a:pPr>
            <a:r>
              <a:rPr lang="fr-FR" sz="2000" u="sng" dirty="0">
                <a:highlight>
                  <a:srgbClr val="C0C0C0"/>
                </a:highlight>
              </a:rPr>
              <a:t>But : </a:t>
            </a:r>
            <a:r>
              <a:rPr lang="fr-FR" sz="2000" dirty="0"/>
              <a:t>Nettoyer, normaliser et encoder des bases de données sur la maladie de Charcot.</a:t>
            </a:r>
          </a:p>
          <a:p>
            <a:pPr marL="0" indent="0">
              <a:buNone/>
            </a:pPr>
            <a:r>
              <a:rPr lang="fr-FR" sz="2000" u="sng" dirty="0">
                <a:highlight>
                  <a:srgbClr val="C0C0C0"/>
                </a:highlight>
              </a:rPr>
              <a:t>Finalité: </a:t>
            </a:r>
            <a:r>
              <a:rPr lang="fr-FR" sz="2000" dirty="0"/>
              <a:t>Avoir une base de donnée qui sera compréhensible et utilisable pour un modèle d’apprentissage. </a:t>
            </a:r>
          </a:p>
          <a:p>
            <a:pPr marL="0" indent="0">
              <a:buNone/>
            </a:pPr>
            <a:r>
              <a:rPr lang="fr-FR" sz="2000" u="sng" dirty="0">
                <a:highlight>
                  <a:srgbClr val="C0C0C0"/>
                </a:highlight>
              </a:rPr>
              <a:t>Langage: </a:t>
            </a:r>
            <a:r>
              <a:rPr lang="fr-FR" sz="2000" dirty="0"/>
              <a:t>Python</a:t>
            </a:r>
          </a:p>
          <a:p>
            <a:pPr marL="0" indent="0">
              <a:buNone/>
            </a:pPr>
            <a:r>
              <a:rPr lang="fr-FR" sz="2000" u="sng" dirty="0">
                <a:highlight>
                  <a:srgbClr val="C0C0C0"/>
                </a:highlight>
              </a:rPr>
              <a:t>Librairie: </a:t>
            </a:r>
            <a:r>
              <a:rPr lang="fr-FR" sz="2000" dirty="0" err="1"/>
              <a:t>Scikit</a:t>
            </a:r>
            <a:r>
              <a:rPr lang="fr-FR" sz="2000" dirty="0"/>
              <a:t> </a:t>
            </a:r>
            <a:r>
              <a:rPr lang="fr-FR" sz="2000" dirty="0" err="1"/>
              <a:t>Learn</a:t>
            </a:r>
            <a:r>
              <a:rPr lang="fr-FR" sz="2000" dirty="0"/>
              <a:t>, Pandas</a:t>
            </a:r>
          </a:p>
          <a:p>
            <a:endParaRPr lang="fr-FR" sz="2000" dirty="0"/>
          </a:p>
          <a:p>
            <a:endParaRPr lang="fr-FR" sz="2000" dirty="0"/>
          </a:p>
        </p:txBody>
      </p:sp>
      <p:sp>
        <p:nvSpPr>
          <p:cNvPr id="4" name="Espace réservé du numéro de diapositive 3">
            <a:extLst>
              <a:ext uri="{FF2B5EF4-FFF2-40B4-BE49-F238E27FC236}">
                <a16:creationId xmlns:a16="http://schemas.microsoft.com/office/drawing/2014/main" id="{E4CDCCD3-3030-5407-D05A-55FB51188DAE}"/>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86200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F6AA3-D235-43A7-01A2-DA625E3868FD}"/>
              </a:ext>
            </a:extLst>
          </p:cNvPr>
          <p:cNvSpPr>
            <a:spLocks noGrp="1"/>
          </p:cNvSpPr>
          <p:nvPr>
            <p:ph type="title"/>
          </p:nvPr>
        </p:nvSpPr>
        <p:spPr/>
        <p:txBody>
          <a:bodyPr/>
          <a:lstStyle/>
          <a:p>
            <a:pPr algn="ctr"/>
            <a:r>
              <a:rPr lang="fr-FR" dirty="0"/>
              <a:t>Maladie De Charcot</a:t>
            </a:r>
          </a:p>
        </p:txBody>
      </p:sp>
      <p:sp>
        <p:nvSpPr>
          <p:cNvPr id="3" name="Espace réservé du contenu 2">
            <a:extLst>
              <a:ext uri="{FF2B5EF4-FFF2-40B4-BE49-F238E27FC236}">
                <a16:creationId xmlns:a16="http://schemas.microsoft.com/office/drawing/2014/main" id="{EE47CB34-696A-0B2C-85B1-E521716D96EA}"/>
              </a:ext>
            </a:extLst>
          </p:cNvPr>
          <p:cNvSpPr>
            <a:spLocks noGrp="1"/>
          </p:cNvSpPr>
          <p:nvPr>
            <p:ph idx="1"/>
          </p:nvPr>
        </p:nvSpPr>
        <p:spPr/>
        <p:txBody>
          <a:bodyPr>
            <a:normAutofit/>
          </a:bodyPr>
          <a:lstStyle/>
          <a:p>
            <a:r>
              <a:rPr lang="fr-FR" sz="2000" dirty="0"/>
              <a:t>La maladie de Charcot est une maladie neurodégénérative grave qui se traduit par une paralysie progressive des muscles impliqués dans la motricité volontaire. Elle  conduit au décès dans les 3 à 5 ans qui suivent le diagnostic. </a:t>
            </a:r>
          </a:p>
          <a:p>
            <a:r>
              <a:rPr lang="fr-FR" sz="2000" dirty="0">
                <a:highlight>
                  <a:srgbClr val="C0C0C0"/>
                </a:highlight>
              </a:rPr>
              <a:t>Enjeu: </a:t>
            </a:r>
            <a:r>
              <a:rPr lang="fr-FR" sz="2000" dirty="0"/>
              <a:t>Savoir si un patient atteint de SLA survivra après 1 an de sa maladie ou non.</a:t>
            </a:r>
          </a:p>
          <a:p>
            <a:r>
              <a:rPr lang="fr-FR" sz="2000" dirty="0"/>
              <a:t>Besoins: Pour cela on a besoin des bases de données établies par des médecins qui mettent en revue chaque information importante par rapport au patient et à la maladie en elle-même.</a:t>
            </a:r>
          </a:p>
          <a:p>
            <a:r>
              <a:rPr lang="fr-FR" sz="2000" dirty="0"/>
              <a:t>Pour cela on a accédé aux données du Site </a:t>
            </a:r>
            <a:r>
              <a:rPr lang="fr-FR" sz="2000" dirty="0" err="1"/>
              <a:t>Pro-Act</a:t>
            </a:r>
            <a:r>
              <a:rPr lang="fr-FR" sz="2000" dirty="0"/>
              <a:t>. </a:t>
            </a:r>
          </a:p>
        </p:txBody>
      </p:sp>
      <p:sp>
        <p:nvSpPr>
          <p:cNvPr id="4" name="Espace réservé du numéro de diapositive 3">
            <a:extLst>
              <a:ext uri="{FF2B5EF4-FFF2-40B4-BE49-F238E27FC236}">
                <a16:creationId xmlns:a16="http://schemas.microsoft.com/office/drawing/2014/main" id="{32F6BBA7-FB65-A940-A215-A6B3D8F1C461}"/>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253213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ABF7FF-7F72-8A49-E4BA-1933D52630F5}"/>
              </a:ext>
            </a:extLst>
          </p:cNvPr>
          <p:cNvSpPr>
            <a:spLocks noGrp="1"/>
          </p:cNvSpPr>
          <p:nvPr>
            <p:ph type="title"/>
          </p:nvPr>
        </p:nvSpPr>
        <p:spPr/>
        <p:txBody>
          <a:bodyPr/>
          <a:lstStyle/>
          <a:p>
            <a:pPr algn="ctr"/>
            <a:r>
              <a:rPr lang="fr-FR" dirty="0"/>
              <a:t>Site </a:t>
            </a:r>
            <a:r>
              <a:rPr lang="fr-FR" dirty="0" err="1"/>
              <a:t>Pro-Act</a:t>
            </a:r>
            <a:endParaRPr lang="fr-FR" dirty="0"/>
          </a:p>
        </p:txBody>
      </p:sp>
      <p:sp>
        <p:nvSpPr>
          <p:cNvPr id="3" name="Espace réservé du contenu 2">
            <a:extLst>
              <a:ext uri="{FF2B5EF4-FFF2-40B4-BE49-F238E27FC236}">
                <a16:creationId xmlns:a16="http://schemas.microsoft.com/office/drawing/2014/main" id="{3499746C-0E58-F7AB-D655-B0BC7195A6E0}"/>
              </a:ext>
            </a:extLst>
          </p:cNvPr>
          <p:cNvSpPr>
            <a:spLocks noGrp="1"/>
          </p:cNvSpPr>
          <p:nvPr>
            <p:ph idx="1"/>
          </p:nvPr>
        </p:nvSpPr>
        <p:spPr>
          <a:xfrm>
            <a:off x="1115568" y="2195195"/>
            <a:ext cx="10168128" cy="3694176"/>
          </a:xfrm>
        </p:spPr>
        <p:txBody>
          <a:bodyPr>
            <a:normAutofit/>
          </a:bodyPr>
          <a:lstStyle/>
          <a:p>
            <a:r>
              <a:rPr lang="fr-FR" sz="1400" dirty="0">
                <a:effectLst/>
              </a:rPr>
              <a:t>La plateforme PRO - ACT héberge le plus grand ensemble de données d'essais cliniques sur la SLA.</a:t>
            </a:r>
          </a:p>
          <a:p>
            <a:r>
              <a:rPr lang="fr-FR" sz="1400" dirty="0"/>
              <a:t>En tant qu’utilisateur du site, on peut avoir accès à ses dossiers anonymisés, des données sur les antécédents démographiques, de laboratoire, médicaux </a:t>
            </a:r>
            <a:r>
              <a:rPr lang="fr-FR" sz="1400" dirty="0" err="1"/>
              <a:t>ect</a:t>
            </a:r>
            <a:r>
              <a:rPr lang="fr-FR" sz="1400" dirty="0"/>
              <a:t>..</a:t>
            </a:r>
          </a:p>
          <a:p>
            <a:r>
              <a:rPr lang="fr-FR" sz="1400" dirty="0"/>
              <a:t>PRO - ACT a été créé pour fournir à toute personne intéressée à faire avancer rapidement la recherche sur la SLA.</a:t>
            </a:r>
          </a:p>
          <a:p>
            <a:endParaRPr lang="fr-FR" sz="1800" dirty="0"/>
          </a:p>
        </p:txBody>
      </p:sp>
      <p:sp>
        <p:nvSpPr>
          <p:cNvPr id="4" name="Espace réservé du numéro de diapositive 3">
            <a:extLst>
              <a:ext uri="{FF2B5EF4-FFF2-40B4-BE49-F238E27FC236}">
                <a16:creationId xmlns:a16="http://schemas.microsoft.com/office/drawing/2014/main" id="{3324874D-4308-FF84-499F-790386C8615E}"/>
              </a:ext>
            </a:extLst>
          </p:cNvPr>
          <p:cNvSpPr>
            <a:spLocks noGrp="1"/>
          </p:cNvSpPr>
          <p:nvPr>
            <p:ph type="sldNum" sz="quarter" idx="12"/>
          </p:nvPr>
        </p:nvSpPr>
        <p:spPr/>
        <p:txBody>
          <a:bodyPr/>
          <a:lstStyle/>
          <a:p>
            <a:fld id="{B2DC25EE-239B-4C5F-AAD1-255A7D5F1EE2}" type="slidenum">
              <a:rPr lang="en-US" smtClean="0"/>
              <a:t>4</a:t>
            </a:fld>
            <a:endParaRPr lang="en-US"/>
          </a:p>
        </p:txBody>
      </p:sp>
      <p:pic>
        <p:nvPicPr>
          <p:cNvPr id="6" name="Image 5">
            <a:extLst>
              <a:ext uri="{FF2B5EF4-FFF2-40B4-BE49-F238E27FC236}">
                <a16:creationId xmlns:a16="http://schemas.microsoft.com/office/drawing/2014/main" id="{8BEC511E-DFBF-1354-7607-832A7F2378BB}"/>
              </a:ext>
            </a:extLst>
          </p:cNvPr>
          <p:cNvPicPr>
            <a:picLocks noChangeAspect="1"/>
          </p:cNvPicPr>
          <p:nvPr/>
        </p:nvPicPr>
        <p:blipFill rotWithShape="1">
          <a:blip r:embed="rId2"/>
          <a:srcRect l="1212" t="30588" r="42691" b="9992"/>
          <a:stretch/>
        </p:blipFill>
        <p:spPr>
          <a:xfrm>
            <a:off x="4550228" y="3609099"/>
            <a:ext cx="5449078" cy="2929813"/>
          </a:xfrm>
          <a:prstGeom prst="rect">
            <a:avLst/>
          </a:prstGeom>
        </p:spPr>
      </p:pic>
      <p:sp>
        <p:nvSpPr>
          <p:cNvPr id="7" name="ZoneTexte 6">
            <a:extLst>
              <a:ext uri="{FF2B5EF4-FFF2-40B4-BE49-F238E27FC236}">
                <a16:creationId xmlns:a16="http://schemas.microsoft.com/office/drawing/2014/main" id="{06AE4079-792C-7B5A-88A0-AED23855B386}"/>
              </a:ext>
            </a:extLst>
          </p:cNvPr>
          <p:cNvSpPr txBox="1"/>
          <p:nvPr/>
        </p:nvSpPr>
        <p:spPr>
          <a:xfrm>
            <a:off x="1676399" y="4520721"/>
            <a:ext cx="2873829" cy="307777"/>
          </a:xfrm>
          <a:prstGeom prst="rect">
            <a:avLst/>
          </a:prstGeom>
          <a:noFill/>
        </p:spPr>
        <p:txBody>
          <a:bodyPr wrap="square" rtlCol="0">
            <a:spAutoFit/>
          </a:bodyPr>
          <a:lstStyle/>
          <a:p>
            <a:r>
              <a:rPr lang="fr-FR" sz="1400" dirty="0"/>
              <a:t>Base de donnée </a:t>
            </a:r>
            <a:r>
              <a:rPr lang="fr-FR" sz="1400" dirty="0" err="1"/>
              <a:t>VitalSigns</a:t>
            </a:r>
            <a:endParaRPr lang="fr-FR" sz="1400" dirty="0"/>
          </a:p>
        </p:txBody>
      </p:sp>
    </p:spTree>
    <p:extLst>
      <p:ext uri="{BB962C8B-B14F-4D97-AF65-F5344CB8AC3E}">
        <p14:creationId xmlns:p14="http://schemas.microsoft.com/office/powerpoint/2010/main" val="418121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A2200-C0EB-4A0B-0F80-CDA147DA4C87}"/>
              </a:ext>
            </a:extLst>
          </p:cNvPr>
          <p:cNvSpPr>
            <a:spLocks noGrp="1"/>
          </p:cNvSpPr>
          <p:nvPr>
            <p:ph type="title"/>
          </p:nvPr>
        </p:nvSpPr>
        <p:spPr/>
        <p:txBody>
          <a:bodyPr/>
          <a:lstStyle/>
          <a:p>
            <a:pPr algn="ctr"/>
            <a:r>
              <a:rPr lang="fr-FR" dirty="0"/>
              <a:t>Pourquoi le Pré-</a:t>
            </a:r>
            <a:r>
              <a:rPr lang="fr-FR" dirty="0" err="1"/>
              <a:t>Processing</a:t>
            </a:r>
            <a:r>
              <a:rPr lang="fr-FR" dirty="0"/>
              <a:t> ?</a:t>
            </a:r>
          </a:p>
        </p:txBody>
      </p:sp>
      <p:sp>
        <p:nvSpPr>
          <p:cNvPr id="3" name="Espace réservé du contenu 2">
            <a:extLst>
              <a:ext uri="{FF2B5EF4-FFF2-40B4-BE49-F238E27FC236}">
                <a16:creationId xmlns:a16="http://schemas.microsoft.com/office/drawing/2014/main" id="{5ED43C2D-D7DA-6596-4AF6-DF99E87A8503}"/>
              </a:ext>
            </a:extLst>
          </p:cNvPr>
          <p:cNvSpPr>
            <a:spLocks noGrp="1"/>
          </p:cNvSpPr>
          <p:nvPr>
            <p:ph idx="1"/>
          </p:nvPr>
        </p:nvSpPr>
        <p:spPr/>
        <p:txBody>
          <a:bodyPr>
            <a:normAutofit/>
          </a:bodyPr>
          <a:lstStyle/>
          <a:p>
            <a:r>
              <a:rPr lang="fr-FR" sz="1800" dirty="0"/>
              <a:t>Malheureusement, les bases de données du site </a:t>
            </a:r>
            <a:r>
              <a:rPr lang="fr-FR" sz="1800" dirty="0" err="1"/>
              <a:t>Pro-Act</a:t>
            </a:r>
            <a:r>
              <a:rPr lang="fr-FR" sz="1800" dirty="0"/>
              <a:t> sont mal structurées car elles possèdent des données manquantes, non normalisée et par ailleurs de l’encodage.</a:t>
            </a:r>
          </a:p>
          <a:p>
            <a:r>
              <a:rPr lang="fr-FR" sz="1800" dirty="0"/>
              <a:t>Il est donc impossible de faire du Machine Learning.</a:t>
            </a:r>
          </a:p>
          <a:p>
            <a:r>
              <a:rPr lang="fr-FR" sz="1800" dirty="0"/>
              <a:t>Heureusement, il y a une étape importante avant de passer au modèle d’apprentissage. Il s’agit bien évidemment du pré-</a:t>
            </a:r>
            <a:r>
              <a:rPr lang="fr-FR" sz="1800" dirty="0" err="1"/>
              <a:t>processing</a:t>
            </a:r>
            <a:r>
              <a:rPr lang="fr-FR" sz="1800" dirty="0"/>
              <a:t> et c’est sur quoi porte mon projet.</a:t>
            </a:r>
          </a:p>
          <a:p>
            <a:r>
              <a:rPr lang="fr-FR" sz="1800" dirty="0"/>
              <a:t>Cela consiste à nettoyer/filtrer des données, les normaliser, encoder des données puis  sélectionner les variables utiles à la modélisation.</a:t>
            </a:r>
          </a:p>
          <a:p>
            <a:pPr marL="0" indent="0">
              <a:buNone/>
            </a:pPr>
            <a:endParaRPr lang="fr-FR" sz="1800" dirty="0"/>
          </a:p>
        </p:txBody>
      </p:sp>
      <p:sp>
        <p:nvSpPr>
          <p:cNvPr id="4" name="Espace réservé du numéro de diapositive 3">
            <a:extLst>
              <a:ext uri="{FF2B5EF4-FFF2-40B4-BE49-F238E27FC236}">
                <a16:creationId xmlns:a16="http://schemas.microsoft.com/office/drawing/2014/main" id="{A5F5170C-A2E0-BD1C-53FA-D858512082E1}"/>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281656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361AAA-0F73-F5C1-24D2-9B0242A5AC8A}"/>
              </a:ext>
            </a:extLst>
          </p:cNvPr>
          <p:cNvSpPr>
            <a:spLocks noGrp="1"/>
          </p:cNvSpPr>
          <p:nvPr>
            <p:ph type="title"/>
          </p:nvPr>
        </p:nvSpPr>
        <p:spPr>
          <a:xfrm>
            <a:off x="2248677" y="830425"/>
            <a:ext cx="8276253" cy="643812"/>
          </a:xfrm>
        </p:spPr>
        <p:txBody>
          <a:bodyPr>
            <a:normAutofit fontScale="90000"/>
          </a:bodyPr>
          <a:lstStyle/>
          <a:p>
            <a:r>
              <a:rPr lang="fr-FR" dirty="0"/>
              <a:t>Mission 1: Nettoyage des données.</a:t>
            </a:r>
            <a:br>
              <a:rPr lang="fr-FR" dirty="0"/>
            </a:br>
            <a:r>
              <a:rPr lang="fr-FR" dirty="0"/>
              <a:t> </a:t>
            </a:r>
          </a:p>
        </p:txBody>
      </p:sp>
      <p:pic>
        <p:nvPicPr>
          <p:cNvPr id="4" name="Espace réservé du contenu 3">
            <a:extLst>
              <a:ext uri="{FF2B5EF4-FFF2-40B4-BE49-F238E27FC236}">
                <a16:creationId xmlns:a16="http://schemas.microsoft.com/office/drawing/2014/main" id="{4D96FC73-E6F8-0E7F-6533-276D75D0B53D}"/>
              </a:ext>
            </a:extLst>
          </p:cNvPr>
          <p:cNvPicPr>
            <a:picLocks noGrp="1" noChangeAspect="1"/>
          </p:cNvPicPr>
          <p:nvPr>
            <p:ph idx="1"/>
          </p:nvPr>
        </p:nvPicPr>
        <p:blipFill>
          <a:blip r:embed="rId2"/>
          <a:stretch>
            <a:fillRect/>
          </a:stretch>
        </p:blipFill>
        <p:spPr>
          <a:xfrm>
            <a:off x="7999265" y="3177884"/>
            <a:ext cx="3346759" cy="2229457"/>
          </a:xfrm>
          <a:prstGeom prst="rect">
            <a:avLst/>
          </a:prstGeom>
        </p:spPr>
      </p:pic>
      <p:sp>
        <p:nvSpPr>
          <p:cNvPr id="5" name="ZoneTexte 4">
            <a:extLst>
              <a:ext uri="{FF2B5EF4-FFF2-40B4-BE49-F238E27FC236}">
                <a16:creationId xmlns:a16="http://schemas.microsoft.com/office/drawing/2014/main" id="{EA13431F-601A-F359-401E-03431EA58A3B}"/>
              </a:ext>
            </a:extLst>
          </p:cNvPr>
          <p:cNvSpPr txBox="1"/>
          <p:nvPr/>
        </p:nvSpPr>
        <p:spPr>
          <a:xfrm>
            <a:off x="1194318" y="3276949"/>
            <a:ext cx="5495730" cy="2031325"/>
          </a:xfrm>
          <a:prstGeom prst="rect">
            <a:avLst/>
          </a:prstGeom>
          <a:noFill/>
        </p:spPr>
        <p:txBody>
          <a:bodyPr wrap="square" rtlCol="0">
            <a:spAutoFit/>
          </a:bodyPr>
          <a:lstStyle/>
          <a:p>
            <a:r>
              <a:rPr lang="fr-FR" dirty="0"/>
              <a:t>Objectif: Retirer toutes les colonnes qui avaient plus de 90% de données manquantes.</a:t>
            </a:r>
          </a:p>
          <a:p>
            <a:pPr marL="285750" indent="-285750">
              <a:buFont typeface="Arial" panose="020B0604020202020204" pitchFamily="34" charset="0"/>
              <a:buChar char="•"/>
            </a:pPr>
            <a:endParaRPr lang="fr-FR" dirty="0"/>
          </a:p>
          <a:p>
            <a:r>
              <a:rPr lang="fr-FR" dirty="0"/>
              <a:t>Visualisation des données grâce à une page Web.</a:t>
            </a:r>
          </a:p>
          <a:p>
            <a:endParaRPr lang="fr-FR" dirty="0"/>
          </a:p>
          <a:p>
            <a:r>
              <a:rPr lang="fr-FR" dirty="0"/>
              <a:t>Utilisation du Boolean </a:t>
            </a:r>
            <a:r>
              <a:rPr lang="fr-FR" dirty="0" err="1"/>
              <a:t>Indexing</a:t>
            </a:r>
            <a:r>
              <a:rPr lang="fr-FR" dirty="0"/>
              <a:t>.</a:t>
            </a:r>
          </a:p>
          <a:p>
            <a:r>
              <a:rPr lang="fr-FR" dirty="0"/>
              <a:t> </a:t>
            </a:r>
          </a:p>
        </p:txBody>
      </p:sp>
      <p:sp>
        <p:nvSpPr>
          <p:cNvPr id="3" name="Espace réservé du numéro de diapositive 2">
            <a:extLst>
              <a:ext uri="{FF2B5EF4-FFF2-40B4-BE49-F238E27FC236}">
                <a16:creationId xmlns:a16="http://schemas.microsoft.com/office/drawing/2014/main" id="{E2DCA5DD-DFF7-675A-7B7E-480038D069EA}"/>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23748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0726EBF-E891-1111-DB73-9D72D030749B}"/>
              </a:ext>
            </a:extLst>
          </p:cNvPr>
          <p:cNvPicPr>
            <a:picLocks noGrp="1" noChangeAspect="1"/>
          </p:cNvPicPr>
          <p:nvPr>
            <p:ph idx="1"/>
          </p:nvPr>
        </p:nvPicPr>
        <p:blipFill rotWithShape="1">
          <a:blip r:embed="rId2"/>
          <a:srcRect t="9780" r="386" b="17221"/>
          <a:stretch/>
        </p:blipFill>
        <p:spPr>
          <a:xfrm>
            <a:off x="1274566" y="2332654"/>
            <a:ext cx="9726226" cy="3974840"/>
          </a:xfrm>
        </p:spPr>
      </p:pic>
      <p:sp>
        <p:nvSpPr>
          <p:cNvPr id="6" name="ZoneTexte 5">
            <a:extLst>
              <a:ext uri="{FF2B5EF4-FFF2-40B4-BE49-F238E27FC236}">
                <a16:creationId xmlns:a16="http://schemas.microsoft.com/office/drawing/2014/main" id="{B0933964-2A68-21AF-C253-5A86C50882A4}"/>
              </a:ext>
            </a:extLst>
          </p:cNvPr>
          <p:cNvSpPr txBox="1"/>
          <p:nvPr/>
        </p:nvSpPr>
        <p:spPr>
          <a:xfrm>
            <a:off x="2108718" y="625151"/>
            <a:ext cx="8257592" cy="646331"/>
          </a:xfrm>
          <a:prstGeom prst="rect">
            <a:avLst/>
          </a:prstGeom>
          <a:noFill/>
        </p:spPr>
        <p:txBody>
          <a:bodyPr wrap="square" rtlCol="0">
            <a:spAutoFit/>
          </a:bodyPr>
          <a:lstStyle/>
          <a:p>
            <a:r>
              <a:rPr lang="fr-FR" dirty="0"/>
              <a:t>Page web de toutes les bases de données avec leurs colonnes et les valeurs manquantes.</a:t>
            </a:r>
          </a:p>
        </p:txBody>
      </p:sp>
      <p:sp>
        <p:nvSpPr>
          <p:cNvPr id="2" name="Espace réservé du numéro de diapositive 1">
            <a:extLst>
              <a:ext uri="{FF2B5EF4-FFF2-40B4-BE49-F238E27FC236}">
                <a16:creationId xmlns:a16="http://schemas.microsoft.com/office/drawing/2014/main" id="{EF3D4D1B-EB88-0B8F-B7F9-1A52CBC6FF3B}"/>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203946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D064F-0EC0-F7EB-0D90-A961E10257E5}"/>
              </a:ext>
            </a:extLst>
          </p:cNvPr>
          <p:cNvSpPr>
            <a:spLocks noGrp="1"/>
          </p:cNvSpPr>
          <p:nvPr>
            <p:ph type="title"/>
          </p:nvPr>
        </p:nvSpPr>
        <p:spPr/>
        <p:txBody>
          <a:bodyPr/>
          <a:lstStyle/>
          <a:p>
            <a:r>
              <a:rPr lang="fr-FR" dirty="0"/>
              <a:t>Mission 2: Normalisation des données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904B5C-E758-851A-1B2C-C1735CBDCFF0}"/>
                  </a:ext>
                </a:extLst>
              </p:cNvPr>
              <p:cNvSpPr>
                <a:spLocks noGrp="1"/>
              </p:cNvSpPr>
              <p:nvPr>
                <p:ph idx="1"/>
              </p:nvPr>
            </p:nvSpPr>
            <p:spPr/>
            <p:txBody>
              <a:bodyPr/>
              <a:lstStyle/>
              <a:p>
                <a:r>
                  <a:rPr lang="fr-FR" sz="2000" dirty="0"/>
                  <a:t>Normalisation: Mettre sur une même échelle toutes les variables quantitatives.</a:t>
                </a:r>
              </a:p>
              <a:p>
                <a:r>
                  <a:rPr lang="fr-FR" sz="2000" dirty="0"/>
                  <a:t>Variable quantitative: Représente une quantité. Sont représentés par des valeurs numériques.</a:t>
                </a:r>
              </a:p>
              <a:p>
                <a:r>
                  <a:rPr lang="fr-FR" sz="2000" dirty="0"/>
                  <a:t>Utilisation du Min-Max </a:t>
                </a:r>
                <a:r>
                  <a:rPr lang="fr-FR" sz="2000" dirty="0" err="1"/>
                  <a:t>Scaler</a:t>
                </a:r>
                <a:r>
                  <a:rPr lang="fr-FR" sz="2000" dirty="0"/>
                  <a:t>. Permet de ramener toutes les valeurs de la variable dans l’intervalle [0;1], tout en conservant le rapport des distances entre les valeurs.</a:t>
                </a:r>
              </a:p>
              <a:p>
                <a:pPr marL="0" indent="0">
                  <a:buNone/>
                </a:pPr>
                <a:endParaRPr lang="fr-FR" dirty="0"/>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𝑋𝑛𝑜𝑟𝑚</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𝑋</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𝑋𝑚𝑖𝑛</m:t>
                          </m:r>
                        </m:num>
                        <m:den>
                          <m:r>
                            <a:rPr lang="fr-FR" b="0" i="1" smtClean="0">
                              <a:latin typeface="Cambria Math" panose="02040503050406030204" pitchFamily="18" charset="0"/>
                              <a:ea typeface="Cambria Math" panose="02040503050406030204" pitchFamily="18" charset="0"/>
                            </a:rPr>
                            <m:t>𝑋𝑚𝑎𝑥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𝑋𝑚𝑖𝑛</m:t>
                          </m:r>
                        </m:den>
                      </m:f>
                    </m:oMath>
                  </m:oMathPara>
                </a14:m>
                <a:endParaRPr lang="fr-FR" b="0" dirty="0">
                  <a:ea typeface="Cambria Math" panose="02040503050406030204" pitchFamily="18" charset="0"/>
                </a:endParaRPr>
              </a:p>
              <a:p>
                <a:pPr marL="0" indent="0">
                  <a:buNone/>
                </a:pPr>
                <a:endParaRPr lang="fr-FR" dirty="0"/>
              </a:p>
            </p:txBody>
          </p:sp>
        </mc:Choice>
        <mc:Fallback xmlns="">
          <p:sp>
            <p:nvSpPr>
              <p:cNvPr id="3" name="Espace réservé du contenu 2">
                <a:extLst>
                  <a:ext uri="{FF2B5EF4-FFF2-40B4-BE49-F238E27FC236}">
                    <a16:creationId xmlns:a16="http://schemas.microsoft.com/office/drawing/2014/main" id="{55904B5C-E758-851A-1B2C-C1735CBDCFF0}"/>
                  </a:ext>
                </a:extLst>
              </p:cNvPr>
              <p:cNvSpPr>
                <a:spLocks noGrp="1" noRot="1" noChangeAspect="1" noMove="1" noResize="1" noEditPoints="1" noAdjustHandles="1" noChangeArrowheads="1" noChangeShapeType="1" noTextEdit="1"/>
              </p:cNvSpPr>
              <p:nvPr>
                <p:ph idx="1"/>
              </p:nvPr>
            </p:nvSpPr>
            <p:spPr>
              <a:blipFill>
                <a:blip r:embed="rId2"/>
                <a:stretch>
                  <a:fillRect l="-540" t="-825" r="-30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2C9D1AA9-5002-26B1-4EBF-CE58C5FF196B}"/>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220068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3D505-94A3-D7D3-FF38-A96C0C3A1446}"/>
              </a:ext>
            </a:extLst>
          </p:cNvPr>
          <p:cNvSpPr>
            <a:spLocks noGrp="1"/>
          </p:cNvSpPr>
          <p:nvPr>
            <p:ph type="title"/>
          </p:nvPr>
        </p:nvSpPr>
        <p:spPr/>
        <p:txBody>
          <a:bodyPr/>
          <a:lstStyle/>
          <a:p>
            <a:r>
              <a:rPr lang="fr-FR" dirty="0"/>
              <a:t>Exemple de Normalisation</a:t>
            </a:r>
          </a:p>
        </p:txBody>
      </p:sp>
      <p:pic>
        <p:nvPicPr>
          <p:cNvPr id="5" name="Espace réservé du contenu 4">
            <a:extLst>
              <a:ext uri="{FF2B5EF4-FFF2-40B4-BE49-F238E27FC236}">
                <a16:creationId xmlns:a16="http://schemas.microsoft.com/office/drawing/2014/main" id="{8586B2D4-5246-E5EA-E8DC-C3F30B7AD8B2}"/>
              </a:ext>
            </a:extLst>
          </p:cNvPr>
          <p:cNvPicPr>
            <a:picLocks noGrp="1" noChangeAspect="1"/>
          </p:cNvPicPr>
          <p:nvPr>
            <p:ph idx="1"/>
          </p:nvPr>
        </p:nvPicPr>
        <p:blipFill rotWithShape="1">
          <a:blip r:embed="rId2"/>
          <a:srcRect l="4929" t="34308" r="86419" b="11039"/>
          <a:stretch/>
        </p:blipFill>
        <p:spPr>
          <a:xfrm>
            <a:off x="3340359" y="2258008"/>
            <a:ext cx="1200025" cy="4264090"/>
          </a:xfrm>
        </p:spPr>
      </p:pic>
      <p:sp>
        <p:nvSpPr>
          <p:cNvPr id="6" name="ZoneTexte 5">
            <a:extLst>
              <a:ext uri="{FF2B5EF4-FFF2-40B4-BE49-F238E27FC236}">
                <a16:creationId xmlns:a16="http://schemas.microsoft.com/office/drawing/2014/main" id="{8A3205ED-37CA-544E-1E28-8810D531A23E}"/>
              </a:ext>
            </a:extLst>
          </p:cNvPr>
          <p:cNvSpPr txBox="1"/>
          <p:nvPr/>
        </p:nvSpPr>
        <p:spPr>
          <a:xfrm>
            <a:off x="5973147" y="4020721"/>
            <a:ext cx="3886200" cy="369332"/>
          </a:xfrm>
          <a:prstGeom prst="rect">
            <a:avLst/>
          </a:prstGeom>
          <a:noFill/>
        </p:spPr>
        <p:txBody>
          <a:bodyPr wrap="square" rtlCol="0">
            <a:spAutoFit/>
          </a:bodyPr>
          <a:lstStyle/>
          <a:p>
            <a:r>
              <a:rPr lang="fr-FR" dirty="0"/>
              <a:t>Base de donnée ALSFRS </a:t>
            </a:r>
          </a:p>
        </p:txBody>
      </p:sp>
      <p:sp>
        <p:nvSpPr>
          <p:cNvPr id="3" name="Espace réservé du numéro de diapositive 2">
            <a:extLst>
              <a:ext uri="{FF2B5EF4-FFF2-40B4-BE49-F238E27FC236}">
                <a16:creationId xmlns:a16="http://schemas.microsoft.com/office/drawing/2014/main" id="{53C0D13F-3BE9-5C56-C967-E1113A693E27}"/>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97374390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71735"/>
      </a:dk2>
      <a:lt2>
        <a:srgbClr val="F0F3F1"/>
      </a:lt2>
      <a:accent1>
        <a:srgbClr val="C34DA3"/>
      </a:accent1>
      <a:accent2>
        <a:srgbClr val="A03BB1"/>
      </a:accent2>
      <a:accent3>
        <a:srgbClr val="804DC3"/>
      </a:accent3>
      <a:accent4>
        <a:srgbClr val="403EB3"/>
      </a:accent4>
      <a:accent5>
        <a:srgbClr val="4D7CC3"/>
      </a:accent5>
      <a:accent6>
        <a:srgbClr val="3B9BB1"/>
      </a:accent6>
      <a:hlink>
        <a:srgbClr val="3F5D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760</Words>
  <Application>Microsoft Office PowerPoint</Application>
  <PresentationFormat>Grand écran</PresentationFormat>
  <Paragraphs>69</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Abadi</vt:lpstr>
      <vt:lpstr>Arial</vt:lpstr>
      <vt:lpstr>Calibri</vt:lpstr>
      <vt:lpstr>Cambria Math</vt:lpstr>
      <vt:lpstr>Neue Haas Grotesk Text Pro</vt:lpstr>
      <vt:lpstr>AccentBoxVTI</vt:lpstr>
      <vt:lpstr>Projet: Pré-Processing sur des bases de données de la maladie de Charcot.</vt:lpstr>
      <vt:lpstr>Mise en contexte</vt:lpstr>
      <vt:lpstr>Maladie De Charcot</vt:lpstr>
      <vt:lpstr>Site Pro-Act</vt:lpstr>
      <vt:lpstr>Pourquoi le Pré-Processing ?</vt:lpstr>
      <vt:lpstr>Mission 1: Nettoyage des données.  </vt:lpstr>
      <vt:lpstr>Présentation PowerPoint</vt:lpstr>
      <vt:lpstr>Mission 2: Normalisation des données</vt:lpstr>
      <vt:lpstr>Exemple de Normalisation</vt:lpstr>
      <vt:lpstr>Mission 3: Encodage des données</vt:lpstr>
      <vt:lpstr>Mission 4: Fusion des bases de données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Pré-Processing sur des bases de données de la maladie de Charcot.</dc:title>
  <dc:creator>Louis-filipe delaunay</dc:creator>
  <cp:lastModifiedBy>Louis-filipe delaunay</cp:lastModifiedBy>
  <cp:revision>22</cp:revision>
  <dcterms:created xsi:type="dcterms:W3CDTF">2022-06-02T08:42:15Z</dcterms:created>
  <dcterms:modified xsi:type="dcterms:W3CDTF">2022-06-02T18:58:01Z</dcterms:modified>
</cp:coreProperties>
</file>