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319" r:id="rId12"/>
    <p:sldId id="313" r:id="rId13"/>
    <p:sldId id="314" r:id="rId14"/>
    <p:sldId id="315" r:id="rId15"/>
    <p:sldId id="320" r:id="rId16"/>
    <p:sldId id="299" r:id="rId17"/>
    <p:sldId id="317" r:id="rId18"/>
    <p:sldId id="318" r:id="rId19"/>
    <p:sldId id="323" r:id="rId20"/>
    <p:sldId id="322" r:id="rId21"/>
    <p:sldId id="31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8C806B3-D79A-4E76-A2D8-F9ADBAFB48B1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0054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666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18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38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887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545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07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39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85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31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62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8C806B3-D79A-4E76-A2D8-F9ADBAFB48B1}" type="datetimeFigureOut">
              <a:rPr lang="en-CA" smtClean="0"/>
              <a:t>2020-09-21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66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dirty="0" smtClean="0"/>
              <a:t>Relational Data Model</a:t>
            </a:r>
            <a:br>
              <a:rPr lang="en-CA" dirty="0" smtClean="0"/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Lecture 02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374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a relational model, each components of a tuple must be atomic. Each component is allowed to be a single value of primitive types (integer, character, character string).</a:t>
            </a:r>
          </a:p>
          <a:p>
            <a:r>
              <a:rPr lang="en-US" sz="2000" dirty="0" smtClean="0"/>
              <a:t>The domain of an attribute (column) is simply the data type of that attribute. 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CA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19807" y="3909849"/>
            <a:ext cx="1042626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               DEPARTMENT</a:t>
            </a:r>
            <a:r>
              <a:rPr lang="en-US" sz="1600" dirty="0" smtClean="0"/>
              <a:t>(</a:t>
            </a:r>
            <a:r>
              <a:rPr lang="en-US" sz="1600" dirty="0" err="1" smtClean="0"/>
              <a:t>department_id,department_name</a:t>
            </a:r>
            <a:r>
              <a:rPr lang="en-US" sz="1600" dirty="0" smtClean="0"/>
              <a:t>, </a:t>
            </a:r>
            <a:r>
              <a:rPr lang="en-US" sz="1600" dirty="0" err="1"/>
              <a:t>manager_id</a:t>
            </a:r>
            <a:r>
              <a:rPr lang="en-US" sz="1600" dirty="0"/>
              <a:t> </a:t>
            </a:r>
            <a:r>
              <a:rPr lang="en-US" sz="1600" dirty="0" smtClean="0"/>
              <a:t>,</a:t>
            </a:r>
            <a:r>
              <a:rPr lang="en-US" sz="1600" dirty="0" err="1" smtClean="0"/>
              <a:t>Location_id</a:t>
            </a:r>
            <a:r>
              <a:rPr lang="en-US" sz="1600" dirty="0" smtClean="0"/>
              <a:t>)</a:t>
            </a:r>
            <a:endParaRPr lang="en-US" sz="16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055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Default Value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2288" lvl="1" indent="-342900">
              <a:spcBef>
                <a:spcPct val="30000"/>
              </a:spcBef>
              <a:defRPr/>
            </a:pPr>
            <a:r>
              <a:rPr lang="en-US" sz="2800" dirty="0"/>
              <a:t>You can specify a default value for a column. </a:t>
            </a:r>
          </a:p>
          <a:p>
            <a:pPr marL="522288" lvl="1" indent="-342900">
              <a:spcBef>
                <a:spcPct val="30000"/>
              </a:spcBef>
              <a:defRPr/>
            </a:pPr>
            <a:r>
              <a:rPr lang="en-US" sz="2800" dirty="0"/>
              <a:t>A default value is the value to be inserted into a column if no other value is specified. </a:t>
            </a:r>
          </a:p>
          <a:p>
            <a:pPr marL="522288" lvl="1" indent="-342900">
              <a:spcBef>
                <a:spcPct val="30000"/>
              </a:spcBef>
              <a:defRPr/>
            </a:pPr>
            <a:r>
              <a:rPr lang="en-US" sz="2800" dirty="0"/>
              <a:t>If not explicitly specified, the default value of a column is NULL.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612023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Null Value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Null denotes the absent of a value.</a:t>
            </a:r>
          </a:p>
          <a:p>
            <a:r>
              <a:rPr lang="en-CA" dirty="0" smtClean="0"/>
              <a:t>The value of an attribute is null if </a:t>
            </a:r>
          </a:p>
          <a:p>
            <a:pPr lvl="1"/>
            <a:r>
              <a:rPr lang="en-CA" dirty="0" smtClean="0"/>
              <a:t>It is unknown</a:t>
            </a:r>
          </a:p>
          <a:p>
            <a:pPr lvl="1"/>
            <a:r>
              <a:rPr lang="en-CA" dirty="0" smtClean="0"/>
              <a:t>It does not exist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3255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Integrity Constraints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Integrity constraints are a set of </a:t>
            </a:r>
            <a:r>
              <a:rPr lang="en-CA" dirty="0" smtClean="0"/>
              <a:t>rules to maintain the quality.  </a:t>
            </a:r>
          </a:p>
          <a:p>
            <a:pPr lvl="1"/>
            <a:r>
              <a:rPr lang="en-CA" dirty="0" smtClean="0"/>
              <a:t>Domain/tuple constraints</a:t>
            </a:r>
          </a:p>
          <a:p>
            <a:pPr lvl="1"/>
            <a:r>
              <a:rPr lang="en-CA" dirty="0" smtClean="0"/>
              <a:t>Entity integrity constraints</a:t>
            </a:r>
          </a:p>
          <a:p>
            <a:pPr lvl="1"/>
            <a:r>
              <a:rPr lang="en-CA" dirty="0" smtClean="0"/>
              <a:t>Key constraints</a:t>
            </a:r>
          </a:p>
          <a:p>
            <a:pPr lvl="1"/>
            <a:r>
              <a:rPr lang="en-CA" dirty="0" smtClean="0"/>
              <a:t>Referential integrity constraints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9610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Domain Integrity Constraint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restrict the values of tuple attributes in a database relation. </a:t>
            </a:r>
          </a:p>
          <a:p>
            <a:r>
              <a:rPr lang="en-CA" dirty="0" smtClean="0"/>
              <a:t>Domain constraints</a:t>
            </a:r>
          </a:p>
          <a:p>
            <a:pPr lvl="1"/>
            <a:r>
              <a:rPr lang="en-CA" dirty="0" smtClean="0"/>
              <a:t>Define conditions on a single attribute of a tuple</a:t>
            </a:r>
          </a:p>
          <a:p>
            <a:pPr marL="274320" lvl="1" indent="0">
              <a:buNone/>
            </a:pPr>
            <a:r>
              <a:rPr lang="en-CA" dirty="0"/>
              <a:t>	</a:t>
            </a:r>
            <a:r>
              <a:rPr lang="en-CA" dirty="0" err="1" smtClean="0"/>
              <a:t>department_id</a:t>
            </a:r>
            <a:r>
              <a:rPr lang="en-CA" dirty="0" smtClean="0"/>
              <a:t> = 60</a:t>
            </a:r>
          </a:p>
          <a:p>
            <a:pPr marL="274320" lvl="1" indent="0">
              <a:buNone/>
            </a:pPr>
            <a:endParaRPr lang="en-CA" dirty="0"/>
          </a:p>
          <a:p>
            <a:r>
              <a:rPr lang="en-CA" dirty="0" smtClean="0"/>
              <a:t>Tuple constraints</a:t>
            </a:r>
          </a:p>
          <a:p>
            <a:pPr lvl="1"/>
            <a:r>
              <a:rPr lang="en-CA" dirty="0" smtClean="0"/>
              <a:t>Define conditions on different attributes of a tuple</a:t>
            </a:r>
          </a:p>
          <a:p>
            <a:pPr marL="274320" lvl="1" indent="0">
              <a:buNone/>
            </a:pPr>
            <a:r>
              <a:rPr lang="en-CA" dirty="0" smtClean="0"/>
              <a:t>	</a:t>
            </a:r>
            <a:r>
              <a:rPr lang="en-CA" dirty="0" err="1" smtClean="0"/>
              <a:t>department_id</a:t>
            </a:r>
            <a:r>
              <a:rPr lang="en-CA" dirty="0" smtClean="0"/>
              <a:t> </a:t>
            </a:r>
            <a:r>
              <a:rPr lang="en-CA" dirty="0"/>
              <a:t>= </a:t>
            </a:r>
            <a:r>
              <a:rPr lang="en-CA" dirty="0" smtClean="0"/>
              <a:t>60 and </a:t>
            </a:r>
            <a:r>
              <a:rPr lang="en-CA" dirty="0" err="1" smtClean="0"/>
              <a:t>location_id</a:t>
            </a:r>
            <a:r>
              <a:rPr lang="en-CA" dirty="0" smtClean="0"/>
              <a:t>  =1700 </a:t>
            </a:r>
            <a:endParaRPr lang="en-CA" dirty="0"/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236241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C00000"/>
                </a:solidFill>
              </a:rPr>
              <a:t>Constraints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Constraints are used to ensure that the database receives “good” </a:t>
            </a:r>
            <a:r>
              <a:rPr lang="en-US" altLang="en-US" dirty="0" smtClean="0"/>
              <a:t>data</a:t>
            </a:r>
          </a:p>
          <a:p>
            <a:pPr lvl="1"/>
            <a:r>
              <a:rPr lang="en-US" altLang="en-US" sz="2600" dirty="0" smtClean="0"/>
              <a:t>PRIMARY KEY</a:t>
            </a:r>
          </a:p>
          <a:p>
            <a:pPr lvl="2"/>
            <a:r>
              <a:rPr lang="en-US" altLang="en-US" sz="2600" dirty="0" smtClean="0"/>
              <a:t>unique </a:t>
            </a:r>
            <a:r>
              <a:rPr lang="en-US" altLang="en-US" sz="2600" dirty="0"/>
              <a:t>and not </a:t>
            </a:r>
            <a:r>
              <a:rPr lang="en-US" altLang="en-US" sz="2600" dirty="0" smtClean="0"/>
              <a:t>null</a:t>
            </a:r>
          </a:p>
          <a:p>
            <a:pPr lvl="1"/>
            <a:r>
              <a:rPr lang="en-US" altLang="en-US" sz="2600" dirty="0" smtClean="0"/>
              <a:t>NOT </a:t>
            </a:r>
            <a:r>
              <a:rPr lang="en-US" altLang="en-US" sz="2600" dirty="0"/>
              <a:t>NULL </a:t>
            </a:r>
            <a:endParaRPr lang="en-US" altLang="en-US" sz="2600" dirty="0">
              <a:sym typeface="Wingdings" pitchFamily="2" charset="2"/>
            </a:endParaRPr>
          </a:p>
          <a:p>
            <a:pPr lvl="2"/>
            <a:r>
              <a:rPr lang="en-US" altLang="en-US" sz="2600" dirty="0" smtClean="0">
                <a:sym typeface="Wingdings" pitchFamily="2" charset="2"/>
              </a:rPr>
              <a:t>a </a:t>
            </a:r>
            <a:r>
              <a:rPr lang="en-US" altLang="en-US" sz="2600" dirty="0">
                <a:sym typeface="Wingdings" pitchFamily="2" charset="2"/>
              </a:rPr>
              <a:t>value must </a:t>
            </a:r>
            <a:r>
              <a:rPr lang="en-US" altLang="en-US" sz="2600" dirty="0" smtClean="0">
                <a:sym typeface="Wingdings" pitchFamily="2" charset="2"/>
              </a:rPr>
              <a:t>exist</a:t>
            </a:r>
          </a:p>
          <a:p>
            <a:pPr lvl="1"/>
            <a:r>
              <a:rPr lang="en-US" altLang="en-US" sz="2600" dirty="0" smtClean="0">
                <a:sym typeface="Wingdings" pitchFamily="2" charset="2"/>
              </a:rPr>
              <a:t>UNIQUE</a:t>
            </a:r>
          </a:p>
          <a:p>
            <a:pPr lvl="2"/>
            <a:r>
              <a:rPr lang="en-US" altLang="en-US" sz="2600" dirty="0" smtClean="0">
                <a:sym typeface="Wingdings" pitchFamily="2" charset="2"/>
              </a:rPr>
              <a:t>value </a:t>
            </a:r>
            <a:r>
              <a:rPr lang="en-US" altLang="en-US" sz="2600" dirty="0">
                <a:sym typeface="Wingdings" pitchFamily="2" charset="2"/>
              </a:rPr>
              <a:t>exists only once in a </a:t>
            </a:r>
            <a:r>
              <a:rPr lang="en-US" altLang="en-US" sz="2600" dirty="0" smtClean="0">
                <a:sym typeface="Wingdings" pitchFamily="2" charset="2"/>
              </a:rPr>
              <a:t>column</a:t>
            </a:r>
          </a:p>
          <a:p>
            <a:pPr lvl="1"/>
            <a:r>
              <a:rPr lang="en-US" altLang="en-US" sz="2600" dirty="0" smtClean="0">
                <a:sym typeface="Wingdings" pitchFamily="2" charset="2"/>
              </a:rPr>
              <a:t>CHECK</a:t>
            </a:r>
          </a:p>
          <a:p>
            <a:pPr lvl="2"/>
            <a:r>
              <a:rPr lang="en-US" altLang="en-US" sz="2200" dirty="0" smtClean="0">
                <a:sym typeface="Wingdings" pitchFamily="2" charset="2"/>
              </a:rPr>
              <a:t>value </a:t>
            </a:r>
            <a:r>
              <a:rPr lang="en-US" altLang="en-US" sz="2200" dirty="0">
                <a:sym typeface="Wingdings" pitchFamily="2" charset="2"/>
              </a:rPr>
              <a:t>must pass validation </a:t>
            </a:r>
            <a:r>
              <a:rPr lang="en-US" altLang="en-US" sz="2200" dirty="0" smtClean="0">
                <a:sym typeface="Wingdings" pitchFamily="2" charset="2"/>
              </a:rPr>
              <a:t>criteria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en-US" sz="2600" dirty="0">
                <a:sym typeface="Wingdings" pitchFamily="2" charset="2"/>
              </a:rPr>
              <a:t>FOREIGN </a:t>
            </a:r>
            <a:r>
              <a:rPr lang="en-US" altLang="en-US" sz="2600" dirty="0" smtClean="0">
                <a:sym typeface="Wingdings" pitchFamily="2" charset="2"/>
              </a:rPr>
              <a:t>KEY</a:t>
            </a:r>
          </a:p>
          <a:p>
            <a:pPr lvl="2">
              <a:spcBef>
                <a:spcPct val="0"/>
              </a:spcBef>
              <a:defRPr/>
            </a:pPr>
            <a:r>
              <a:rPr lang="en-US" altLang="en-US" sz="2200" dirty="0" smtClean="0">
                <a:sym typeface="Wingdings" pitchFamily="2" charset="2"/>
              </a:rPr>
              <a:t>used </a:t>
            </a:r>
            <a:r>
              <a:rPr lang="en-US" altLang="en-US" sz="2200" dirty="0">
                <a:sym typeface="Wingdings" pitchFamily="2" charset="2"/>
              </a:rPr>
              <a:t>to enforce Relational Integrity between two tables</a:t>
            </a:r>
            <a:endParaRPr lang="en-US" altLang="en-US" sz="22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2495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accent1"/>
                </a:solidFill>
              </a:rPr>
              <a:t>Primary </a:t>
            </a:r>
            <a:r>
              <a:rPr lang="en-CA" b="1" dirty="0">
                <a:solidFill>
                  <a:schemeClr val="accent1"/>
                </a:solidFill>
              </a:rPr>
              <a:t>Key </a:t>
            </a:r>
            <a:r>
              <a:rPr lang="en-CA" b="1" dirty="0" smtClean="0">
                <a:solidFill>
                  <a:schemeClr val="accent1"/>
                </a:solidFill>
              </a:rPr>
              <a:t>Constraint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 primary key, in a relation(table), identifies every tuple(row) uniquely.</a:t>
            </a:r>
            <a:endParaRPr lang="en-CA" sz="2000" dirty="0" smtClean="0"/>
          </a:p>
          <a:p>
            <a:pPr lvl="1"/>
            <a:r>
              <a:rPr lang="en-US" sz="1800" dirty="0" smtClean="0"/>
              <a:t>A primary  key can be a single attribute or a set of attributes.</a:t>
            </a:r>
          </a:p>
          <a:p>
            <a:r>
              <a:rPr lang="en-US" sz="2000" dirty="0" smtClean="0"/>
              <a:t>In a multi-attribute primary key, the combinations of key attributes must be unique for each row in the table. </a:t>
            </a:r>
          </a:p>
          <a:p>
            <a:pPr lvl="1"/>
            <a:r>
              <a:rPr lang="en-US" sz="1800" dirty="0" smtClean="0"/>
              <a:t>In table department, the key is </a:t>
            </a:r>
            <a:r>
              <a:rPr lang="en-US" sz="1800" dirty="0" err="1" smtClean="0"/>
              <a:t>department_id</a:t>
            </a:r>
            <a:r>
              <a:rPr lang="en-US" sz="1800" dirty="0" smtClean="0"/>
              <a:t> which is unique for every row.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sz="2000" dirty="0" smtClean="0"/>
              <a:t>To represent primary key in a table, key attributes are underlined.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5061" y="4046823"/>
            <a:ext cx="1042626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</a:rPr>
              <a:t>           DEPARTMENT</a:t>
            </a:r>
            <a:r>
              <a:rPr lang="en-US" sz="1600" dirty="0" smtClean="0">
                <a:solidFill>
                  <a:srgbClr val="002060"/>
                </a:solidFill>
              </a:rPr>
              <a:t>(</a:t>
            </a:r>
            <a:r>
              <a:rPr lang="en-US" sz="1600" u="sng" dirty="0" err="1" smtClean="0">
                <a:solidFill>
                  <a:srgbClr val="002060"/>
                </a:solidFill>
              </a:rPr>
              <a:t>department_id</a:t>
            </a:r>
            <a:r>
              <a:rPr lang="en-US" sz="1600" dirty="0" smtClean="0">
                <a:solidFill>
                  <a:srgbClr val="002060"/>
                </a:solidFill>
              </a:rPr>
              <a:t>, </a:t>
            </a:r>
            <a:r>
              <a:rPr lang="en-US" sz="1600" dirty="0" err="1" smtClean="0">
                <a:solidFill>
                  <a:srgbClr val="002060"/>
                </a:solidFill>
              </a:rPr>
              <a:t>department_name</a:t>
            </a:r>
            <a:r>
              <a:rPr lang="en-US" sz="1600" dirty="0" smtClean="0">
                <a:solidFill>
                  <a:srgbClr val="002060"/>
                </a:solidFill>
              </a:rPr>
              <a:t>, </a:t>
            </a:r>
            <a:r>
              <a:rPr lang="en-US" sz="1600" dirty="0" err="1" smtClean="0">
                <a:solidFill>
                  <a:srgbClr val="002060"/>
                </a:solidFill>
              </a:rPr>
              <a:t>manager_id</a:t>
            </a:r>
            <a:r>
              <a:rPr lang="en-US" sz="1600" dirty="0" smtClean="0">
                <a:solidFill>
                  <a:srgbClr val="002060"/>
                </a:solidFill>
              </a:rPr>
              <a:t>, </a:t>
            </a:r>
            <a:r>
              <a:rPr lang="en-US" sz="1600" dirty="0" err="1" smtClean="0">
                <a:solidFill>
                  <a:srgbClr val="002060"/>
                </a:solidFill>
              </a:rPr>
              <a:t>Location_id</a:t>
            </a:r>
            <a:r>
              <a:rPr lang="en-US" sz="1600" dirty="0" smtClean="0">
                <a:solidFill>
                  <a:srgbClr val="002060"/>
                </a:solidFill>
              </a:rPr>
              <a:t>)</a:t>
            </a:r>
            <a:endParaRPr lang="en-US" sz="1600" dirty="0">
              <a:solidFill>
                <a:srgbClr val="002060"/>
              </a:solidFill>
            </a:endParaRPr>
          </a:p>
          <a:p>
            <a:endParaRPr lang="en-CA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735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Entity </a:t>
            </a:r>
            <a:r>
              <a:rPr lang="en-CA" dirty="0"/>
              <a:t>Integrity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constraint ensures that each table has a primary key.</a:t>
            </a:r>
          </a:p>
          <a:p>
            <a:r>
              <a:rPr lang="en-CA" dirty="0" smtClean="0"/>
              <a:t>A primary key is an attribute or set of attributes that uniquely identifies every row in a table.</a:t>
            </a:r>
          </a:p>
          <a:p>
            <a:r>
              <a:rPr lang="en-CA" dirty="0" smtClean="0"/>
              <a:t>The values of the attributes involved in the primary key cannot be null.</a:t>
            </a:r>
          </a:p>
          <a:p>
            <a:r>
              <a:rPr lang="en-CA" dirty="0" smtClean="0"/>
              <a:t>Attribute </a:t>
            </a:r>
            <a:r>
              <a:rPr lang="en-CA" dirty="0" err="1" smtClean="0"/>
              <a:t>department_id</a:t>
            </a:r>
            <a:r>
              <a:rPr lang="en-CA" dirty="0" smtClean="0"/>
              <a:t> is the primary key of table department.</a:t>
            </a:r>
          </a:p>
          <a:p>
            <a:pPr marL="0" indent="0">
              <a:buNone/>
            </a:pPr>
            <a:r>
              <a:rPr lang="en-US" sz="1600" b="1" dirty="0" smtClean="0"/>
              <a:t>DEPARTMENT </a:t>
            </a:r>
            <a:r>
              <a:rPr lang="en-US" sz="1600" dirty="0" smtClean="0"/>
              <a:t>(</a:t>
            </a:r>
            <a:r>
              <a:rPr lang="en-US" sz="1600" dirty="0" err="1" smtClean="0"/>
              <a:t>department_id,department_name</a:t>
            </a:r>
            <a:r>
              <a:rPr lang="en-US" sz="1600" dirty="0"/>
              <a:t>, </a:t>
            </a:r>
            <a:r>
              <a:rPr lang="en-US" sz="1600" dirty="0" err="1"/>
              <a:t>manager_id,Location_id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A primary key is unique and cannot be null.</a:t>
            </a:r>
            <a:endParaRPr lang="en-US" sz="16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8970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Referential </a:t>
            </a:r>
            <a:r>
              <a:rPr lang="en-CA" dirty="0" smtClean="0"/>
              <a:t>integrity Constraint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Referential integrity is a constraint specified on two tables.</a:t>
            </a:r>
          </a:p>
          <a:p>
            <a:r>
              <a:rPr lang="en-CA" dirty="0"/>
              <a:t>Referential integrity </a:t>
            </a:r>
            <a:r>
              <a:rPr lang="en-CA" dirty="0" smtClean="0"/>
              <a:t>constraint determines if two tables are related. A value appearing in a column of a table also appears in a column of another table.</a:t>
            </a:r>
          </a:p>
          <a:p>
            <a:r>
              <a:rPr lang="en-CA" dirty="0" smtClean="0"/>
              <a:t>Location ID exits in tables department and locations.</a:t>
            </a:r>
          </a:p>
          <a:p>
            <a:pPr lvl="1"/>
            <a:r>
              <a:rPr lang="en-CA" dirty="0" smtClean="0"/>
              <a:t>Attribute </a:t>
            </a:r>
            <a:r>
              <a:rPr lang="en-CA" dirty="0" err="1" smtClean="0"/>
              <a:t>location_id</a:t>
            </a:r>
            <a:r>
              <a:rPr lang="en-CA" dirty="0" smtClean="0"/>
              <a:t> in table department refers to the </a:t>
            </a:r>
            <a:r>
              <a:rPr lang="en-CA" dirty="0" err="1" smtClean="0"/>
              <a:t>location_id</a:t>
            </a:r>
            <a:r>
              <a:rPr lang="en-CA" dirty="0" smtClean="0"/>
              <a:t> attribute in table locations.</a:t>
            </a:r>
          </a:p>
          <a:p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1659832" y="4412583"/>
            <a:ext cx="1042626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</a:rPr>
              <a:t>DEPARTMENT</a:t>
            </a:r>
            <a:r>
              <a:rPr lang="en-US" sz="1600" dirty="0" smtClean="0">
                <a:solidFill>
                  <a:srgbClr val="002060"/>
                </a:solidFill>
              </a:rPr>
              <a:t>(</a:t>
            </a:r>
            <a:r>
              <a:rPr lang="en-US" sz="1600" u="sng" dirty="0" err="1" smtClean="0">
                <a:solidFill>
                  <a:srgbClr val="002060"/>
                </a:solidFill>
              </a:rPr>
              <a:t>department_id</a:t>
            </a:r>
            <a:r>
              <a:rPr lang="en-US" sz="1600" dirty="0" err="1" smtClean="0">
                <a:solidFill>
                  <a:srgbClr val="002060"/>
                </a:solidFill>
              </a:rPr>
              <a:t>,department_name</a:t>
            </a:r>
            <a:r>
              <a:rPr lang="en-US" sz="1600" dirty="0" smtClean="0">
                <a:solidFill>
                  <a:srgbClr val="002060"/>
                </a:solidFill>
              </a:rPr>
              <a:t>, </a:t>
            </a:r>
            <a:r>
              <a:rPr lang="en-US" sz="1600" dirty="0" err="1" smtClean="0">
                <a:solidFill>
                  <a:srgbClr val="002060"/>
                </a:solidFill>
              </a:rPr>
              <a:t>manager_id,</a:t>
            </a:r>
            <a:r>
              <a:rPr lang="en-US" sz="1600" b="1" i="1" dirty="0" err="1" smtClean="0">
                <a:solidFill>
                  <a:schemeClr val="accent1">
                    <a:lumMod val="75000"/>
                  </a:schemeClr>
                </a:solidFill>
              </a:rPr>
              <a:t>Location_id</a:t>
            </a:r>
            <a:r>
              <a:rPr lang="en-US" sz="1600" dirty="0" smtClean="0">
                <a:solidFill>
                  <a:srgbClr val="002060"/>
                </a:solidFill>
              </a:rPr>
              <a:t>)</a:t>
            </a:r>
            <a:endParaRPr lang="en-US" sz="1600" dirty="0">
              <a:solidFill>
                <a:srgbClr val="002060"/>
              </a:solidFill>
            </a:endParaRPr>
          </a:p>
          <a:p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59832" y="4869785"/>
            <a:ext cx="1042626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</a:rPr>
              <a:t>LOCATIONS</a:t>
            </a:r>
            <a:r>
              <a:rPr lang="en-US" sz="1600" dirty="0" smtClean="0">
                <a:solidFill>
                  <a:srgbClr val="002060"/>
                </a:solidFill>
              </a:rPr>
              <a:t>(</a:t>
            </a:r>
            <a:r>
              <a:rPr lang="en-US" sz="1600" b="1" i="1" u="sng" dirty="0" smtClean="0">
                <a:solidFill>
                  <a:schemeClr val="accent1">
                    <a:lumMod val="75000"/>
                  </a:schemeClr>
                </a:solidFill>
              </a:rPr>
              <a:t>location_id</a:t>
            </a:r>
            <a:r>
              <a:rPr lang="en-US" sz="1600" dirty="0" smtClean="0">
                <a:solidFill>
                  <a:srgbClr val="002060"/>
                </a:solidFill>
              </a:rPr>
              <a:t>,street_address,postal_code,city,state_province,country_id)</a:t>
            </a:r>
            <a:endParaRPr lang="en-US" sz="1600" dirty="0">
              <a:solidFill>
                <a:srgbClr val="002060"/>
              </a:solidFill>
            </a:endParaRPr>
          </a:p>
          <a:p>
            <a:endParaRPr lang="en-CA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936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multiple tables, or entities, are being used, there is often attributes in each table the relates the two tables together</a:t>
            </a:r>
            <a:r>
              <a:rPr lang="en-US" dirty="0" smtClean="0"/>
              <a:t>.</a:t>
            </a:r>
            <a:r>
              <a:rPr lang="en-CA" b="1" dirty="0"/>
              <a:t> </a:t>
            </a:r>
            <a:endParaRPr lang="en-CA" b="1" dirty="0" smtClean="0"/>
          </a:p>
          <a:p>
            <a:r>
              <a:rPr lang="en-CA" b="1" dirty="0" smtClean="0"/>
              <a:t>Relationship Types</a:t>
            </a:r>
          </a:p>
          <a:p>
            <a:pPr marL="0" indent="0">
              <a:buNone/>
            </a:pPr>
            <a:r>
              <a:rPr lang="en-US" dirty="0" smtClean="0"/>
              <a:t>  There </a:t>
            </a:r>
            <a:r>
              <a:rPr lang="en-US" dirty="0"/>
              <a:t>are three types of relationships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CA" dirty="0" smtClean="0"/>
              <a:t>.  1-to-many </a:t>
            </a:r>
            <a:r>
              <a:rPr lang="en-CA" dirty="0"/>
              <a:t>(</a:t>
            </a:r>
            <a:r>
              <a:rPr lang="en-CA" dirty="0" smtClean="0"/>
              <a:t>1:M) </a:t>
            </a:r>
          </a:p>
          <a:p>
            <a:pPr marL="0" indent="0">
              <a:buNone/>
            </a:pPr>
            <a:r>
              <a:rPr lang="en-CA" dirty="0" smtClean="0"/>
              <a:t>.  1-to-1 </a:t>
            </a:r>
            <a:r>
              <a:rPr lang="en-CA" dirty="0"/>
              <a:t>(</a:t>
            </a:r>
            <a:r>
              <a:rPr lang="en-CA" dirty="0" smtClean="0"/>
              <a:t>1:1</a:t>
            </a:r>
            <a:r>
              <a:rPr lang="en-CA" dirty="0"/>
              <a:t>)</a:t>
            </a:r>
            <a:endParaRPr lang="en-CA" dirty="0" smtClean="0"/>
          </a:p>
          <a:p>
            <a:pPr marL="0" indent="0">
              <a:buNone/>
            </a:pPr>
            <a:r>
              <a:rPr lang="en-US" dirty="0" smtClean="0"/>
              <a:t>. </a:t>
            </a:r>
            <a:r>
              <a:rPr lang="en-CA" dirty="0"/>
              <a:t>many-to-many </a:t>
            </a:r>
            <a:r>
              <a:rPr lang="en-CA" dirty="0" smtClean="0"/>
              <a:t>(M:M)</a:t>
            </a:r>
          </a:p>
          <a:p>
            <a:pPr marL="0" indent="0">
              <a:buNone/>
            </a:pPr>
            <a:endParaRPr lang="en-CA" b="1" dirty="0"/>
          </a:p>
          <a:p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631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Database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Database Properties :</a:t>
            </a:r>
          </a:p>
          <a:p>
            <a:pPr lvl="1"/>
            <a:r>
              <a:rPr lang="en-US" sz="2800" dirty="0" smtClean="0"/>
              <a:t>Centralized </a:t>
            </a:r>
            <a:r>
              <a:rPr lang="en-US" sz="2800" dirty="0"/>
              <a:t>repository </a:t>
            </a:r>
            <a:endParaRPr lang="en-US" sz="2800" dirty="0" smtClean="0"/>
          </a:p>
          <a:p>
            <a:pPr lvl="1"/>
            <a:r>
              <a:rPr lang="en-US" sz="2800" dirty="0" smtClean="0"/>
              <a:t>Real-time </a:t>
            </a:r>
          </a:p>
          <a:p>
            <a:pPr lvl="1"/>
            <a:r>
              <a:rPr lang="en-US" sz="2800" dirty="0" smtClean="0"/>
              <a:t>Concurrent </a:t>
            </a:r>
          </a:p>
          <a:p>
            <a:pPr lvl="1"/>
            <a:r>
              <a:rPr lang="en-US" sz="2800" dirty="0" smtClean="0"/>
              <a:t>Interactive </a:t>
            </a:r>
            <a:r>
              <a:rPr lang="en-US" sz="2800" dirty="0"/>
              <a:t>(ad-hoc) </a:t>
            </a:r>
            <a:r>
              <a:rPr lang="en-US" sz="2800" dirty="0" smtClean="0"/>
              <a:t>query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476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C00000"/>
                </a:solidFill>
              </a:rPr>
              <a:t>Foreign Key Constraint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defRPr/>
            </a:pPr>
            <a:r>
              <a:rPr lang="en-US" altLang="en-US" sz="3400" dirty="0"/>
              <a:t>The Foreign Key enforces relational integrity between the two tables. 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defRPr/>
            </a:pPr>
            <a:r>
              <a:rPr lang="en-US" altLang="en-US" sz="3400" dirty="0"/>
              <a:t>The Foreign Key is used to create 1:M relationships between two tables. It is used to get information from another table using the primary key of that table.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defRPr/>
            </a:pPr>
            <a:r>
              <a:rPr lang="en-US" altLang="en-US" sz="3400" dirty="0"/>
              <a:t>The table with the foreign key column is the child table.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defRPr/>
            </a:pPr>
            <a:r>
              <a:rPr lang="en-US" altLang="en-US" sz="3400" dirty="0"/>
              <a:t>The table that is referred by the foreign key column in the CHILD table is the PARENT table.</a:t>
            </a:r>
          </a:p>
          <a:p>
            <a:pPr marL="0" indent="0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None/>
              <a:defRPr/>
            </a:pPr>
            <a:endParaRPr lang="en-US" altLang="en-US" sz="3100" dirty="0"/>
          </a:p>
          <a:p>
            <a:pPr marL="0" indent="0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None/>
              <a:defRPr/>
            </a:pPr>
            <a:endParaRPr lang="en-US" altLang="en-US" sz="2300" dirty="0"/>
          </a:p>
          <a:p>
            <a:pPr marL="0" indent="0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None/>
              <a:defRPr/>
            </a:pPr>
            <a:endParaRPr lang="en-US" altLang="en-US" sz="2300" dirty="0"/>
          </a:p>
          <a:p>
            <a:pPr marL="0" indent="0" latinLnBrk="1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5985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Referential Integrity </a:t>
            </a:r>
            <a:r>
              <a:rPr lang="en-CA" dirty="0" smtClean="0"/>
              <a:t>Constraints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71" y="2381966"/>
            <a:ext cx="3098988" cy="14058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2596" y="2128050"/>
            <a:ext cx="9447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departments</a:t>
            </a:r>
            <a:endParaRPr lang="en-CA" sz="10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877" y="2263320"/>
            <a:ext cx="5490189" cy="32591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50182" y="2001092"/>
            <a:ext cx="9447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locations</a:t>
            </a:r>
            <a:endParaRPr lang="en-CA" sz="105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499658" y="1945238"/>
            <a:ext cx="0" cy="436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499658" y="1942962"/>
            <a:ext cx="1727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227275" y="1951275"/>
            <a:ext cx="0" cy="30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96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DBMSs?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Some of the advantages of Database Management systems:</a:t>
            </a:r>
          </a:p>
          <a:p>
            <a:pPr lvl="1"/>
            <a:r>
              <a:rPr lang="en-US" sz="2200" dirty="0" smtClean="0"/>
              <a:t>Data </a:t>
            </a:r>
            <a:r>
              <a:rPr lang="en-US" sz="2200" dirty="0"/>
              <a:t>administration</a:t>
            </a:r>
            <a:r>
              <a:rPr lang="en-US" sz="2200" dirty="0" smtClean="0"/>
              <a:t> </a:t>
            </a:r>
          </a:p>
          <a:p>
            <a:pPr lvl="1"/>
            <a:r>
              <a:rPr lang="en-US" sz="2200" dirty="0" smtClean="0"/>
              <a:t>Efficient </a:t>
            </a:r>
            <a:r>
              <a:rPr lang="en-US" sz="2200" dirty="0"/>
              <a:t>data access </a:t>
            </a:r>
            <a:r>
              <a:rPr lang="en-US" sz="2200" dirty="0" smtClean="0"/>
              <a:t> </a:t>
            </a:r>
          </a:p>
          <a:p>
            <a:pPr lvl="1"/>
            <a:r>
              <a:rPr lang="en-US" sz="2200" dirty="0" smtClean="0"/>
              <a:t>Data </a:t>
            </a:r>
            <a:r>
              <a:rPr lang="en-US" sz="2200" dirty="0"/>
              <a:t>integrity &amp; security </a:t>
            </a:r>
            <a:endParaRPr lang="en-US" sz="2200" dirty="0" smtClean="0"/>
          </a:p>
          <a:p>
            <a:pPr lvl="1"/>
            <a:r>
              <a:rPr lang="en-US" sz="2200" dirty="0" smtClean="0"/>
              <a:t>Concurrent </a:t>
            </a:r>
            <a:r>
              <a:rPr lang="en-US" sz="2200" dirty="0"/>
              <a:t>access, crash recovery 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150413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Data Models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Data modeling simply is a method of describing </a:t>
            </a:r>
            <a:r>
              <a:rPr lang="en-US" sz="2400" dirty="0"/>
              <a:t>data or information. </a:t>
            </a:r>
            <a:endParaRPr lang="en-US" sz="2400" dirty="0" smtClean="0"/>
          </a:p>
          <a:p>
            <a:r>
              <a:rPr lang="en-US" sz="2000" dirty="0" smtClean="0"/>
              <a:t>It includes:</a:t>
            </a:r>
          </a:p>
          <a:p>
            <a:pPr lvl="1"/>
            <a:r>
              <a:rPr lang="en-US" sz="1800" dirty="0" smtClean="0"/>
              <a:t>Structure</a:t>
            </a:r>
            <a:r>
              <a:rPr lang="en-US" dirty="0" smtClean="0"/>
              <a:t> of data</a:t>
            </a:r>
          </a:p>
          <a:p>
            <a:pPr lvl="2"/>
            <a:r>
              <a:rPr lang="en-US" dirty="0" smtClean="0"/>
              <a:t>In what format data is stored</a:t>
            </a:r>
          </a:p>
          <a:p>
            <a:pPr lvl="1"/>
            <a:r>
              <a:rPr lang="en-US" sz="1800" dirty="0" smtClean="0"/>
              <a:t>Operations on Data</a:t>
            </a:r>
          </a:p>
          <a:p>
            <a:pPr lvl="2"/>
            <a:r>
              <a:rPr lang="en-US" dirty="0" smtClean="0"/>
              <a:t>Selection</a:t>
            </a:r>
          </a:p>
          <a:p>
            <a:pPr lvl="3"/>
            <a:r>
              <a:rPr lang="en-US" dirty="0" smtClean="0"/>
              <a:t>Set of queries to fetch the data</a:t>
            </a:r>
          </a:p>
          <a:p>
            <a:pPr lvl="2"/>
            <a:r>
              <a:rPr lang="en-US" dirty="0" smtClean="0"/>
              <a:t>Modification</a:t>
            </a:r>
          </a:p>
          <a:p>
            <a:pPr lvl="3"/>
            <a:r>
              <a:rPr lang="en-US" dirty="0" smtClean="0"/>
              <a:t>Operations to modify the database and the data</a:t>
            </a:r>
          </a:p>
          <a:p>
            <a:pPr lvl="1"/>
            <a:r>
              <a:rPr lang="en-US" sz="1800" dirty="0" smtClean="0"/>
              <a:t>Constraints</a:t>
            </a:r>
          </a:p>
          <a:p>
            <a:pPr lvl="2"/>
            <a:r>
              <a:rPr lang="en-US" dirty="0" smtClean="0"/>
              <a:t>It defines what data can be stored in the database by enforcing rules and limitations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508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Relational Data Model?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It provides both 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200" dirty="0" smtClean="0"/>
              <a:t>Efficient data access</a:t>
            </a:r>
          </a:p>
          <a:p>
            <a:pPr lvl="2"/>
            <a:r>
              <a:rPr lang="en-US" sz="2000" dirty="0" smtClean="0"/>
              <a:t>By structuring data</a:t>
            </a:r>
            <a:br>
              <a:rPr lang="en-US" sz="2000" dirty="0" smtClean="0"/>
            </a:br>
            <a:endParaRPr lang="en-US" sz="2000" dirty="0" smtClean="0"/>
          </a:p>
          <a:p>
            <a:pPr lvl="1"/>
            <a:r>
              <a:rPr lang="en-US" sz="2200" dirty="0" smtClean="0"/>
              <a:t>Efficient data manipulation </a:t>
            </a:r>
          </a:p>
          <a:p>
            <a:pPr lvl="2"/>
            <a:r>
              <a:rPr lang="en-US" sz="2000" dirty="0" smtClean="0"/>
              <a:t>By providing set of operations </a:t>
            </a:r>
          </a:p>
          <a:p>
            <a:pPr marL="0" indent="0"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3747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Relational </a:t>
            </a:r>
            <a:r>
              <a:rPr lang="en-CA" dirty="0"/>
              <a:t>Data </a:t>
            </a:r>
            <a:r>
              <a:rPr lang="en-CA" dirty="0" smtClean="0"/>
              <a:t>Model 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relational model </a:t>
            </a:r>
            <a:r>
              <a:rPr lang="en-US" sz="2000" dirty="0" smtClean="0"/>
              <a:t>represents data as a two dimensional.</a:t>
            </a:r>
          </a:p>
          <a:p>
            <a:r>
              <a:rPr lang="en-US" sz="2000" dirty="0" smtClean="0"/>
              <a:t>In the relational model, a table is also called a </a:t>
            </a:r>
            <a:r>
              <a:rPr lang="en-US" sz="2000" b="1" i="1" dirty="0" smtClean="0"/>
              <a:t>relation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In the following table</a:t>
            </a:r>
          </a:p>
          <a:p>
            <a:pPr lvl="1"/>
            <a:r>
              <a:rPr lang="en-US" sz="1800" dirty="0" smtClean="0"/>
              <a:t>Every row represent a department.</a:t>
            </a:r>
          </a:p>
          <a:p>
            <a:pPr lvl="1"/>
            <a:r>
              <a:rPr lang="en-US" sz="1800" dirty="0" smtClean="0"/>
              <a:t>Every column in a row, represent an attribute of that department. </a:t>
            </a:r>
            <a:endParaRPr lang="en-CA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369" y="4004468"/>
            <a:ext cx="4964365" cy="22520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77369" y="6317615"/>
            <a:ext cx="151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department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104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Columns in a table (relation) are called attributes.</a:t>
            </a:r>
          </a:p>
          <a:p>
            <a:r>
              <a:rPr lang="en-US" sz="2000" dirty="0" smtClean="0"/>
              <a:t>In the following table (department), the attributes are:</a:t>
            </a:r>
          </a:p>
          <a:p>
            <a:pPr lvl="1"/>
            <a:r>
              <a:rPr lang="en-US" sz="1800" dirty="0" err="1"/>
              <a:t>D</a:t>
            </a:r>
            <a:r>
              <a:rPr lang="en-US" sz="1800" dirty="0" err="1" smtClean="0"/>
              <a:t>epartment_id</a:t>
            </a:r>
            <a:endParaRPr lang="en-US" sz="1800" dirty="0" smtClean="0"/>
          </a:p>
          <a:p>
            <a:pPr lvl="1"/>
            <a:r>
              <a:rPr lang="en-US" sz="1800" dirty="0" err="1" smtClean="0"/>
              <a:t>Department_name</a:t>
            </a:r>
            <a:endParaRPr lang="en-US" sz="1800" dirty="0" smtClean="0"/>
          </a:p>
          <a:p>
            <a:pPr lvl="1"/>
            <a:r>
              <a:rPr lang="en-US" sz="1800" dirty="0" err="1" smtClean="0"/>
              <a:t>Manager_id</a:t>
            </a:r>
            <a:endParaRPr lang="en-US" sz="1800" dirty="0" smtClean="0"/>
          </a:p>
          <a:p>
            <a:pPr lvl="1"/>
            <a:r>
              <a:rPr lang="en-US" sz="1800" dirty="0" err="1" smtClean="0"/>
              <a:t>Location_id</a:t>
            </a:r>
            <a:endParaRPr lang="en-US" sz="1800" dirty="0" smtClean="0"/>
          </a:p>
          <a:p>
            <a:pPr marL="274320" lvl="1" indent="0">
              <a:buNone/>
            </a:pPr>
            <a:endParaRPr lang="en-US" sz="1800" dirty="0" smtClean="0"/>
          </a:p>
          <a:p>
            <a:pPr lvl="1"/>
            <a:endParaRPr lang="en-CA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369" y="4065610"/>
            <a:ext cx="4964365" cy="22520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94703" y="3696278"/>
            <a:ext cx="151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department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982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schema represent the name of a relation and its attributes.</a:t>
            </a:r>
          </a:p>
          <a:p>
            <a:pPr marL="0" indent="0">
              <a:buNone/>
            </a:pPr>
            <a:r>
              <a:rPr lang="en-US" sz="1800" b="1" dirty="0" smtClean="0"/>
              <a:t>DEPARTMENT</a:t>
            </a:r>
            <a:r>
              <a:rPr lang="en-US" sz="1800" dirty="0" smtClean="0"/>
              <a:t>(</a:t>
            </a:r>
            <a:r>
              <a:rPr lang="en-US" sz="1800" dirty="0" err="1" smtClean="0"/>
              <a:t>department_id,department_name</a:t>
            </a:r>
            <a:r>
              <a:rPr lang="en-US" sz="1800" dirty="0" smtClean="0"/>
              <a:t>, </a:t>
            </a:r>
            <a:r>
              <a:rPr lang="en-US" sz="1800" dirty="0" err="1" smtClean="0"/>
              <a:t>manager_id,Location_id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A relational database consists of a set of </a:t>
            </a:r>
            <a:r>
              <a:rPr lang="en-US" sz="2400" dirty="0" smtClean="0"/>
              <a:t>relations(tables). </a:t>
            </a:r>
            <a:endParaRPr lang="en-US" sz="2400" dirty="0"/>
          </a:p>
          <a:p>
            <a:r>
              <a:rPr lang="en-US" sz="2400" dirty="0"/>
              <a:t>A relational database schema is a set of schemas of database relations. </a:t>
            </a:r>
          </a:p>
        </p:txBody>
      </p:sp>
    </p:spTree>
    <p:extLst>
      <p:ext uri="{BB962C8B-B14F-4D97-AF65-F5344CB8AC3E}">
        <p14:creationId xmlns:p14="http://schemas.microsoft.com/office/powerpoint/2010/main" val="94801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a relation (table), a row (record) is called a tuple.  </a:t>
            </a:r>
          </a:p>
          <a:p>
            <a:r>
              <a:rPr lang="en-US" sz="2400" dirty="0" smtClean="0"/>
              <a:t>The following relation (department) has 8 tuples.</a:t>
            </a:r>
          </a:p>
          <a:p>
            <a:r>
              <a:rPr lang="en-US" sz="2400" dirty="0" smtClean="0"/>
              <a:t>The value of each attribute in a tuple represents a component.  </a:t>
            </a:r>
            <a:endParaRPr lang="en-CA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369" y="4139176"/>
            <a:ext cx="4964365" cy="22520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77369" y="3701105"/>
            <a:ext cx="151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department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756895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12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FF0000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</TotalTime>
  <Words>905</Words>
  <Application>Microsoft Office PowerPoint</Application>
  <PresentationFormat>Widescreen</PresentationFormat>
  <Paragraphs>142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Century Schoolbook</vt:lpstr>
      <vt:lpstr>Courier New</vt:lpstr>
      <vt:lpstr>Wingdings</vt:lpstr>
      <vt:lpstr>Wingdings 2</vt:lpstr>
      <vt:lpstr>View</vt:lpstr>
      <vt:lpstr>Relational Data Model </vt:lpstr>
      <vt:lpstr>Database</vt:lpstr>
      <vt:lpstr>Why DBMSs?</vt:lpstr>
      <vt:lpstr>Data Models</vt:lpstr>
      <vt:lpstr>Why Relational Data Model?</vt:lpstr>
      <vt:lpstr>Relational Data Model Basics</vt:lpstr>
      <vt:lpstr>Attributes</vt:lpstr>
      <vt:lpstr>Schema</vt:lpstr>
      <vt:lpstr>Tuple</vt:lpstr>
      <vt:lpstr>Domains</vt:lpstr>
      <vt:lpstr>Default Value</vt:lpstr>
      <vt:lpstr>Null Value</vt:lpstr>
      <vt:lpstr>Integrity Constraints</vt:lpstr>
      <vt:lpstr>Domain Integrity Constraint</vt:lpstr>
      <vt:lpstr>Constraints</vt:lpstr>
      <vt:lpstr>Primary Key Constraint</vt:lpstr>
      <vt:lpstr>Entity Integrity Constraint</vt:lpstr>
      <vt:lpstr>Referential integrity Constraint</vt:lpstr>
      <vt:lpstr>Relationships</vt:lpstr>
      <vt:lpstr>Foreign Key Constraint</vt:lpstr>
      <vt:lpstr>Referential Integrity Constraints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Nasim</dc:creator>
  <cp:lastModifiedBy>ITS</cp:lastModifiedBy>
  <cp:revision>119</cp:revision>
  <dcterms:created xsi:type="dcterms:W3CDTF">2019-07-08T16:55:16Z</dcterms:created>
  <dcterms:modified xsi:type="dcterms:W3CDTF">2020-09-21T19:22:57Z</dcterms:modified>
</cp:coreProperties>
</file>