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handoutMasterIdLst>
    <p:handoutMasterId r:id="rId42"/>
  </p:handoutMasterIdLst>
  <p:sldIdLst>
    <p:sldId id="289" r:id="rId2"/>
    <p:sldId id="290" r:id="rId3"/>
    <p:sldId id="259" r:id="rId4"/>
    <p:sldId id="260" r:id="rId5"/>
    <p:sldId id="261" r:id="rId6"/>
    <p:sldId id="263" r:id="rId7"/>
    <p:sldId id="280" r:id="rId8"/>
    <p:sldId id="281" r:id="rId9"/>
    <p:sldId id="267" r:id="rId10"/>
    <p:sldId id="269" r:id="rId11"/>
    <p:sldId id="271" r:id="rId12"/>
    <p:sldId id="273" r:id="rId13"/>
    <p:sldId id="274" r:id="rId14"/>
    <p:sldId id="278" r:id="rId15"/>
    <p:sldId id="275" r:id="rId16"/>
    <p:sldId id="277" r:id="rId17"/>
    <p:sldId id="313" r:id="rId18"/>
    <p:sldId id="283" r:id="rId19"/>
    <p:sldId id="291" r:id="rId20"/>
    <p:sldId id="292" r:id="rId21"/>
    <p:sldId id="293" r:id="rId22"/>
    <p:sldId id="294" r:id="rId23"/>
    <p:sldId id="305" r:id="rId24"/>
    <p:sldId id="295" r:id="rId25"/>
    <p:sldId id="296" r:id="rId26"/>
    <p:sldId id="306" r:id="rId27"/>
    <p:sldId id="307" r:id="rId28"/>
    <p:sldId id="308" r:id="rId29"/>
    <p:sldId id="309" r:id="rId30"/>
    <p:sldId id="311" r:id="rId31"/>
    <p:sldId id="312" r:id="rId32"/>
    <p:sldId id="310" r:id="rId33"/>
    <p:sldId id="298" r:id="rId34"/>
    <p:sldId id="299" r:id="rId35"/>
    <p:sldId id="300" r:id="rId36"/>
    <p:sldId id="314" r:id="rId37"/>
    <p:sldId id="301" r:id="rId38"/>
    <p:sldId id="302" r:id="rId39"/>
    <p:sldId id="303"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69" d="100"/>
          <a:sy n="69" d="100"/>
        </p:scale>
        <p:origin x="480" y="48"/>
      </p:cViewPr>
      <p:guideLst/>
    </p:cSldViewPr>
  </p:slideViewPr>
  <p:notesTextViewPr>
    <p:cViewPr>
      <p:scale>
        <a:sx n="1" d="1"/>
        <a:sy n="1" d="1"/>
      </p:scale>
      <p:origin x="0" y="0"/>
    </p:cViewPr>
  </p:notesTextViewPr>
  <p:notesViewPr>
    <p:cSldViewPr snapToGrid="0">
      <p:cViewPr varScale="1">
        <p:scale>
          <a:sx n="111" d="100"/>
          <a:sy n="111" d="100"/>
        </p:scale>
        <p:origin x="492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6AF3D1-CAC6-4EFD-A967-E9172C4B69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2B77751F-889A-4684-A821-14CF758730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8DEAFD-84CF-434D-A2E2-CD2D6162C712}" type="datetimeFigureOut">
              <a:rPr lang="en-CA" smtClean="0"/>
              <a:t>2020-09-28</a:t>
            </a:fld>
            <a:endParaRPr lang="en-CA"/>
          </a:p>
        </p:txBody>
      </p:sp>
      <p:sp>
        <p:nvSpPr>
          <p:cNvPr id="4" name="Footer Placeholder 3">
            <a:extLst>
              <a:ext uri="{FF2B5EF4-FFF2-40B4-BE49-F238E27FC236}">
                <a16:creationId xmlns:a16="http://schemas.microsoft.com/office/drawing/2014/main" id="{CF247981-1508-4D2C-8F15-A1422CE9D6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7F61BA5A-5D9E-4B65-A678-837026D44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81FB55-45D0-4BC5-AF81-3B3E73189B54}" type="slidenum">
              <a:rPr lang="en-CA" smtClean="0"/>
              <a:t>‹#›</a:t>
            </a:fld>
            <a:endParaRPr lang="en-CA"/>
          </a:p>
        </p:txBody>
      </p:sp>
    </p:spTree>
    <p:extLst>
      <p:ext uri="{BB962C8B-B14F-4D97-AF65-F5344CB8AC3E}">
        <p14:creationId xmlns:p14="http://schemas.microsoft.com/office/powerpoint/2010/main" val="31082614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BC6CF39-ADFE-4C13-91FC-9FF187A4AEA6}" type="datetimeFigureOut">
              <a:rPr lang="en-CA" smtClean="0"/>
              <a:t>2020-09-28</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F548BEE-4378-455C-8920-E924187DA8EA}"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24272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6CF39-ADFE-4C13-91FC-9FF187A4AEA6}"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F548BEE-4378-455C-8920-E924187DA8EA}" type="slidenum">
              <a:rPr lang="en-CA" smtClean="0"/>
              <a:t>‹#›</a:t>
            </a:fld>
            <a:endParaRPr lang="en-CA"/>
          </a:p>
        </p:txBody>
      </p:sp>
    </p:spTree>
    <p:extLst>
      <p:ext uri="{BB962C8B-B14F-4D97-AF65-F5344CB8AC3E}">
        <p14:creationId xmlns:p14="http://schemas.microsoft.com/office/powerpoint/2010/main" val="296484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6CF39-ADFE-4C13-91FC-9FF187A4AEA6}"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F548BEE-4378-455C-8920-E924187DA8EA}" type="slidenum">
              <a:rPr lang="en-CA" smtClean="0"/>
              <a:t>‹#›</a:t>
            </a:fld>
            <a:endParaRPr lang="en-CA"/>
          </a:p>
        </p:txBody>
      </p:sp>
    </p:spTree>
    <p:extLst>
      <p:ext uri="{BB962C8B-B14F-4D97-AF65-F5344CB8AC3E}">
        <p14:creationId xmlns:p14="http://schemas.microsoft.com/office/powerpoint/2010/main" val="417389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60352" y="228600"/>
            <a:ext cx="10687049" cy="9144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812800" y="1600200"/>
            <a:ext cx="105664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812800" y="3886200"/>
            <a:ext cx="105664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256ABC63-9380-42AD-BDB9-4CBB3219DB87}" type="slidenum">
              <a:rPr lang="en-US" altLang="en-US"/>
              <a:pPr>
                <a:defRPr/>
              </a:pPr>
              <a:t>‹#›</a:t>
            </a:fld>
            <a:endParaRPr lang="en-US" altLang="en-US"/>
          </a:p>
        </p:txBody>
      </p:sp>
    </p:spTree>
    <p:extLst>
      <p:ext uri="{BB962C8B-B14F-4D97-AF65-F5344CB8AC3E}">
        <p14:creationId xmlns:p14="http://schemas.microsoft.com/office/powerpoint/2010/main" val="178692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lumMod val="75000"/>
              <a:lumOff val="25000"/>
            </a:schemeClr>
          </a:solidFill>
        </p:spPr>
        <p:txBody>
          <a:bodyPr anchor="ct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000">
                <a:latin typeface="SansSerif" panose="00000400000000000000" pitchFamily="2" charset="2"/>
              </a:defRPr>
            </a:lvl1pPr>
            <a:lvl2pPr>
              <a:defRPr>
                <a:latin typeface="SansSerif" panose="00000400000000000000" pitchFamily="2" charset="2"/>
              </a:defRPr>
            </a:lvl2pPr>
            <a:lvl3pPr>
              <a:defRPr sz="1600">
                <a:latin typeface="SansSerif" panose="00000400000000000000" pitchFamily="2" charset="2"/>
              </a:defRPr>
            </a:lvl3pPr>
            <a:lvl4pPr>
              <a:defRPr>
                <a:latin typeface="SansSerif" panose="00000400000000000000" pitchFamily="2" charset="2"/>
              </a:defRPr>
            </a:lvl4pPr>
            <a:lvl5pPr>
              <a:defRPr>
                <a:latin typeface="SansSerif" panose="00000400000000000000" pitchFamily="2" charset="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C6CF39-ADFE-4C13-91FC-9FF187A4AEA6}"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F548BEE-4378-455C-8920-E924187DA8EA}" type="slidenum">
              <a:rPr lang="en-CA" smtClean="0"/>
              <a:t>‹#›</a:t>
            </a:fld>
            <a:endParaRPr lang="en-CA"/>
          </a:p>
        </p:txBody>
      </p:sp>
      <p:sp>
        <p:nvSpPr>
          <p:cNvPr id="7" name="Rectangle 6">
            <a:extLst>
              <a:ext uri="{FF2B5EF4-FFF2-40B4-BE49-F238E27FC236}">
                <a16:creationId xmlns:a16="http://schemas.microsoft.com/office/drawing/2014/main" id="{69B20E80-9DBE-4C10-BA3A-DCA955A5829E}"/>
              </a:ext>
            </a:extLst>
          </p:cNvPr>
          <p:cNvSpPr/>
          <p:nvPr userDrawn="1"/>
        </p:nvSpPr>
        <p:spPr>
          <a:xfrm>
            <a:off x="0" y="1028700"/>
            <a:ext cx="11292840" cy="59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518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C6CF39-ADFE-4C13-91FC-9FF187A4AEA6}"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F548BEE-4378-455C-8920-E924187DA8EA}"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91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C6CF39-ADFE-4C13-91FC-9FF187A4AEA6}" type="datetimeFigureOut">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F548BEE-4378-455C-8920-E924187DA8EA}" type="slidenum">
              <a:rPr lang="en-CA" smtClean="0"/>
              <a:t>‹#›</a:t>
            </a:fld>
            <a:endParaRPr lang="en-CA"/>
          </a:p>
        </p:txBody>
      </p:sp>
    </p:spTree>
    <p:extLst>
      <p:ext uri="{BB962C8B-B14F-4D97-AF65-F5344CB8AC3E}">
        <p14:creationId xmlns:p14="http://schemas.microsoft.com/office/powerpoint/2010/main" val="210202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C6CF39-ADFE-4C13-91FC-9FF187A4AEA6}" type="datetimeFigureOut">
              <a:rPr lang="en-CA" smtClean="0"/>
              <a:t>2020-09-28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F548BEE-4378-455C-8920-E924187DA8EA}" type="slidenum">
              <a:rPr lang="en-CA" smtClean="0"/>
              <a:t>‹#›</a:t>
            </a:fld>
            <a:endParaRPr lang="en-CA"/>
          </a:p>
        </p:txBody>
      </p:sp>
    </p:spTree>
    <p:extLst>
      <p:ext uri="{BB962C8B-B14F-4D97-AF65-F5344CB8AC3E}">
        <p14:creationId xmlns:p14="http://schemas.microsoft.com/office/powerpoint/2010/main" val="284955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C6CF39-ADFE-4C13-91FC-9FF187A4AEA6}" type="datetimeFigureOut">
              <a:rPr lang="en-CA" smtClean="0"/>
              <a:t>2020-09-28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F548BEE-4378-455C-8920-E924187DA8EA}" type="slidenum">
              <a:rPr lang="en-CA" smtClean="0"/>
              <a:t>‹#›</a:t>
            </a:fld>
            <a:endParaRPr lang="en-CA"/>
          </a:p>
        </p:txBody>
      </p:sp>
    </p:spTree>
    <p:extLst>
      <p:ext uri="{BB962C8B-B14F-4D97-AF65-F5344CB8AC3E}">
        <p14:creationId xmlns:p14="http://schemas.microsoft.com/office/powerpoint/2010/main" val="380502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6CF39-ADFE-4C13-91FC-9FF187A4AEA6}" type="datetimeFigureOut">
              <a:rPr lang="en-CA" smtClean="0"/>
              <a:t>2020-09-28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F548BEE-4378-455C-8920-E924187DA8EA}" type="slidenum">
              <a:rPr lang="en-CA" smtClean="0"/>
              <a:t>‹#›</a:t>
            </a:fld>
            <a:endParaRPr lang="en-CA"/>
          </a:p>
        </p:txBody>
      </p:sp>
    </p:spTree>
    <p:extLst>
      <p:ext uri="{BB962C8B-B14F-4D97-AF65-F5344CB8AC3E}">
        <p14:creationId xmlns:p14="http://schemas.microsoft.com/office/powerpoint/2010/main" val="215630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C6CF39-ADFE-4C13-91FC-9FF187A4AEA6}" type="datetimeFigureOut">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F548BEE-4378-455C-8920-E924187DA8EA}" type="slidenum">
              <a:rPr lang="en-CA" smtClean="0"/>
              <a:t>‹#›</a:t>
            </a:fld>
            <a:endParaRPr lang="en-CA"/>
          </a:p>
        </p:txBody>
      </p:sp>
    </p:spTree>
    <p:extLst>
      <p:ext uri="{BB962C8B-B14F-4D97-AF65-F5344CB8AC3E}">
        <p14:creationId xmlns:p14="http://schemas.microsoft.com/office/powerpoint/2010/main" val="47366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C6CF39-ADFE-4C13-91FC-9FF187A4AEA6}" type="datetimeFigureOut">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F548BEE-4378-455C-8920-E924187DA8EA}" type="slidenum">
              <a:rPr lang="en-CA" smtClean="0"/>
              <a:t>‹#›</a:t>
            </a:fld>
            <a:endParaRPr lang="en-CA"/>
          </a:p>
        </p:txBody>
      </p:sp>
    </p:spTree>
    <p:extLst>
      <p:ext uri="{BB962C8B-B14F-4D97-AF65-F5344CB8AC3E}">
        <p14:creationId xmlns:p14="http://schemas.microsoft.com/office/powerpoint/2010/main" val="181804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0"/>
            <a:ext cx="11292840" cy="10287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BC6CF39-ADFE-4C13-91FC-9FF187A4AEA6}" type="datetimeFigureOut">
              <a:rPr lang="en-CA" smtClean="0"/>
              <a:t>2020-09-28</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F548BEE-4378-455C-8920-E924187DA8EA}" type="slidenum">
              <a:rPr lang="en-CA" smtClean="0"/>
              <a:t>‹#›</a:t>
            </a:fld>
            <a:endParaRPr lang="en-CA"/>
          </a:p>
        </p:txBody>
      </p:sp>
    </p:spTree>
    <p:extLst>
      <p:ext uri="{BB962C8B-B14F-4D97-AF65-F5344CB8AC3E}">
        <p14:creationId xmlns:p14="http://schemas.microsoft.com/office/powerpoint/2010/main" val="29132435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sz="5400" dirty="0"/>
              <a:t>Introduction</a:t>
            </a:r>
            <a:br>
              <a:rPr lang="en-US" altLang="en-US" sz="5400" dirty="0"/>
            </a:br>
            <a:r>
              <a:rPr lang="en-US" altLang="en-US" sz="5400" dirty="0"/>
              <a:t> to </a:t>
            </a:r>
            <a:br>
              <a:rPr lang="en-US" altLang="en-US" sz="5400" dirty="0"/>
            </a:br>
            <a:r>
              <a:rPr lang="en-US" altLang="en-US" sz="5400" dirty="0"/>
              <a:t>Structured Query Language </a:t>
            </a:r>
            <a:br>
              <a:rPr lang="en-US" altLang="en-US" sz="5400" dirty="0"/>
            </a:br>
            <a:r>
              <a:rPr lang="en-US" altLang="en-US" sz="3200" dirty="0"/>
              <a:t>(SQL)</a:t>
            </a:r>
            <a:endParaRPr lang="en-CA" sz="3200" dirty="0"/>
          </a:p>
        </p:txBody>
      </p:sp>
      <p:sp>
        <p:nvSpPr>
          <p:cNvPr id="3" name="Subtitle 2"/>
          <p:cNvSpPr>
            <a:spLocks noGrp="1"/>
          </p:cNvSpPr>
          <p:nvPr>
            <p:ph type="subTitle" idx="1"/>
          </p:nvPr>
        </p:nvSpPr>
        <p:spPr/>
        <p:txBody>
          <a:bodyPr/>
          <a:lstStyle/>
          <a:p>
            <a:pPr algn="ctr"/>
            <a:r>
              <a:rPr lang="en-CA" dirty="0"/>
              <a:t>Lecture 03</a:t>
            </a:r>
          </a:p>
        </p:txBody>
      </p:sp>
    </p:spTree>
    <p:extLst>
      <p:ext uri="{BB962C8B-B14F-4D97-AF65-F5344CB8AC3E}">
        <p14:creationId xmlns:p14="http://schemas.microsoft.com/office/powerpoint/2010/main" val="211833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0" y="0"/>
            <a:ext cx="11292840" cy="1028700"/>
          </a:xfrm>
        </p:spPr>
        <p:txBody>
          <a:bodyPr/>
          <a:lstStyle/>
          <a:p>
            <a:pPr eaLnBrk="1" hangingPunct="1"/>
            <a:r>
              <a:rPr lang="en-US" altLang="en-US" dirty="0"/>
              <a:t>Listing All Table Rows and Columns</a:t>
            </a:r>
          </a:p>
        </p:txBody>
      </p:sp>
      <p:sp>
        <p:nvSpPr>
          <p:cNvPr id="53252" name="Rectangle 3"/>
          <p:cNvSpPr>
            <a:spLocks noGrp="1" noChangeArrowheads="1"/>
          </p:cNvSpPr>
          <p:nvPr>
            <p:ph idx="1"/>
          </p:nvPr>
        </p:nvSpPr>
        <p:spPr>
          <a:xfrm>
            <a:off x="1261872" y="1828800"/>
            <a:ext cx="8595360" cy="538951"/>
          </a:xfrm>
        </p:spPr>
        <p:txBody>
          <a:bodyPr>
            <a:normAutofit fontScale="92500" lnSpcReduction="20000"/>
          </a:bodyPr>
          <a:lstStyle/>
          <a:p>
            <a:pPr marL="0" indent="0" eaLnBrk="1" hangingPunct="1">
              <a:spcBef>
                <a:spcPct val="30000"/>
              </a:spcBef>
              <a:buNone/>
            </a:pPr>
            <a:r>
              <a:rPr lang="en-US" altLang="en-US" b="1" i="1" dirty="0"/>
              <a:t>Asterisk</a:t>
            </a:r>
            <a:r>
              <a:rPr lang="en-US" altLang="en-US" dirty="0"/>
              <a:t> can be used as </a:t>
            </a:r>
            <a:r>
              <a:rPr lang="en-US" altLang="en-US" b="1" dirty="0"/>
              <a:t>wildcard</a:t>
            </a:r>
            <a:r>
              <a:rPr lang="en-US" altLang="en-US" dirty="0"/>
              <a:t> character to list all fields</a:t>
            </a:r>
          </a:p>
        </p:txBody>
      </p:sp>
      <p:sp>
        <p:nvSpPr>
          <p:cNvPr id="4" name="TextBox 3">
            <a:extLst>
              <a:ext uri="{FF2B5EF4-FFF2-40B4-BE49-F238E27FC236}">
                <a16:creationId xmlns:a16="http://schemas.microsoft.com/office/drawing/2014/main" id="{630E4022-5F57-41A7-8458-BD01670873C8}"/>
              </a:ext>
            </a:extLst>
          </p:cNvPr>
          <p:cNvSpPr txBox="1"/>
          <p:nvPr/>
        </p:nvSpPr>
        <p:spPr>
          <a:xfrm>
            <a:off x="1346651" y="2682751"/>
            <a:ext cx="4501359" cy="830997"/>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p:txBody>
      </p:sp>
      <p:sp>
        <p:nvSpPr>
          <p:cNvPr id="5" name="TextBox 4">
            <a:extLst>
              <a:ext uri="{FF2B5EF4-FFF2-40B4-BE49-F238E27FC236}">
                <a16:creationId xmlns:a16="http://schemas.microsoft.com/office/drawing/2014/main" id="{8F280DFE-B6E3-4521-9717-32DE25B32F8D}"/>
              </a:ext>
            </a:extLst>
          </p:cNvPr>
          <p:cNvSpPr txBox="1"/>
          <p:nvPr/>
        </p:nvSpPr>
        <p:spPr>
          <a:xfrm>
            <a:off x="1346651" y="3828748"/>
            <a:ext cx="7606206" cy="646331"/>
          </a:xfrm>
          <a:prstGeom prst="rect">
            <a:avLst/>
          </a:prstGeom>
          <a:noFill/>
        </p:spPr>
        <p:txBody>
          <a:bodyPr wrap="square" rtlCol="0">
            <a:spAutoFit/>
          </a:bodyPr>
          <a:lstStyle/>
          <a:p>
            <a:r>
              <a:rPr lang="en-CA" b="1" dirty="0">
                <a:solidFill>
                  <a:schemeClr val="accent1"/>
                </a:solidFill>
                <a:latin typeface="SansSerif" panose="00000400000000000000" pitchFamily="2" charset="2"/>
              </a:rPr>
              <a:t>RESULT</a:t>
            </a:r>
          </a:p>
          <a:p>
            <a:r>
              <a:rPr lang="en-CA" dirty="0">
                <a:latin typeface="SansSerif" panose="00000400000000000000" pitchFamily="2" charset="2"/>
              </a:rPr>
              <a:t>Returns </a:t>
            </a:r>
            <a:r>
              <a:rPr lang="en-CA" b="1" dirty="0">
                <a:latin typeface="SansSerif" panose="00000400000000000000" pitchFamily="2" charset="2"/>
              </a:rPr>
              <a:t>all</a:t>
            </a:r>
            <a:r>
              <a:rPr lang="en-CA" dirty="0">
                <a:latin typeface="SansSerif" panose="00000400000000000000" pitchFamily="2" charset="2"/>
              </a:rPr>
              <a:t> rows and </a:t>
            </a:r>
            <a:r>
              <a:rPr lang="en-CA" b="1" dirty="0">
                <a:latin typeface="SansSerif" panose="00000400000000000000" pitchFamily="2" charset="2"/>
              </a:rPr>
              <a:t>all</a:t>
            </a:r>
            <a:r>
              <a:rPr lang="en-CA" dirty="0">
                <a:latin typeface="SansSerif" panose="00000400000000000000" pitchFamily="2" charset="2"/>
              </a:rPr>
              <a:t> fields - so basically the entire table</a:t>
            </a:r>
          </a:p>
        </p:txBody>
      </p:sp>
    </p:spTree>
    <p:extLst>
      <p:ext uri="{BB962C8B-B14F-4D97-AF65-F5344CB8AC3E}">
        <p14:creationId xmlns:p14="http://schemas.microsoft.com/office/powerpoint/2010/main" val="4146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a:bodyPr>
          <a:lstStyle/>
          <a:p>
            <a:pPr eaLnBrk="1" hangingPunct="1"/>
            <a:r>
              <a:rPr lang="en-US" altLang="en-US" sz="3600" dirty="0"/>
              <a:t>Selecting Rows with Comparison Operators</a:t>
            </a:r>
          </a:p>
        </p:txBody>
      </p:sp>
      <p:sp>
        <p:nvSpPr>
          <p:cNvPr id="52228" name="Rectangle 3"/>
          <p:cNvSpPr>
            <a:spLocks noGrp="1" noChangeArrowheads="1"/>
          </p:cNvSpPr>
          <p:nvPr>
            <p:ph idx="1"/>
          </p:nvPr>
        </p:nvSpPr>
        <p:spPr>
          <a:xfrm>
            <a:off x="1261872" y="1828801"/>
            <a:ext cx="8595360" cy="1200329"/>
          </a:xfrm>
        </p:spPr>
        <p:txBody>
          <a:bodyPr>
            <a:normAutofit fontScale="92500" lnSpcReduction="10000"/>
          </a:bodyPr>
          <a:lstStyle/>
          <a:p>
            <a:pPr marL="0" indent="0" eaLnBrk="1" hangingPunct="1">
              <a:spcBef>
                <a:spcPct val="50000"/>
              </a:spcBef>
              <a:buNone/>
            </a:pPr>
            <a:r>
              <a:rPr lang="en-US" altLang="en-US" dirty="0"/>
              <a:t>Select partial table contents by placing conditions on rows (records) to be included in output</a:t>
            </a:r>
          </a:p>
          <a:p>
            <a:pPr lvl="1" eaLnBrk="1" hangingPunct="1">
              <a:spcBef>
                <a:spcPct val="80000"/>
              </a:spcBef>
            </a:pPr>
            <a:r>
              <a:rPr lang="en-US" altLang="en-US" dirty="0"/>
              <a:t>Add conditional restrictions to the SELECT statement, using </a:t>
            </a:r>
            <a:r>
              <a:rPr lang="en-US" altLang="en-US" b="1" dirty="0"/>
              <a:t>WHERE</a:t>
            </a:r>
            <a:r>
              <a:rPr lang="en-US" altLang="en-US" dirty="0"/>
              <a:t> clause</a:t>
            </a:r>
          </a:p>
        </p:txBody>
      </p:sp>
      <p:sp>
        <p:nvSpPr>
          <p:cNvPr id="4" name="TextBox 3">
            <a:extLst>
              <a:ext uri="{FF2B5EF4-FFF2-40B4-BE49-F238E27FC236}">
                <a16:creationId xmlns:a16="http://schemas.microsoft.com/office/drawing/2014/main" id="{B6FA8474-552A-4FBF-B478-0595169D7555}"/>
              </a:ext>
            </a:extLst>
          </p:cNvPr>
          <p:cNvSpPr txBox="1"/>
          <p:nvPr/>
        </p:nvSpPr>
        <p:spPr>
          <a:xfrm>
            <a:off x="1358762" y="3150833"/>
            <a:ext cx="4501359"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on_hand</a:t>
            </a:r>
            <a:r>
              <a:rPr lang="en-US" altLang="en-US" sz="2400" dirty="0">
                <a:latin typeface="Courier New" panose="02070309020205020404" pitchFamily="49" charset="0"/>
                <a:cs typeface="Courier New" panose="02070309020205020404" pitchFamily="49" charset="0"/>
              </a:rPr>
              <a:t> &gt; 90;</a:t>
            </a:r>
          </a:p>
        </p:txBody>
      </p:sp>
      <p:graphicFrame>
        <p:nvGraphicFramePr>
          <p:cNvPr id="6" name="Group 1093">
            <a:extLst>
              <a:ext uri="{FF2B5EF4-FFF2-40B4-BE49-F238E27FC236}">
                <a16:creationId xmlns:a16="http://schemas.microsoft.com/office/drawing/2014/main" id="{07BD87A9-C743-4BCC-AB25-86CE1A8C472D}"/>
              </a:ext>
            </a:extLst>
          </p:cNvPr>
          <p:cNvGraphicFramePr>
            <a:graphicFrameLocks/>
          </p:cNvGraphicFramePr>
          <p:nvPr>
            <p:extLst>
              <p:ext uri="{D42A27DB-BD31-4B8C-83A1-F6EECF244321}">
                <p14:modId xmlns:p14="http://schemas.microsoft.com/office/powerpoint/2010/main" val="2522113043"/>
              </p:ext>
            </p:extLst>
          </p:nvPr>
        </p:nvGraphicFramePr>
        <p:xfrm>
          <a:off x="1358762" y="5115256"/>
          <a:ext cx="7924800" cy="1801813"/>
        </p:xfrm>
        <a:graphic>
          <a:graphicData uri="http://schemas.openxmlformats.org/drawingml/2006/table">
            <a:tbl>
              <a:tblPr/>
              <a:tblGrid>
                <a:gridCol w="1735138">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054100">
                  <a:extLst>
                    <a:ext uri="{9D8B030D-6E8A-4147-A177-3AD203B41FA5}">
                      <a16:colId xmlns:a16="http://schemas.microsoft.com/office/drawing/2014/main" val="20002"/>
                    </a:ext>
                  </a:extLst>
                </a:gridCol>
                <a:gridCol w="1054100">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gridCol w="1054100">
                  <a:extLst>
                    <a:ext uri="{9D8B030D-6E8A-4147-A177-3AD203B41FA5}">
                      <a16:colId xmlns:a16="http://schemas.microsoft.com/office/drawing/2014/main" val="20005"/>
                    </a:ext>
                  </a:extLst>
                </a:gridCol>
              </a:tblGrid>
              <a:tr h="6207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PART</a:t>
                      </a:r>
                      <a:br>
                        <a:rPr kumimoji="0" lang="en-US" altLang="en-US" sz="1600" b="1" i="0" u="none" strike="noStrike" cap="none" normalizeH="0" baseline="0" dirty="0">
                          <a:ln>
                            <a:noFill/>
                          </a:ln>
                          <a:solidFill>
                            <a:schemeClr val="tx1"/>
                          </a:solidFill>
                          <a:effectLst/>
                          <a:latin typeface="Arial" pitchFamily="34" charset="0"/>
                          <a:cs typeface="Arial" pitchFamily="34" charset="0"/>
                        </a:rPr>
                      </a:br>
                      <a:r>
                        <a:rPr kumimoji="0" lang="en-US" altLang="en-US" sz="1600" b="1" i="0" u="none" strike="noStrike" cap="none" normalizeH="0" baseline="0" dirty="0">
                          <a:ln>
                            <a:noFill/>
                          </a:ln>
                          <a:solidFill>
                            <a:schemeClr val="tx1"/>
                          </a:solidFill>
                          <a:effectLst/>
                          <a:latin typeface="Arial" pitchFamily="34" charset="0"/>
                          <a:cs typeface="Arial" pitchFamily="34" charset="0"/>
                        </a:rPr>
                        <a:t>NUMBER</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PART</a:t>
                      </a:r>
                      <a:br>
                        <a:rPr kumimoji="0" lang="en-US" altLang="en-US" sz="1600" b="1" i="0" u="none" strike="noStrike" cap="none" normalizeH="0" baseline="0" dirty="0">
                          <a:ln>
                            <a:noFill/>
                          </a:ln>
                          <a:solidFill>
                            <a:schemeClr val="tx1"/>
                          </a:solidFill>
                          <a:effectLst/>
                          <a:latin typeface="Arial" pitchFamily="34" charset="0"/>
                          <a:cs typeface="Arial" pitchFamily="34" charset="0"/>
                        </a:rPr>
                      </a:br>
                      <a:r>
                        <a:rPr kumimoji="0" lang="en-US" altLang="en-US" sz="1600" b="1" i="0" u="none" strike="noStrike" cap="none" normalizeH="0" baseline="0" dirty="0">
                          <a:ln>
                            <a:noFill/>
                          </a:ln>
                          <a:solidFill>
                            <a:schemeClr val="tx1"/>
                          </a:solidFill>
                          <a:effectLst/>
                          <a:latin typeface="Arial" pitchFamily="34" charset="0"/>
                          <a:cs typeface="Arial" pitchFamily="34" charset="0"/>
                        </a:rPr>
                        <a:t>DESC</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ON</a:t>
                      </a:r>
                      <a:br>
                        <a:rPr kumimoji="0" lang="en-US" altLang="en-US" sz="1600" b="1" i="0" u="none" strike="noStrike" cap="none" normalizeH="0" baseline="0">
                          <a:ln>
                            <a:noFill/>
                          </a:ln>
                          <a:solidFill>
                            <a:schemeClr val="tx1"/>
                          </a:solidFill>
                          <a:effectLst/>
                          <a:latin typeface="Arial" pitchFamily="34" charset="0"/>
                          <a:cs typeface="Arial" pitchFamily="34" charset="0"/>
                        </a:rPr>
                      </a:br>
                      <a:r>
                        <a:rPr kumimoji="0" lang="en-US" altLang="en-US" sz="1600" b="1" i="0" u="none" strike="noStrike" cap="none" normalizeH="0" baseline="0">
                          <a:ln>
                            <a:noFill/>
                          </a:ln>
                          <a:solidFill>
                            <a:schemeClr val="tx1"/>
                          </a:solidFill>
                          <a:effectLst/>
                          <a:latin typeface="Arial" pitchFamily="34" charset="0"/>
                          <a:cs typeface="Arial" pitchFamily="34" charset="0"/>
                        </a:rPr>
                        <a:t>HAND</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CLASS</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WAREHOUSE</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PRICE</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AX12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Iron</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104</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23.95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BH22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itchFamily="34" charset="0"/>
                          <a:cs typeface="Arial" pitchFamily="34" charset="0"/>
                        </a:rPr>
                        <a:t>Cornpopper</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cs typeface="Arial" pitchFamily="34" charset="0"/>
                        </a:rPr>
                        <a:t>24.95</a:t>
                      </a:r>
                      <a:endParaRPr kumimoji="0" lang="en-US" altLang="en-US" sz="20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CX11</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Blender</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112</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cs typeface="Arial" pitchFamily="34" charset="0"/>
                        </a:rPr>
                        <a:t>22.95</a:t>
                      </a:r>
                      <a:endParaRPr kumimoji="0" lang="en-US" altLang="en-US" sz="20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 name="TextBox 6">
            <a:extLst>
              <a:ext uri="{FF2B5EF4-FFF2-40B4-BE49-F238E27FC236}">
                <a16:creationId xmlns:a16="http://schemas.microsoft.com/office/drawing/2014/main" id="{A48487BC-22F9-4193-9672-3C32ABE41E22}"/>
              </a:ext>
            </a:extLst>
          </p:cNvPr>
          <p:cNvSpPr txBox="1"/>
          <p:nvPr/>
        </p:nvSpPr>
        <p:spPr>
          <a:xfrm>
            <a:off x="1261872" y="4464937"/>
            <a:ext cx="7606206" cy="369332"/>
          </a:xfrm>
          <a:prstGeom prst="rect">
            <a:avLst/>
          </a:prstGeom>
          <a:noFill/>
        </p:spPr>
        <p:txBody>
          <a:bodyPr wrap="square" rtlCol="0">
            <a:spAutoFit/>
          </a:bodyPr>
          <a:lstStyle/>
          <a:p>
            <a:r>
              <a:rPr lang="en-CA" b="1" dirty="0">
                <a:solidFill>
                  <a:schemeClr val="accent1"/>
                </a:solidFill>
                <a:latin typeface="SansSerif" panose="00000400000000000000" pitchFamily="2" charset="2"/>
              </a:rPr>
              <a:t>RESULT - </a:t>
            </a:r>
            <a:r>
              <a:rPr lang="en-CA" dirty="0">
                <a:latin typeface="SansSerif" panose="00000400000000000000" pitchFamily="2" charset="2"/>
              </a:rPr>
              <a:t>Returns </a:t>
            </a:r>
            <a:r>
              <a:rPr lang="en-CA" b="1" dirty="0">
                <a:latin typeface="SansSerif" panose="00000400000000000000" pitchFamily="2" charset="2"/>
              </a:rPr>
              <a:t>all</a:t>
            </a:r>
            <a:r>
              <a:rPr lang="en-CA" dirty="0">
                <a:latin typeface="SansSerif" panose="00000400000000000000" pitchFamily="2" charset="2"/>
              </a:rPr>
              <a:t> fields but only those records where </a:t>
            </a:r>
            <a:r>
              <a:rPr lang="en-CA" dirty="0" err="1">
                <a:latin typeface="SansSerif" panose="00000400000000000000" pitchFamily="2" charset="2"/>
              </a:rPr>
              <a:t>on_hand</a:t>
            </a:r>
            <a:r>
              <a:rPr lang="en-CA" dirty="0">
                <a:latin typeface="SansSerif" panose="00000400000000000000" pitchFamily="2" charset="2"/>
              </a:rPr>
              <a:t> &gt; 90</a:t>
            </a:r>
          </a:p>
        </p:txBody>
      </p:sp>
    </p:spTree>
    <p:extLst>
      <p:ext uri="{BB962C8B-B14F-4D97-AF65-F5344CB8AC3E}">
        <p14:creationId xmlns:p14="http://schemas.microsoft.com/office/powerpoint/2010/main" val="2508427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 calcmode="lin" valueType="num">
                                      <p:cBhvr additive="base">
                                        <p:cTn id="7" dur="500" fill="hold"/>
                                        <p:tgtEl>
                                          <p:spTgt spid="522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8">
                                            <p:txEl>
                                              <p:pRg st="1" end="1"/>
                                            </p:txEl>
                                          </p:spTgt>
                                        </p:tgtEl>
                                        <p:attrNameLst>
                                          <p:attrName>style.visibility</p:attrName>
                                        </p:attrNameLst>
                                      </p:cBhvr>
                                      <p:to>
                                        <p:strVal val="visible"/>
                                      </p:to>
                                    </p:set>
                                    <p:anim calcmode="lin" valueType="num">
                                      <p:cBhvr additive="base">
                                        <p:cTn id="13" dur="500" fill="hold"/>
                                        <p:tgtEl>
                                          <p:spTgt spid="522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uiExpand="1" build="p"/>
      <p:bldP spid="4" grpId="0" uiExpand="1"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022464" y="569421"/>
            <a:ext cx="10008525" cy="914400"/>
          </a:xfrm>
        </p:spPr>
        <p:txBody>
          <a:bodyPr>
            <a:normAutofit/>
          </a:bodyPr>
          <a:lstStyle/>
          <a:p>
            <a:pPr eaLnBrk="1" hangingPunct="1"/>
            <a:r>
              <a:rPr lang="en-US" altLang="en-US" dirty="0">
                <a:solidFill>
                  <a:srgbClr val="C00000"/>
                </a:solidFill>
              </a:rPr>
              <a:t>Comparison Operators</a:t>
            </a:r>
          </a:p>
        </p:txBody>
      </p:sp>
      <p:pic>
        <p:nvPicPr>
          <p:cNvPr id="57348" name="Picture 3" descr="Tbl06-0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33601" y="1846264"/>
            <a:ext cx="7847013" cy="3806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4853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pPr eaLnBrk="1" hangingPunct="1"/>
            <a:r>
              <a:rPr lang="en-US" altLang="en-US" sz="4000" dirty="0"/>
              <a:t>Selecting Rows with Comparison Operators</a:t>
            </a:r>
          </a:p>
        </p:txBody>
      </p:sp>
      <p:sp>
        <p:nvSpPr>
          <p:cNvPr id="58373" name="Text Box 5"/>
          <p:cNvSpPr txBox="1">
            <a:spLocks noChangeArrowheads="1"/>
          </p:cNvSpPr>
          <p:nvPr/>
        </p:nvSpPr>
        <p:spPr bwMode="auto">
          <a:xfrm>
            <a:off x="6921584" y="2416124"/>
            <a:ext cx="4226829"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Verdana" panose="020B0604030504040204" pitchFamily="34" charset="0"/>
              </a:rPr>
              <a:t>Note criteria is in single quotes</a:t>
            </a:r>
          </a:p>
          <a:p>
            <a:pPr>
              <a:spcBef>
                <a:spcPct val="0"/>
              </a:spcBef>
              <a:buClrTx/>
              <a:buSzTx/>
              <a:buFontTx/>
              <a:buNone/>
            </a:pPr>
            <a:r>
              <a:rPr lang="en-US" altLang="en-US" sz="1800" dirty="0">
                <a:latin typeface="Verdana" panose="020B0604030504040204" pitchFamily="34" charset="0"/>
              </a:rPr>
              <a:t>PART_NUMBER is a character field</a:t>
            </a:r>
          </a:p>
        </p:txBody>
      </p:sp>
      <p:sp>
        <p:nvSpPr>
          <p:cNvPr id="7" name="TextBox 6">
            <a:extLst>
              <a:ext uri="{FF2B5EF4-FFF2-40B4-BE49-F238E27FC236}">
                <a16:creationId xmlns:a16="http://schemas.microsoft.com/office/drawing/2014/main" id="{39966CB3-DBBE-4645-893A-6819BDBA64AD}"/>
              </a:ext>
            </a:extLst>
          </p:cNvPr>
          <p:cNvSpPr txBox="1"/>
          <p:nvPr/>
        </p:nvSpPr>
        <p:spPr>
          <a:xfrm>
            <a:off x="728977" y="2536204"/>
            <a:ext cx="5920104"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part_number</a:t>
            </a:r>
            <a:r>
              <a:rPr lang="en-US" altLang="en-US" sz="2400" dirty="0">
                <a:latin typeface="Courier New" panose="02070309020205020404" pitchFamily="49" charset="0"/>
                <a:cs typeface="Courier New" panose="02070309020205020404" pitchFamily="49" charset="0"/>
              </a:rPr>
              <a:t> = ‘AX12’;</a:t>
            </a:r>
          </a:p>
        </p:txBody>
      </p:sp>
      <p:cxnSp>
        <p:nvCxnSpPr>
          <p:cNvPr id="3" name="Straight Arrow Connector 2"/>
          <p:cNvCxnSpPr>
            <a:cxnSpLocks/>
          </p:cNvCxnSpPr>
          <p:nvPr/>
        </p:nvCxnSpPr>
        <p:spPr>
          <a:xfrm flipH="1">
            <a:off x="6096001" y="2912758"/>
            <a:ext cx="765027" cy="4040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25F0CB7-6CEE-40E3-9FCE-373695C69B43}"/>
              </a:ext>
            </a:extLst>
          </p:cNvPr>
          <p:cNvSpPr txBox="1"/>
          <p:nvPr/>
        </p:nvSpPr>
        <p:spPr>
          <a:xfrm>
            <a:off x="668420" y="4026816"/>
            <a:ext cx="10419436" cy="646331"/>
          </a:xfrm>
          <a:prstGeom prst="rect">
            <a:avLst/>
          </a:prstGeom>
          <a:noFill/>
        </p:spPr>
        <p:txBody>
          <a:bodyPr wrap="square" rtlCol="0">
            <a:spAutoFit/>
          </a:bodyPr>
          <a:lstStyle/>
          <a:p>
            <a:r>
              <a:rPr lang="en-CA" b="1" dirty="0">
                <a:solidFill>
                  <a:schemeClr val="accent1"/>
                </a:solidFill>
                <a:latin typeface="SansSerif" panose="00000400000000000000" pitchFamily="2" charset="2"/>
              </a:rPr>
              <a:t>RESULT - </a:t>
            </a:r>
            <a:r>
              <a:rPr lang="en-CA" dirty="0">
                <a:latin typeface="SansSerif" panose="00000400000000000000" pitchFamily="2" charset="2"/>
              </a:rPr>
              <a:t>Returns </a:t>
            </a:r>
            <a:r>
              <a:rPr lang="en-CA" b="1" dirty="0">
                <a:latin typeface="SansSerif" panose="00000400000000000000" pitchFamily="2" charset="2"/>
              </a:rPr>
              <a:t>all</a:t>
            </a:r>
            <a:r>
              <a:rPr lang="en-CA" dirty="0">
                <a:latin typeface="SansSerif" panose="00000400000000000000" pitchFamily="2" charset="2"/>
              </a:rPr>
              <a:t> fields but only the single record where the </a:t>
            </a:r>
            <a:r>
              <a:rPr lang="en-CA" dirty="0" err="1">
                <a:latin typeface="SansSerif" panose="00000400000000000000" pitchFamily="2" charset="2"/>
              </a:rPr>
              <a:t>part_number</a:t>
            </a:r>
            <a:r>
              <a:rPr lang="en-CA" dirty="0">
                <a:latin typeface="SansSerif" panose="00000400000000000000" pitchFamily="2" charset="2"/>
              </a:rPr>
              <a:t> </a:t>
            </a:r>
          </a:p>
          <a:p>
            <a:r>
              <a:rPr lang="en-CA" dirty="0">
                <a:latin typeface="SansSerif" panose="00000400000000000000" pitchFamily="2" charset="2"/>
              </a:rPr>
              <a:t>field matches the given criteria</a:t>
            </a:r>
          </a:p>
        </p:txBody>
      </p:sp>
      <p:graphicFrame>
        <p:nvGraphicFramePr>
          <p:cNvPr id="13" name="Group 1093">
            <a:extLst>
              <a:ext uri="{FF2B5EF4-FFF2-40B4-BE49-F238E27FC236}">
                <a16:creationId xmlns:a16="http://schemas.microsoft.com/office/drawing/2014/main" id="{D02F575C-D909-4C0A-8B49-7771C6AC1DEA}"/>
              </a:ext>
            </a:extLst>
          </p:cNvPr>
          <p:cNvGraphicFramePr>
            <a:graphicFrameLocks/>
          </p:cNvGraphicFramePr>
          <p:nvPr>
            <p:extLst>
              <p:ext uri="{D42A27DB-BD31-4B8C-83A1-F6EECF244321}">
                <p14:modId xmlns:p14="http://schemas.microsoft.com/office/powerpoint/2010/main" val="1520577858"/>
              </p:ext>
            </p:extLst>
          </p:nvPr>
        </p:nvGraphicFramePr>
        <p:xfrm>
          <a:off x="969817" y="5310909"/>
          <a:ext cx="7683959" cy="970280"/>
        </p:xfrm>
        <a:graphic>
          <a:graphicData uri="http://schemas.openxmlformats.org/drawingml/2006/table">
            <a:tbl>
              <a:tblPr/>
              <a:tblGrid>
                <a:gridCol w="1682406">
                  <a:extLst>
                    <a:ext uri="{9D8B030D-6E8A-4147-A177-3AD203B41FA5}">
                      <a16:colId xmlns:a16="http://schemas.microsoft.com/office/drawing/2014/main" val="20000"/>
                    </a:ext>
                  </a:extLst>
                </a:gridCol>
                <a:gridCol w="1422271">
                  <a:extLst>
                    <a:ext uri="{9D8B030D-6E8A-4147-A177-3AD203B41FA5}">
                      <a16:colId xmlns:a16="http://schemas.microsoft.com/office/drawing/2014/main" val="20001"/>
                    </a:ext>
                  </a:extLst>
                </a:gridCol>
                <a:gridCol w="1022065">
                  <a:extLst>
                    <a:ext uri="{9D8B030D-6E8A-4147-A177-3AD203B41FA5}">
                      <a16:colId xmlns:a16="http://schemas.microsoft.com/office/drawing/2014/main" val="20002"/>
                    </a:ext>
                  </a:extLst>
                </a:gridCol>
                <a:gridCol w="1022065">
                  <a:extLst>
                    <a:ext uri="{9D8B030D-6E8A-4147-A177-3AD203B41FA5}">
                      <a16:colId xmlns:a16="http://schemas.microsoft.com/office/drawing/2014/main" val="20003"/>
                    </a:ext>
                  </a:extLst>
                </a:gridCol>
                <a:gridCol w="1513087">
                  <a:extLst>
                    <a:ext uri="{9D8B030D-6E8A-4147-A177-3AD203B41FA5}">
                      <a16:colId xmlns:a16="http://schemas.microsoft.com/office/drawing/2014/main" val="20004"/>
                    </a:ext>
                  </a:extLst>
                </a:gridCol>
                <a:gridCol w="1022065">
                  <a:extLst>
                    <a:ext uri="{9D8B030D-6E8A-4147-A177-3AD203B41FA5}">
                      <a16:colId xmlns:a16="http://schemas.microsoft.com/office/drawing/2014/main" val="20005"/>
                    </a:ext>
                  </a:extLst>
                </a:gridCol>
              </a:tblGrid>
              <a:tr h="122129">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PART</a:t>
                      </a:r>
                      <a:br>
                        <a:rPr kumimoji="0" lang="en-US" altLang="en-US" sz="1600" b="1" i="0" u="none" strike="noStrike" cap="none" normalizeH="0" baseline="0" dirty="0">
                          <a:ln>
                            <a:noFill/>
                          </a:ln>
                          <a:solidFill>
                            <a:schemeClr val="tx1"/>
                          </a:solidFill>
                          <a:effectLst/>
                          <a:latin typeface="Arial" pitchFamily="34" charset="0"/>
                          <a:cs typeface="Arial" pitchFamily="34" charset="0"/>
                        </a:rPr>
                      </a:br>
                      <a:r>
                        <a:rPr kumimoji="0" lang="en-US" altLang="en-US" sz="1600" b="1" i="0" u="none" strike="noStrike" cap="none" normalizeH="0" baseline="0" dirty="0">
                          <a:ln>
                            <a:noFill/>
                          </a:ln>
                          <a:solidFill>
                            <a:schemeClr val="tx1"/>
                          </a:solidFill>
                          <a:effectLst/>
                          <a:latin typeface="Arial" pitchFamily="34" charset="0"/>
                          <a:cs typeface="Arial" pitchFamily="34" charset="0"/>
                        </a:rPr>
                        <a:t>NUMBER</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PART</a:t>
                      </a:r>
                      <a:br>
                        <a:rPr kumimoji="0" lang="en-US" altLang="en-US" sz="1600" b="1" i="0" u="none" strike="noStrike" cap="none" normalizeH="0" baseline="0" dirty="0">
                          <a:ln>
                            <a:noFill/>
                          </a:ln>
                          <a:solidFill>
                            <a:schemeClr val="tx1"/>
                          </a:solidFill>
                          <a:effectLst/>
                          <a:latin typeface="Arial" pitchFamily="34" charset="0"/>
                          <a:cs typeface="Arial" pitchFamily="34" charset="0"/>
                        </a:rPr>
                      </a:br>
                      <a:r>
                        <a:rPr kumimoji="0" lang="en-US" altLang="en-US" sz="1600" b="1" i="0" u="none" strike="noStrike" cap="none" normalizeH="0" baseline="0" dirty="0">
                          <a:ln>
                            <a:noFill/>
                          </a:ln>
                          <a:solidFill>
                            <a:schemeClr val="tx1"/>
                          </a:solidFill>
                          <a:effectLst/>
                          <a:latin typeface="Arial" pitchFamily="34" charset="0"/>
                          <a:cs typeface="Arial" pitchFamily="34" charset="0"/>
                        </a:rPr>
                        <a:t>DESC</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ON</a:t>
                      </a:r>
                      <a:br>
                        <a:rPr kumimoji="0" lang="en-US" altLang="en-US" sz="1600" b="1" i="0" u="none" strike="noStrike" cap="none" normalizeH="0" baseline="0">
                          <a:ln>
                            <a:noFill/>
                          </a:ln>
                          <a:solidFill>
                            <a:schemeClr val="tx1"/>
                          </a:solidFill>
                          <a:effectLst/>
                          <a:latin typeface="Arial" pitchFamily="34" charset="0"/>
                          <a:cs typeface="Arial" pitchFamily="34" charset="0"/>
                        </a:rPr>
                      </a:br>
                      <a:r>
                        <a:rPr kumimoji="0" lang="en-US" altLang="en-US" sz="1600" b="1" i="0" u="none" strike="noStrike" cap="none" normalizeH="0" baseline="0">
                          <a:ln>
                            <a:noFill/>
                          </a:ln>
                          <a:solidFill>
                            <a:schemeClr val="tx1"/>
                          </a:solidFill>
                          <a:effectLst/>
                          <a:latin typeface="Arial" pitchFamily="34" charset="0"/>
                          <a:cs typeface="Arial" pitchFamily="34" charset="0"/>
                        </a:rPr>
                        <a:t>HAND</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CLASS</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WAREHOUSE</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PRICE</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98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AX12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Iron</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104</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cs typeface="Arial" pitchFamily="34" charset="0"/>
                        </a:rPr>
                        <a:t>23.95</a:t>
                      </a:r>
                      <a:endParaRPr kumimoji="0" lang="en-US" altLang="en-US" sz="20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B22AAEB2-BC3D-43E5-9924-05BEC57ECA88}"/>
              </a:ext>
            </a:extLst>
          </p:cNvPr>
          <p:cNvSpPr txBox="1"/>
          <p:nvPr/>
        </p:nvSpPr>
        <p:spPr>
          <a:xfrm>
            <a:off x="623730" y="1356461"/>
            <a:ext cx="5831571" cy="400110"/>
          </a:xfrm>
          <a:prstGeom prst="rect">
            <a:avLst/>
          </a:prstGeom>
          <a:noFill/>
        </p:spPr>
        <p:txBody>
          <a:bodyPr wrap="square" rtlCol="0">
            <a:spAutoFit/>
          </a:bodyPr>
          <a:lstStyle/>
          <a:p>
            <a:r>
              <a:rPr lang="en-CA" sz="2000" dirty="0">
                <a:latin typeface="SansSerif" panose="00000400000000000000" pitchFamily="2" charset="2"/>
              </a:rPr>
              <a:t>Another Example:</a:t>
            </a:r>
          </a:p>
        </p:txBody>
      </p:sp>
    </p:spTree>
    <p:extLst>
      <p:ext uri="{BB962C8B-B14F-4D97-AF65-F5344CB8AC3E}">
        <p14:creationId xmlns:p14="http://schemas.microsoft.com/office/powerpoint/2010/main" val="224597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en-US" dirty="0"/>
              <a:t>Sorting Output</a:t>
            </a:r>
          </a:p>
        </p:txBody>
      </p:sp>
      <p:sp>
        <p:nvSpPr>
          <p:cNvPr id="59396" name="Rectangle 3"/>
          <p:cNvSpPr>
            <a:spLocks noGrp="1" noChangeArrowheads="1"/>
          </p:cNvSpPr>
          <p:nvPr>
            <p:ph idx="1"/>
          </p:nvPr>
        </p:nvSpPr>
        <p:spPr/>
        <p:txBody>
          <a:bodyPr>
            <a:normAutofit fontScale="92500"/>
          </a:bodyPr>
          <a:lstStyle/>
          <a:p>
            <a:pPr marL="0" indent="0" eaLnBrk="1" hangingPunct="1">
              <a:spcBef>
                <a:spcPct val="50000"/>
              </a:spcBef>
              <a:buNone/>
            </a:pPr>
            <a:r>
              <a:rPr lang="en-US" altLang="en-US" dirty="0"/>
              <a:t>Data is displayed in the order which it was added to the tables initially</a:t>
            </a:r>
          </a:p>
          <a:p>
            <a:pPr>
              <a:spcBef>
                <a:spcPct val="50000"/>
              </a:spcBef>
            </a:pPr>
            <a:r>
              <a:rPr lang="en-US" altLang="en-US" b="1" dirty="0"/>
              <a:t>Not always true </a:t>
            </a:r>
            <a:r>
              <a:rPr lang="en-US" altLang="en-US" dirty="0"/>
              <a:t>- some DBMS's will sort tables by their </a:t>
            </a:r>
            <a:br>
              <a:rPr lang="en-US" altLang="en-US" dirty="0"/>
            </a:br>
            <a:r>
              <a:rPr lang="en-US" altLang="en-US" dirty="0"/>
              <a:t>primary key (PK) automatically if no sorting criteria was specified.</a:t>
            </a:r>
          </a:p>
          <a:p>
            <a:pPr lvl="1">
              <a:spcBef>
                <a:spcPct val="50000"/>
              </a:spcBef>
            </a:pPr>
            <a:r>
              <a:rPr lang="en-US" altLang="en-US" dirty="0"/>
              <a:t>Primary Keys are also automatically indexes (more on indexes later)</a:t>
            </a:r>
          </a:p>
          <a:p>
            <a:pPr lvl="1">
              <a:spcBef>
                <a:spcPct val="50000"/>
              </a:spcBef>
            </a:pPr>
            <a:endParaRPr lang="en-US" altLang="en-US" dirty="0"/>
          </a:p>
          <a:p>
            <a:pPr eaLnBrk="1" hangingPunct="1">
              <a:spcBef>
                <a:spcPct val="50000"/>
              </a:spcBef>
            </a:pPr>
            <a:r>
              <a:rPr lang="en-US" altLang="en-US" dirty="0"/>
              <a:t>You can specify the </a:t>
            </a:r>
            <a:r>
              <a:rPr lang="en-US" altLang="en-US" dirty="0">
                <a:solidFill>
                  <a:schemeClr val="accent1"/>
                </a:solidFill>
              </a:rPr>
              <a:t>direction of the sorting </a:t>
            </a:r>
            <a:r>
              <a:rPr lang="en-US" altLang="en-US" dirty="0"/>
              <a:t>by using </a:t>
            </a:r>
            <a:r>
              <a:rPr lang="en-US" altLang="en-US" dirty="0">
                <a:solidFill>
                  <a:schemeClr val="accent1"/>
                </a:solidFill>
                <a:latin typeface="Courier New" panose="02070309020205020404" pitchFamily="49" charset="0"/>
                <a:cs typeface="Courier New" panose="02070309020205020404" pitchFamily="49" charset="0"/>
              </a:rPr>
              <a:t>ASC</a:t>
            </a:r>
            <a:r>
              <a:rPr lang="en-US" altLang="en-US" dirty="0"/>
              <a:t> or </a:t>
            </a:r>
            <a:r>
              <a:rPr lang="en-US" altLang="en-US" dirty="0">
                <a:solidFill>
                  <a:schemeClr val="accent1"/>
                </a:solidFill>
                <a:latin typeface="Courier New" panose="02070309020205020404" pitchFamily="49" charset="0"/>
                <a:cs typeface="Courier New" panose="02070309020205020404" pitchFamily="49" charset="0"/>
              </a:rPr>
              <a:t>DESC</a:t>
            </a:r>
            <a:r>
              <a:rPr lang="en-US" altLang="en-US" dirty="0"/>
              <a:t>.</a:t>
            </a:r>
          </a:p>
          <a:p>
            <a:pPr lvl="1">
              <a:spcBef>
                <a:spcPct val="50000"/>
              </a:spcBef>
            </a:pPr>
            <a:r>
              <a:rPr lang="en-US" altLang="en-US" dirty="0"/>
              <a:t>ASC is the default direction and is therefore optional</a:t>
            </a:r>
          </a:p>
          <a:p>
            <a:pPr lvl="1">
              <a:spcBef>
                <a:spcPct val="50000"/>
              </a:spcBef>
            </a:pPr>
            <a:r>
              <a:rPr lang="en-US" altLang="en-US" dirty="0"/>
              <a:t>to sort data in descending order, use the </a:t>
            </a:r>
            <a:r>
              <a:rPr lang="en-US" altLang="en-US" dirty="0">
                <a:solidFill>
                  <a:schemeClr val="accent1"/>
                </a:solidFill>
                <a:latin typeface="Courier New" panose="02070309020205020404" pitchFamily="49" charset="0"/>
                <a:cs typeface="Courier New" panose="02070309020205020404" pitchFamily="49" charset="0"/>
              </a:rPr>
              <a:t>DESC</a:t>
            </a:r>
            <a:r>
              <a:rPr lang="en-US" altLang="en-US" dirty="0"/>
              <a:t> keyword after each field specified in the </a:t>
            </a:r>
            <a:r>
              <a:rPr lang="en-US" altLang="en-US" dirty="0">
                <a:solidFill>
                  <a:schemeClr val="accent1"/>
                </a:solidFill>
                <a:latin typeface="Courier New" panose="02070309020205020404" pitchFamily="49" charset="0"/>
                <a:cs typeface="Courier New" panose="02070309020205020404" pitchFamily="49" charset="0"/>
              </a:rPr>
              <a:t>ORDER BY </a:t>
            </a:r>
            <a:r>
              <a:rPr lang="en-US" altLang="en-US" dirty="0"/>
              <a:t>clause that is to be displayed in descending order</a:t>
            </a:r>
          </a:p>
        </p:txBody>
      </p:sp>
    </p:spTree>
    <p:extLst>
      <p:ext uri="{BB962C8B-B14F-4D97-AF65-F5344CB8AC3E}">
        <p14:creationId xmlns:p14="http://schemas.microsoft.com/office/powerpoint/2010/main" val="3044588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 calcmode="lin" valueType="num">
                                      <p:cBhvr additive="base">
                                        <p:cTn id="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6">
                                            <p:txEl>
                                              <p:pRg st="1" end="1"/>
                                            </p:txEl>
                                          </p:spTgt>
                                        </p:tgtEl>
                                        <p:attrNameLst>
                                          <p:attrName>style.visibility</p:attrName>
                                        </p:attrNameLst>
                                      </p:cBhvr>
                                      <p:to>
                                        <p:strVal val="visible"/>
                                      </p:to>
                                    </p:set>
                                    <p:anim calcmode="lin" valueType="num">
                                      <p:cBhvr additive="base">
                                        <p:cTn id="13" dur="500" fill="hold"/>
                                        <p:tgtEl>
                                          <p:spTgt spid="593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9396">
                                            <p:txEl>
                                              <p:pRg st="2" end="2"/>
                                            </p:txEl>
                                          </p:spTgt>
                                        </p:tgtEl>
                                        <p:attrNameLst>
                                          <p:attrName>style.visibility</p:attrName>
                                        </p:attrNameLst>
                                      </p:cBhvr>
                                      <p:to>
                                        <p:strVal val="visible"/>
                                      </p:to>
                                    </p:set>
                                    <p:anim calcmode="lin" valueType="num">
                                      <p:cBhvr additive="base">
                                        <p:cTn id="17"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9396">
                                            <p:txEl>
                                              <p:pRg st="4" end="4"/>
                                            </p:txEl>
                                          </p:spTgt>
                                        </p:tgtEl>
                                        <p:attrNameLst>
                                          <p:attrName>style.visibility</p:attrName>
                                        </p:attrNameLst>
                                      </p:cBhvr>
                                      <p:to>
                                        <p:strVal val="visible"/>
                                      </p:to>
                                    </p:set>
                                    <p:anim calcmode="lin" valueType="num">
                                      <p:cBhvr additive="base">
                                        <p:cTn id="23" dur="500" fill="hold"/>
                                        <p:tgtEl>
                                          <p:spTgt spid="5939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9396">
                                            <p:txEl>
                                              <p:pRg st="5" end="5"/>
                                            </p:txEl>
                                          </p:spTgt>
                                        </p:tgtEl>
                                        <p:attrNameLst>
                                          <p:attrName>style.visibility</p:attrName>
                                        </p:attrNameLst>
                                      </p:cBhvr>
                                      <p:to>
                                        <p:strVal val="visible"/>
                                      </p:to>
                                    </p:set>
                                    <p:anim calcmode="lin" valueType="num">
                                      <p:cBhvr additive="base">
                                        <p:cTn id="27" dur="500" fill="hold"/>
                                        <p:tgtEl>
                                          <p:spTgt spid="5939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9396">
                                            <p:txEl>
                                              <p:pRg st="6" end="6"/>
                                            </p:txEl>
                                          </p:spTgt>
                                        </p:tgtEl>
                                        <p:attrNameLst>
                                          <p:attrName>style.visibility</p:attrName>
                                        </p:attrNameLst>
                                      </p:cBhvr>
                                      <p:to>
                                        <p:strVal val="visible"/>
                                      </p:to>
                                    </p:set>
                                    <p:anim calcmode="lin" valueType="num">
                                      <p:cBhvr additive="base">
                                        <p:cTn id="31" dur="500" fill="hold"/>
                                        <p:tgtEl>
                                          <p:spTgt spid="5939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en-US" dirty="0"/>
              <a:t>Sorting Output</a:t>
            </a:r>
          </a:p>
        </p:txBody>
      </p:sp>
      <p:sp>
        <p:nvSpPr>
          <p:cNvPr id="56324" name="Rectangle 3"/>
          <p:cNvSpPr>
            <a:spLocks noGrp="1" noChangeArrowheads="1"/>
          </p:cNvSpPr>
          <p:nvPr>
            <p:ph idx="1"/>
          </p:nvPr>
        </p:nvSpPr>
        <p:spPr>
          <a:xfrm>
            <a:off x="1261872" y="1445286"/>
            <a:ext cx="8595360" cy="782297"/>
          </a:xfrm>
        </p:spPr>
        <p:txBody>
          <a:bodyPr>
            <a:normAutofit/>
          </a:bodyPr>
          <a:lstStyle/>
          <a:p>
            <a:pPr marL="0" indent="0" eaLnBrk="1" hangingPunct="1">
              <a:spcBef>
                <a:spcPct val="50000"/>
              </a:spcBef>
              <a:buNone/>
            </a:pPr>
            <a:r>
              <a:rPr lang="en-US" altLang="en-US" dirty="0"/>
              <a:t>To change the order the data is displayed in, use the </a:t>
            </a:r>
            <a:r>
              <a:rPr lang="en-US" altLang="en-US" dirty="0">
                <a:solidFill>
                  <a:schemeClr val="accent1"/>
                </a:solidFill>
                <a:latin typeface="Courier New" panose="02070309020205020404" pitchFamily="49" charset="0"/>
                <a:cs typeface="Courier New" panose="02070309020205020404" pitchFamily="49" charset="0"/>
              </a:rPr>
              <a:t>ORDER BY </a:t>
            </a:r>
            <a:r>
              <a:rPr lang="en-US" altLang="en-US" dirty="0"/>
              <a:t>clause in the </a:t>
            </a:r>
            <a:r>
              <a:rPr lang="en-US" altLang="en-US" dirty="0">
                <a:solidFill>
                  <a:schemeClr val="accent1"/>
                </a:solidFill>
                <a:latin typeface="Courier New" panose="02070309020205020404" pitchFamily="49" charset="0"/>
                <a:cs typeface="Courier New" panose="02070309020205020404" pitchFamily="49" charset="0"/>
              </a:rPr>
              <a:t>SELECT</a:t>
            </a:r>
            <a:r>
              <a:rPr lang="en-US" altLang="en-US" dirty="0"/>
              <a:t> statement:</a:t>
            </a:r>
          </a:p>
        </p:txBody>
      </p:sp>
      <p:sp>
        <p:nvSpPr>
          <p:cNvPr id="4" name="TextBox 3">
            <a:extLst>
              <a:ext uri="{FF2B5EF4-FFF2-40B4-BE49-F238E27FC236}">
                <a16:creationId xmlns:a16="http://schemas.microsoft.com/office/drawing/2014/main" id="{19DCAED1-A8D2-4351-BE8A-BE35C6B70D90}"/>
              </a:ext>
            </a:extLst>
          </p:cNvPr>
          <p:cNvSpPr txBox="1"/>
          <p:nvPr/>
        </p:nvSpPr>
        <p:spPr>
          <a:xfrm>
            <a:off x="1402574" y="2227583"/>
            <a:ext cx="8487691" cy="1569660"/>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on_hand</a:t>
            </a:r>
            <a:r>
              <a:rPr lang="en-US" altLang="en-US" sz="2400" dirty="0">
                <a:latin typeface="Courier New" panose="02070309020205020404" pitchFamily="49" charset="0"/>
                <a:cs typeface="Courier New" panose="02070309020205020404" pitchFamily="49" charset="0"/>
              </a:rPr>
              <a:t> &gt; 90</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ORDER BY </a:t>
            </a:r>
            <a:r>
              <a:rPr lang="en-US" altLang="en-US" sz="2400" dirty="0" err="1">
                <a:latin typeface="Courier New" panose="02070309020205020404" pitchFamily="49" charset="0"/>
                <a:cs typeface="Courier New" panose="02070309020205020404" pitchFamily="49" charset="0"/>
              </a:rPr>
              <a:t>on_hand</a:t>
            </a:r>
            <a:r>
              <a:rPr lang="en-US" altLang="en-US" sz="2400" dirty="0">
                <a:latin typeface="Courier New" panose="02070309020205020404" pitchFamily="49" charset="0"/>
                <a:cs typeface="Courier New" panose="02070309020205020404" pitchFamily="49" charset="0"/>
              </a:rPr>
              <a:t>;</a:t>
            </a:r>
          </a:p>
        </p:txBody>
      </p:sp>
      <p:graphicFrame>
        <p:nvGraphicFramePr>
          <p:cNvPr id="5" name="Group 1093">
            <a:extLst>
              <a:ext uri="{FF2B5EF4-FFF2-40B4-BE49-F238E27FC236}">
                <a16:creationId xmlns:a16="http://schemas.microsoft.com/office/drawing/2014/main" id="{6DA7C07C-0562-4985-8774-57F7C70E8A4B}"/>
              </a:ext>
            </a:extLst>
          </p:cNvPr>
          <p:cNvGraphicFramePr>
            <a:graphicFrameLocks/>
          </p:cNvGraphicFramePr>
          <p:nvPr>
            <p:extLst>
              <p:ext uri="{D42A27DB-BD31-4B8C-83A1-F6EECF244321}">
                <p14:modId xmlns:p14="http://schemas.microsoft.com/office/powerpoint/2010/main" val="63007370"/>
              </p:ext>
            </p:extLst>
          </p:nvPr>
        </p:nvGraphicFramePr>
        <p:xfrm>
          <a:off x="1358762" y="4788103"/>
          <a:ext cx="7924800" cy="1801813"/>
        </p:xfrm>
        <a:graphic>
          <a:graphicData uri="http://schemas.openxmlformats.org/drawingml/2006/table">
            <a:tbl>
              <a:tblPr/>
              <a:tblGrid>
                <a:gridCol w="1735138">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054100">
                  <a:extLst>
                    <a:ext uri="{9D8B030D-6E8A-4147-A177-3AD203B41FA5}">
                      <a16:colId xmlns:a16="http://schemas.microsoft.com/office/drawing/2014/main" val="20002"/>
                    </a:ext>
                  </a:extLst>
                </a:gridCol>
                <a:gridCol w="1054100">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gridCol w="1054100">
                  <a:extLst>
                    <a:ext uri="{9D8B030D-6E8A-4147-A177-3AD203B41FA5}">
                      <a16:colId xmlns:a16="http://schemas.microsoft.com/office/drawing/2014/main" val="20005"/>
                    </a:ext>
                  </a:extLst>
                </a:gridCol>
              </a:tblGrid>
              <a:tr h="6207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PART</a:t>
                      </a:r>
                      <a:br>
                        <a:rPr kumimoji="0" lang="en-US" altLang="en-US" sz="1600" b="1" i="0" u="none" strike="noStrike" cap="none" normalizeH="0" baseline="0" dirty="0">
                          <a:ln>
                            <a:noFill/>
                          </a:ln>
                          <a:solidFill>
                            <a:schemeClr val="tx1"/>
                          </a:solidFill>
                          <a:effectLst/>
                          <a:latin typeface="Arial" pitchFamily="34" charset="0"/>
                          <a:cs typeface="Arial" pitchFamily="34" charset="0"/>
                        </a:rPr>
                      </a:br>
                      <a:r>
                        <a:rPr kumimoji="0" lang="en-US" altLang="en-US" sz="1600" b="1" i="0" u="none" strike="noStrike" cap="none" normalizeH="0" baseline="0" dirty="0">
                          <a:ln>
                            <a:noFill/>
                          </a:ln>
                          <a:solidFill>
                            <a:schemeClr val="tx1"/>
                          </a:solidFill>
                          <a:effectLst/>
                          <a:latin typeface="Arial" pitchFamily="34" charset="0"/>
                          <a:cs typeface="Arial" pitchFamily="34" charset="0"/>
                        </a:rPr>
                        <a:t>NUMBER</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PART</a:t>
                      </a:r>
                      <a:br>
                        <a:rPr kumimoji="0" lang="en-US" altLang="en-US" sz="1600" b="1" i="0" u="none" strike="noStrike" cap="none" normalizeH="0" baseline="0" dirty="0">
                          <a:ln>
                            <a:noFill/>
                          </a:ln>
                          <a:solidFill>
                            <a:schemeClr val="tx1"/>
                          </a:solidFill>
                          <a:effectLst/>
                          <a:latin typeface="Arial" pitchFamily="34" charset="0"/>
                          <a:cs typeface="Arial" pitchFamily="34" charset="0"/>
                        </a:rPr>
                      </a:br>
                      <a:r>
                        <a:rPr kumimoji="0" lang="en-US" altLang="en-US" sz="1600" b="1" i="0" u="none" strike="noStrike" cap="none" normalizeH="0" baseline="0" dirty="0">
                          <a:ln>
                            <a:noFill/>
                          </a:ln>
                          <a:solidFill>
                            <a:schemeClr val="tx1"/>
                          </a:solidFill>
                          <a:effectLst/>
                          <a:latin typeface="Arial" pitchFamily="34" charset="0"/>
                          <a:cs typeface="Arial" pitchFamily="34" charset="0"/>
                        </a:rPr>
                        <a:t>DESC</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ON</a:t>
                      </a:r>
                      <a:br>
                        <a:rPr kumimoji="0" lang="en-US" altLang="en-US" sz="1600" b="1" i="0" u="none" strike="noStrike" cap="none" normalizeH="0" baseline="0">
                          <a:ln>
                            <a:noFill/>
                          </a:ln>
                          <a:solidFill>
                            <a:schemeClr val="tx1"/>
                          </a:solidFill>
                          <a:effectLst/>
                          <a:latin typeface="Arial" pitchFamily="34" charset="0"/>
                          <a:cs typeface="Arial" pitchFamily="34" charset="0"/>
                        </a:rPr>
                      </a:br>
                      <a:r>
                        <a:rPr kumimoji="0" lang="en-US" altLang="en-US" sz="1600" b="1" i="0" u="none" strike="noStrike" cap="none" normalizeH="0" baseline="0">
                          <a:ln>
                            <a:noFill/>
                          </a:ln>
                          <a:solidFill>
                            <a:schemeClr val="tx1"/>
                          </a:solidFill>
                          <a:effectLst/>
                          <a:latin typeface="Arial" pitchFamily="34" charset="0"/>
                          <a:cs typeface="Arial" pitchFamily="34" charset="0"/>
                        </a:rPr>
                        <a:t>HAND</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CLASS</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WAREHOUSE</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PRICE</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BH22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itchFamily="34" charset="0"/>
                          <a:cs typeface="Arial" pitchFamily="34" charset="0"/>
                        </a:rPr>
                        <a:t>Cornpopper</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cs typeface="Arial" pitchFamily="34" charset="0"/>
                        </a:rPr>
                        <a:t>24.95</a:t>
                      </a:r>
                      <a:endParaRPr kumimoji="0" lang="en-US" altLang="en-US" sz="20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3369294"/>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AX12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Iron</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104</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cs typeface="Arial" pitchFamily="34" charset="0"/>
                        </a:rPr>
                        <a:t>23.95</a:t>
                      </a:r>
                      <a:endParaRPr kumimoji="0" lang="en-US" altLang="en-US" sz="20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CX11</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Blender</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112</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cs typeface="Arial" pitchFamily="34" charset="0"/>
                        </a:rPr>
                        <a:t>22.95</a:t>
                      </a:r>
                      <a:endParaRPr kumimoji="0" lang="en-US" altLang="en-US" sz="20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CEDF05E0-B9CA-4A79-8D5A-414142C4AA14}"/>
              </a:ext>
            </a:extLst>
          </p:cNvPr>
          <p:cNvSpPr txBox="1"/>
          <p:nvPr/>
        </p:nvSpPr>
        <p:spPr>
          <a:xfrm>
            <a:off x="1505528" y="4073237"/>
            <a:ext cx="7362550" cy="646331"/>
          </a:xfrm>
          <a:prstGeom prst="rect">
            <a:avLst/>
          </a:prstGeom>
          <a:noFill/>
        </p:spPr>
        <p:txBody>
          <a:bodyPr wrap="square" rtlCol="0">
            <a:spAutoFit/>
          </a:bodyPr>
          <a:lstStyle/>
          <a:p>
            <a:r>
              <a:rPr lang="en-CA" b="1" dirty="0">
                <a:solidFill>
                  <a:schemeClr val="accent1"/>
                </a:solidFill>
                <a:latin typeface="SansSerif" panose="00000400000000000000" pitchFamily="2" charset="2"/>
              </a:rPr>
              <a:t>RESULT - </a:t>
            </a:r>
            <a:r>
              <a:rPr lang="en-CA" dirty="0">
                <a:latin typeface="SansSerif" panose="00000400000000000000" pitchFamily="2" charset="2"/>
              </a:rPr>
              <a:t>Returns </a:t>
            </a:r>
            <a:r>
              <a:rPr lang="en-CA" b="1" dirty="0">
                <a:latin typeface="SansSerif" panose="00000400000000000000" pitchFamily="2" charset="2"/>
              </a:rPr>
              <a:t>all</a:t>
            </a:r>
            <a:r>
              <a:rPr lang="en-CA" dirty="0">
                <a:latin typeface="SansSerif" panose="00000400000000000000" pitchFamily="2" charset="2"/>
              </a:rPr>
              <a:t> fields but only those records where </a:t>
            </a:r>
            <a:r>
              <a:rPr lang="en-CA" dirty="0" err="1">
                <a:latin typeface="SansSerif" panose="00000400000000000000" pitchFamily="2" charset="2"/>
              </a:rPr>
              <a:t>on_hand</a:t>
            </a:r>
            <a:r>
              <a:rPr lang="en-CA" dirty="0">
                <a:latin typeface="SansSerif" panose="00000400000000000000" pitchFamily="2" charset="2"/>
              </a:rPr>
              <a:t> &gt; 90</a:t>
            </a:r>
          </a:p>
        </p:txBody>
      </p:sp>
    </p:spTree>
    <p:extLst>
      <p:ext uri="{BB962C8B-B14F-4D97-AF65-F5344CB8AC3E}">
        <p14:creationId xmlns:p14="http://schemas.microsoft.com/office/powerpoint/2010/main" val="20371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 calcmode="lin" valueType="num">
                                      <p:cBhvr additive="base">
                                        <p:cTn id="7" dur="500" fill="hold"/>
                                        <p:tgtEl>
                                          <p:spTgt spid="56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P spid="4"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rmAutofit/>
          </a:bodyPr>
          <a:lstStyle/>
          <a:p>
            <a:pPr eaLnBrk="1" hangingPunct="1"/>
            <a:r>
              <a:rPr lang="en-US" altLang="en-US" dirty="0"/>
              <a:t>Sorting Output – Multiple Columns</a:t>
            </a:r>
          </a:p>
        </p:txBody>
      </p:sp>
      <p:sp>
        <p:nvSpPr>
          <p:cNvPr id="2" name="Content Placeholder 1">
            <a:extLst>
              <a:ext uri="{FF2B5EF4-FFF2-40B4-BE49-F238E27FC236}">
                <a16:creationId xmlns:a16="http://schemas.microsoft.com/office/drawing/2014/main" id="{AD755AA1-EDC5-4659-AD4D-FFDAD62CA726}"/>
              </a:ext>
            </a:extLst>
          </p:cNvPr>
          <p:cNvSpPr>
            <a:spLocks noGrp="1"/>
          </p:cNvSpPr>
          <p:nvPr>
            <p:ph idx="1"/>
          </p:nvPr>
        </p:nvSpPr>
        <p:spPr>
          <a:xfrm>
            <a:off x="1189204" y="1253332"/>
            <a:ext cx="8595360" cy="1247644"/>
          </a:xfrm>
        </p:spPr>
        <p:txBody>
          <a:bodyPr>
            <a:normAutofit fontScale="92500" lnSpcReduction="20000"/>
          </a:bodyPr>
          <a:lstStyle/>
          <a:p>
            <a:pPr marL="0" indent="0">
              <a:buNone/>
            </a:pPr>
            <a:r>
              <a:rPr lang="en-CA" dirty="0"/>
              <a:t>You can sort by more than one column</a:t>
            </a:r>
          </a:p>
          <a:p>
            <a:r>
              <a:rPr lang="en-CA" dirty="0"/>
              <a:t>The second column will ONLY be sorted If and Only If the first column has duplicates and then only those duplicates are sorted</a:t>
            </a:r>
          </a:p>
        </p:txBody>
      </p:sp>
      <p:sp>
        <p:nvSpPr>
          <p:cNvPr id="6" name="TextBox 5">
            <a:extLst>
              <a:ext uri="{FF2B5EF4-FFF2-40B4-BE49-F238E27FC236}">
                <a16:creationId xmlns:a16="http://schemas.microsoft.com/office/drawing/2014/main" id="{F52FAB4C-A90C-42B5-B652-46C7717736A3}"/>
              </a:ext>
            </a:extLst>
          </p:cNvPr>
          <p:cNvSpPr txBox="1"/>
          <p:nvPr/>
        </p:nvSpPr>
        <p:spPr>
          <a:xfrm>
            <a:off x="455140" y="3428999"/>
            <a:ext cx="5097871"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ORDER BY </a:t>
            </a:r>
            <a:r>
              <a:rPr lang="en-US" altLang="en-US" sz="2400" dirty="0">
                <a:latin typeface="Courier New" panose="02070309020205020404" pitchFamily="49" charset="0"/>
                <a:cs typeface="Courier New" panose="02070309020205020404" pitchFamily="49" charset="0"/>
              </a:rPr>
              <a:t>class, </a:t>
            </a:r>
            <a:r>
              <a:rPr lang="en-US" altLang="en-US" sz="2400" dirty="0" err="1">
                <a:latin typeface="Courier New" panose="02070309020205020404" pitchFamily="49" charset="0"/>
                <a:cs typeface="Courier New" panose="02070309020205020404" pitchFamily="49" charset="0"/>
              </a:rPr>
              <a:t>on_hand</a:t>
            </a:r>
            <a:r>
              <a:rPr lang="en-US" altLang="en-US" sz="2400" dirty="0">
                <a:latin typeface="Courier New" panose="02070309020205020404" pitchFamily="49" charset="0"/>
                <a:cs typeface="Courier New" panose="02070309020205020404" pitchFamily="49" charset="0"/>
              </a:rPr>
              <a:t>;</a:t>
            </a:r>
          </a:p>
        </p:txBody>
      </p:sp>
      <p:graphicFrame>
        <p:nvGraphicFramePr>
          <p:cNvPr id="3" name="Table 2">
            <a:extLst>
              <a:ext uri="{FF2B5EF4-FFF2-40B4-BE49-F238E27FC236}">
                <a16:creationId xmlns:a16="http://schemas.microsoft.com/office/drawing/2014/main" id="{5BEBCADB-827E-48A7-BC19-28142D8C8D29}"/>
              </a:ext>
            </a:extLst>
          </p:cNvPr>
          <p:cNvGraphicFramePr>
            <a:graphicFrameLocks noGrp="1"/>
          </p:cNvGraphicFramePr>
          <p:nvPr>
            <p:extLst>
              <p:ext uri="{D42A27DB-BD31-4B8C-83A1-F6EECF244321}">
                <p14:modId xmlns:p14="http://schemas.microsoft.com/office/powerpoint/2010/main" val="2542035652"/>
              </p:ext>
            </p:extLst>
          </p:nvPr>
        </p:nvGraphicFramePr>
        <p:xfrm>
          <a:off x="5753143" y="2975579"/>
          <a:ext cx="4864100" cy="2636520"/>
        </p:xfrm>
        <a:graphic>
          <a:graphicData uri="http://schemas.openxmlformats.org/drawingml/2006/table">
            <a:tbl>
              <a:tblPr>
                <a:tableStyleId>{5C22544A-7EE6-4342-B048-85BDC9FD1C3A}</a:tableStyleId>
              </a:tblPr>
              <a:tblGrid>
                <a:gridCol w="1130300">
                  <a:extLst>
                    <a:ext uri="{9D8B030D-6E8A-4147-A177-3AD203B41FA5}">
                      <a16:colId xmlns:a16="http://schemas.microsoft.com/office/drawing/2014/main" val="1180700288"/>
                    </a:ext>
                  </a:extLst>
                </a:gridCol>
                <a:gridCol w="901700">
                  <a:extLst>
                    <a:ext uri="{9D8B030D-6E8A-4147-A177-3AD203B41FA5}">
                      <a16:colId xmlns:a16="http://schemas.microsoft.com/office/drawing/2014/main" val="3909830372"/>
                    </a:ext>
                  </a:extLst>
                </a:gridCol>
                <a:gridCol w="749300">
                  <a:extLst>
                    <a:ext uri="{9D8B030D-6E8A-4147-A177-3AD203B41FA5}">
                      <a16:colId xmlns:a16="http://schemas.microsoft.com/office/drawing/2014/main" val="1613932139"/>
                    </a:ext>
                  </a:extLst>
                </a:gridCol>
                <a:gridCol w="533400">
                  <a:extLst>
                    <a:ext uri="{9D8B030D-6E8A-4147-A177-3AD203B41FA5}">
                      <a16:colId xmlns:a16="http://schemas.microsoft.com/office/drawing/2014/main" val="4231442535"/>
                    </a:ext>
                  </a:extLst>
                </a:gridCol>
                <a:gridCol w="977900">
                  <a:extLst>
                    <a:ext uri="{9D8B030D-6E8A-4147-A177-3AD203B41FA5}">
                      <a16:colId xmlns:a16="http://schemas.microsoft.com/office/drawing/2014/main" val="119124878"/>
                    </a:ext>
                  </a:extLst>
                </a:gridCol>
                <a:gridCol w="571500">
                  <a:extLst>
                    <a:ext uri="{9D8B030D-6E8A-4147-A177-3AD203B41FA5}">
                      <a16:colId xmlns:a16="http://schemas.microsoft.com/office/drawing/2014/main" val="318765202"/>
                    </a:ext>
                  </a:extLst>
                </a:gridCol>
              </a:tblGrid>
              <a:tr h="182880">
                <a:tc>
                  <a:txBody>
                    <a:bodyPr/>
                    <a:lstStyle/>
                    <a:p>
                      <a:pPr algn="ctr" rtl="0" fontAlgn="b"/>
                      <a:r>
                        <a:rPr lang="en-CA" sz="1100" b="1" u="none" strike="noStrike" dirty="0">
                          <a:effectLst/>
                          <a:latin typeface="SansSerif" panose="00000400000000000000" pitchFamily="2" charset="2"/>
                        </a:rPr>
                        <a:t>PART_NUMBER</a:t>
                      </a:r>
                      <a:endParaRPr lang="en-CA" sz="1100" b="1" i="0" u="none" strike="noStrike" dirty="0">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100" b="1" u="none" strike="noStrike">
                          <a:effectLst/>
                          <a:latin typeface="SansSerif" panose="00000400000000000000" pitchFamily="2" charset="2"/>
                        </a:rPr>
                        <a:t>PART_DESC</a:t>
                      </a:r>
                      <a:endParaRPr lang="en-CA" sz="1100" b="1"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100" b="1" u="none" strike="noStrike">
                          <a:effectLst/>
                          <a:latin typeface="SansSerif" panose="00000400000000000000" pitchFamily="2" charset="2"/>
                        </a:rPr>
                        <a:t>ON_HAND</a:t>
                      </a:r>
                      <a:endParaRPr lang="en-CA" sz="1100" b="1"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100" b="1" u="none" strike="noStrike">
                          <a:effectLst/>
                          <a:latin typeface="SansSerif" panose="00000400000000000000" pitchFamily="2" charset="2"/>
                        </a:rPr>
                        <a:t>CLASS</a:t>
                      </a:r>
                      <a:endParaRPr lang="en-CA" sz="1100" b="1"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100" b="1" u="none" strike="noStrike">
                          <a:effectLst/>
                          <a:latin typeface="SansSerif" panose="00000400000000000000" pitchFamily="2" charset="2"/>
                        </a:rPr>
                        <a:t>WAREHOUSE</a:t>
                      </a:r>
                      <a:endParaRPr lang="en-CA" sz="1100" b="1"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100" b="1" u="none" strike="noStrike" dirty="0">
                          <a:effectLst/>
                          <a:latin typeface="SansSerif" panose="00000400000000000000" pitchFamily="2" charset="2"/>
                        </a:rPr>
                        <a:t>PRICE</a:t>
                      </a:r>
                      <a:endParaRPr lang="en-CA" sz="1100" b="1" i="0" u="none" strike="noStrike" dirty="0">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4943586"/>
                  </a:ext>
                </a:extLst>
              </a:tr>
              <a:tr h="213360">
                <a:tc>
                  <a:txBody>
                    <a:bodyPr/>
                    <a:lstStyle/>
                    <a:p>
                      <a:pPr algn="l" rtl="0" fontAlgn="b"/>
                      <a:r>
                        <a:rPr lang="en-CA" sz="1200" u="none" strike="noStrike">
                          <a:effectLst/>
                          <a:latin typeface="SansSerif" panose="00000400000000000000" pitchFamily="2" charset="2"/>
                        </a:rPr>
                        <a:t>BT04</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dirty="0">
                          <a:effectLst/>
                          <a:latin typeface="SansSerif" panose="00000400000000000000" pitchFamily="2" charset="2"/>
                        </a:rPr>
                        <a:t>Gas Grill</a:t>
                      </a:r>
                      <a:endParaRPr lang="en-CA" sz="1200" b="0" i="0" u="none" strike="noStrike" dirty="0">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11</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AP</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2</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150</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92298478"/>
                  </a:ext>
                </a:extLst>
              </a:tr>
              <a:tr h="213360">
                <a:tc>
                  <a:txBody>
                    <a:bodyPr/>
                    <a:lstStyle/>
                    <a:p>
                      <a:pPr algn="l" rtl="0" fontAlgn="b"/>
                      <a:r>
                        <a:rPr lang="en-CA" sz="1200" u="none" strike="noStrike">
                          <a:effectLst/>
                          <a:latin typeface="SansSerif" panose="00000400000000000000" pitchFamily="2" charset="2"/>
                        </a:rPr>
                        <a:t>BZ66</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Washer</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52</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AP</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3</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400</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95429594"/>
                  </a:ext>
                </a:extLst>
              </a:tr>
              <a:tr h="213360">
                <a:tc>
                  <a:txBody>
                    <a:bodyPr/>
                    <a:lstStyle/>
                    <a:p>
                      <a:pPr algn="l" rtl="0" fontAlgn="b"/>
                      <a:r>
                        <a:rPr lang="en-CA" sz="1200" u="none" strike="noStrike">
                          <a:effectLst/>
                          <a:latin typeface="SansSerif" panose="00000400000000000000" pitchFamily="2" charset="2"/>
                        </a:rPr>
                        <a:t>CA14</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Griddle</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78</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HW</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3</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39.99</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3613113"/>
                  </a:ext>
                </a:extLst>
              </a:tr>
              <a:tr h="213360">
                <a:tc>
                  <a:txBody>
                    <a:bodyPr/>
                    <a:lstStyle/>
                    <a:p>
                      <a:pPr algn="l" rtl="0" fontAlgn="b"/>
                      <a:r>
                        <a:rPr lang="en-CA" sz="1200" u="none" strike="noStrike">
                          <a:effectLst/>
                          <a:latin typeface="SansSerif" panose="00000400000000000000" pitchFamily="2" charset="2"/>
                        </a:rPr>
                        <a:t>BH22</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Cornpopper</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95</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HW</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3</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24.95</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8148304"/>
                  </a:ext>
                </a:extLst>
              </a:tr>
              <a:tr h="213360">
                <a:tc>
                  <a:txBody>
                    <a:bodyPr/>
                    <a:lstStyle/>
                    <a:p>
                      <a:pPr algn="l" rtl="0" fontAlgn="b"/>
                      <a:r>
                        <a:rPr lang="en-CA" sz="1200" u="none" strike="noStrike">
                          <a:effectLst/>
                          <a:latin typeface="SansSerif" panose="00000400000000000000" pitchFamily="2" charset="2"/>
                        </a:rPr>
                        <a:t>AX12</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Iron</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104</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HW</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3</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23.95</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26044922"/>
                  </a:ext>
                </a:extLst>
              </a:tr>
              <a:tr h="213360">
                <a:tc>
                  <a:txBody>
                    <a:bodyPr/>
                    <a:lstStyle/>
                    <a:p>
                      <a:pPr algn="l" rtl="0" fontAlgn="b"/>
                      <a:r>
                        <a:rPr lang="en-CA" sz="1200" u="none" strike="noStrike">
                          <a:effectLst/>
                          <a:latin typeface="SansSerif" panose="00000400000000000000" pitchFamily="2" charset="2"/>
                        </a:rPr>
                        <a:t>CX11</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Blender</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112</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HW</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3</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22.95</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67615205"/>
                  </a:ext>
                </a:extLst>
              </a:tr>
              <a:tr h="213360">
                <a:tc>
                  <a:txBody>
                    <a:bodyPr/>
                    <a:lstStyle/>
                    <a:p>
                      <a:pPr algn="l" rtl="0" fontAlgn="b"/>
                      <a:r>
                        <a:rPr lang="en-CA" sz="1200" u="none" strike="noStrike">
                          <a:effectLst/>
                          <a:latin typeface="SansSerif" panose="00000400000000000000" pitchFamily="2" charset="2"/>
                        </a:rPr>
                        <a:t>AZ52</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Dartboard</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20</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SG</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2</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12.95</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1846707"/>
                  </a:ext>
                </a:extLst>
              </a:tr>
              <a:tr h="213360">
                <a:tc>
                  <a:txBody>
                    <a:bodyPr/>
                    <a:lstStyle/>
                    <a:p>
                      <a:pPr algn="l" rtl="0" fontAlgn="b"/>
                      <a:r>
                        <a:rPr lang="en-CA" sz="1200" u="none" strike="noStrike">
                          <a:effectLst/>
                          <a:latin typeface="SansSerif" panose="00000400000000000000" pitchFamily="2" charset="2"/>
                        </a:rPr>
                        <a:t>BA74</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Basketball</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40</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SG</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1</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29.95</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24120476"/>
                  </a:ext>
                </a:extLst>
              </a:tr>
              <a:tr h="213360">
                <a:tc>
                  <a:txBody>
                    <a:bodyPr/>
                    <a:lstStyle/>
                    <a:p>
                      <a:pPr algn="l" rtl="0" fontAlgn="b"/>
                      <a:r>
                        <a:rPr lang="en-CA" sz="1200" u="none" strike="noStrike">
                          <a:effectLst/>
                          <a:latin typeface="SansSerif" panose="00000400000000000000" pitchFamily="2" charset="2"/>
                        </a:rPr>
                        <a:t>CB03</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Bike</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44</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SG</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1</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a:effectLst/>
                          <a:latin typeface="SansSerif" panose="00000400000000000000" pitchFamily="2" charset="2"/>
                        </a:rPr>
                        <a:t>300</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69600705"/>
                  </a:ext>
                </a:extLst>
              </a:tr>
              <a:tr h="213360">
                <a:tc>
                  <a:txBody>
                    <a:bodyPr/>
                    <a:lstStyle/>
                    <a:p>
                      <a:pPr algn="l" rtl="0" fontAlgn="b"/>
                      <a:r>
                        <a:rPr lang="en-CA" sz="1200" u="none" strike="noStrike">
                          <a:effectLst/>
                          <a:latin typeface="SansSerif" panose="00000400000000000000" pitchFamily="2" charset="2"/>
                        </a:rPr>
                        <a:t>CZ81</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
                      <a:r>
                        <a:rPr lang="en-CA" sz="1200" u="none" strike="noStrike">
                          <a:effectLst/>
                          <a:latin typeface="SansSerif" panose="00000400000000000000" pitchFamily="2" charset="2"/>
                        </a:rPr>
                        <a:t>Treadmill</a:t>
                      </a:r>
                      <a:endParaRPr lang="en-CA" sz="12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68</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SG</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b"/>
                      <a:r>
                        <a:rPr lang="en-CA" sz="1300" u="none" strike="noStrike">
                          <a:effectLst/>
                          <a:latin typeface="SansSerif" panose="00000400000000000000" pitchFamily="2" charset="2"/>
                        </a:rPr>
                        <a:t>2</a:t>
                      </a:r>
                      <a:endParaRPr lang="en-CA" sz="1300" b="0" i="0" u="none" strike="noStrike">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
                      <a:r>
                        <a:rPr lang="en-CA" sz="1300" u="none" strike="noStrike" dirty="0">
                          <a:effectLst/>
                          <a:latin typeface="SansSerif" panose="00000400000000000000" pitchFamily="2" charset="2"/>
                        </a:rPr>
                        <a:t>350</a:t>
                      </a:r>
                      <a:endParaRPr lang="en-CA" sz="1300" b="0" i="0" u="none" strike="noStrike" dirty="0">
                        <a:solidFill>
                          <a:srgbClr val="000000"/>
                        </a:solidFill>
                        <a:effectLst/>
                        <a:latin typeface="SansSerif" panose="00000400000000000000" pitchFamily="2" charset="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9140358"/>
                  </a:ext>
                </a:extLst>
              </a:tr>
            </a:tbl>
          </a:graphicData>
        </a:graphic>
      </p:graphicFrame>
      <p:sp>
        <p:nvSpPr>
          <p:cNvPr id="9" name="TextBox 8">
            <a:extLst>
              <a:ext uri="{FF2B5EF4-FFF2-40B4-BE49-F238E27FC236}">
                <a16:creationId xmlns:a16="http://schemas.microsoft.com/office/drawing/2014/main" id="{11A38091-4CE7-401E-95F9-3DD582D62FFE}"/>
              </a:ext>
            </a:extLst>
          </p:cNvPr>
          <p:cNvSpPr txBox="1"/>
          <p:nvPr/>
        </p:nvSpPr>
        <p:spPr>
          <a:xfrm>
            <a:off x="5646420" y="2606247"/>
            <a:ext cx="1178546" cy="369332"/>
          </a:xfrm>
          <a:prstGeom prst="rect">
            <a:avLst/>
          </a:prstGeom>
          <a:noFill/>
        </p:spPr>
        <p:txBody>
          <a:bodyPr wrap="square" rtlCol="0">
            <a:spAutoFit/>
          </a:bodyPr>
          <a:lstStyle/>
          <a:p>
            <a:r>
              <a:rPr lang="en-CA" b="1" dirty="0">
                <a:solidFill>
                  <a:schemeClr val="accent1"/>
                </a:solidFill>
                <a:latin typeface="SansSerif" panose="00000400000000000000" pitchFamily="2" charset="2"/>
              </a:rPr>
              <a:t>RESULT</a:t>
            </a:r>
            <a:endParaRPr lang="en-CA" dirty="0">
              <a:latin typeface="SansSerif" panose="00000400000000000000" pitchFamily="2" charset="2"/>
            </a:endParaRPr>
          </a:p>
        </p:txBody>
      </p:sp>
    </p:spTree>
    <p:extLst>
      <p:ext uri="{BB962C8B-B14F-4D97-AF65-F5344CB8AC3E}">
        <p14:creationId xmlns:p14="http://schemas.microsoft.com/office/powerpoint/2010/main" val="5512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64655"/>
            <a:ext cx="11292840" cy="1028700"/>
          </a:xfrm>
        </p:spPr>
        <p:txBody>
          <a:bodyPr>
            <a:normAutofit fontScale="90000"/>
          </a:bodyPr>
          <a:lstStyle/>
          <a:p>
            <a:r>
              <a:rPr lang="en-CA" b="1" dirty="0" smtClean="0"/>
              <a:t/>
            </a:r>
            <a:br>
              <a:rPr lang="en-CA" b="1" dirty="0" smtClean="0"/>
            </a:br>
            <a:r>
              <a:rPr lang="en-CA" b="1" dirty="0" smtClean="0"/>
              <a:t>Limiting </a:t>
            </a:r>
            <a:r>
              <a:rPr lang="en-CA" b="1" dirty="0"/>
              <a:t>Rows Returned</a:t>
            </a:r>
            <a:br>
              <a:rPr lang="en-CA" b="1" dirty="0"/>
            </a:br>
            <a:endParaRPr lang="en-CA" dirty="0"/>
          </a:p>
        </p:txBody>
      </p:sp>
      <p:sp>
        <p:nvSpPr>
          <p:cNvPr id="4" name="Rectangle 1"/>
          <p:cNvSpPr>
            <a:spLocks noGrp="1" noChangeArrowheads="1"/>
          </p:cNvSpPr>
          <p:nvPr>
            <p:ph idx="1"/>
          </p:nvPr>
        </p:nvSpPr>
        <p:spPr bwMode="auto">
          <a:xfrm>
            <a:off x="0" y="1681018"/>
            <a:ext cx="11425381" cy="412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sz="2400" dirty="0"/>
              <a:t>If we wanted to see the first 10 orders in the database that were received we could write:</a:t>
            </a:r>
            <a:endParaRPr kumimoji="0" lang="en-US" altLang="en-US" sz="24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SELECT * FROM orders ORDER BY </a:t>
            </a:r>
            <a:r>
              <a:rPr kumimoji="0" lang="en-US" altLang="en-US" sz="2400" b="0" i="0" u="none" strike="noStrike" cap="none" normalizeH="0" baseline="0" dirty="0" err="1" smtClean="0">
                <a:ln>
                  <a:noFill/>
                </a:ln>
                <a:solidFill>
                  <a:schemeClr val="tx1"/>
                </a:solidFill>
                <a:effectLst/>
                <a:latin typeface="Arial Unicode MS"/>
              </a:rPr>
              <a:t>orderdate</a:t>
            </a:r>
            <a:r>
              <a:rPr kumimoji="0" lang="en-US" altLang="en-US" sz="2400" b="0" i="0" u="none" strike="noStrike" cap="none" normalizeH="0" baseline="0" dirty="0" smtClean="0">
                <a:ln>
                  <a:noFill/>
                </a:ln>
                <a:solidFill>
                  <a:schemeClr val="tx1"/>
                </a:solidFill>
                <a:effectLst/>
                <a:latin typeface="Arial Unicode MS"/>
              </a:rPr>
              <a:t> FETCH NEXT 10 ROWS ONLY;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lvl="0" indent="0" eaLnBrk="0" fontAlgn="base" hangingPunct="0">
              <a:lnSpc>
                <a:spcPct val="100000"/>
              </a:lnSpc>
              <a:spcBef>
                <a:spcPct val="0"/>
              </a:spcBef>
              <a:spcAft>
                <a:spcPct val="0"/>
              </a:spcAft>
              <a:buClrTx/>
              <a:buSzTx/>
              <a:buNone/>
            </a:pPr>
            <a:r>
              <a:rPr lang="en-US" altLang="en-US" sz="2400" dirty="0">
                <a:latin typeface="Arial Unicode MS"/>
              </a:rPr>
              <a:t>SELECT * FROM </a:t>
            </a:r>
            <a:r>
              <a:rPr lang="en-US" altLang="en-US" sz="2400" dirty="0" smtClean="0">
                <a:latin typeface="Arial Unicode MS"/>
              </a:rPr>
              <a:t>orders WHERE </a:t>
            </a:r>
            <a:r>
              <a:rPr lang="en-US" altLang="en-US" sz="2400" dirty="0" err="1" smtClean="0">
                <a:latin typeface="Arial Unicode MS"/>
              </a:rPr>
              <a:t>rownum</a:t>
            </a:r>
            <a:r>
              <a:rPr lang="en-US" altLang="en-US" sz="2400" dirty="0" smtClean="0">
                <a:latin typeface="Arial Unicode MS"/>
              </a:rPr>
              <a:t> &lt;=5;</a:t>
            </a:r>
          </a:p>
          <a:p>
            <a:pPr marL="0" lvl="0" indent="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Unicode MS"/>
              </a:rPr>
              <a:t> </a:t>
            </a:r>
            <a:r>
              <a:rPr kumimoji="0" lang="en-US" altLang="en-US" sz="2400" b="0" i="0" u="none" strike="noStrike" cap="none" normalizeH="0" baseline="0" dirty="0" smtClean="0">
                <a:ln>
                  <a:noFill/>
                </a:ln>
                <a:solidFill>
                  <a:schemeClr val="tx1"/>
                </a:solidFill>
                <a:effectLst/>
                <a:latin typeface="Arial Unicode MS"/>
              </a:rPr>
              <a:t> -----returns</a:t>
            </a:r>
            <a:r>
              <a:rPr kumimoji="0" lang="en-US" altLang="en-US" sz="2400" b="0" i="0" u="none" strike="noStrike" cap="none" normalizeH="0" dirty="0" smtClean="0">
                <a:ln>
                  <a:noFill/>
                </a:ln>
                <a:solidFill>
                  <a:schemeClr val="tx1"/>
                </a:solidFill>
                <a:effectLst/>
                <a:latin typeface="Arial Unicode MS"/>
              </a:rPr>
              <a:t> the first 5 rows</a:t>
            </a: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Unicode MS"/>
            </a:endParaRPr>
          </a:p>
          <a:p>
            <a:pPr marL="0" lvl="0" indent="0" eaLnBrk="0" fontAlgn="base" hangingPunct="0">
              <a:lnSpc>
                <a:spcPct val="100000"/>
              </a:lnSpc>
              <a:spcBef>
                <a:spcPct val="0"/>
              </a:spcBef>
              <a:spcAft>
                <a:spcPct val="0"/>
              </a:spcAft>
              <a:buClrTx/>
              <a:buSzTx/>
              <a:buNone/>
            </a:pPr>
            <a:r>
              <a:rPr lang="en-US" altLang="en-US" sz="2400" dirty="0">
                <a:latin typeface="Arial Unicode MS"/>
              </a:rPr>
              <a:t>SELECT * FROM orders WHERE </a:t>
            </a:r>
            <a:r>
              <a:rPr lang="en-US" altLang="en-US" sz="2400" dirty="0" err="1" smtClean="0">
                <a:latin typeface="Arial Unicode MS"/>
              </a:rPr>
              <a:t>rownum</a:t>
            </a:r>
            <a:r>
              <a:rPr lang="en-US" altLang="en-US" sz="2400" dirty="0" smtClean="0">
                <a:latin typeface="Arial Unicode MS"/>
              </a:rPr>
              <a:t> between 10 and 20;</a:t>
            </a:r>
            <a:endParaRPr lang="en-US" altLang="en-US" sz="2400" dirty="0">
              <a:latin typeface="Arial Unicode MS"/>
            </a:endParaRPr>
          </a:p>
          <a:p>
            <a:pPr marL="0" indent="0" eaLnBrk="0" fontAlgn="base" hangingPunct="0">
              <a:lnSpc>
                <a:spcPct val="100000"/>
              </a:lnSpc>
              <a:spcBef>
                <a:spcPct val="0"/>
              </a:spcBef>
              <a:spcAft>
                <a:spcPct val="0"/>
              </a:spcAft>
              <a:buClrTx/>
              <a:buSzTx/>
              <a:buNone/>
            </a:pPr>
            <a:r>
              <a:rPr kumimoji="0" lang="en-US" altLang="en-US" sz="2400" b="0" i="0" u="none" strike="noStrike" cap="none" normalizeH="0" baseline="0" dirty="0" smtClean="0">
                <a:ln>
                  <a:noFill/>
                </a:ln>
                <a:solidFill>
                  <a:schemeClr val="tx1"/>
                </a:solidFill>
                <a:effectLst/>
              </a:rPr>
              <a:t> </a:t>
            </a:r>
            <a:r>
              <a:rPr lang="en-US" altLang="en-US" sz="2400" dirty="0">
                <a:latin typeface="Arial Unicode MS"/>
              </a:rPr>
              <a:t>-----returns </a:t>
            </a:r>
            <a:r>
              <a:rPr lang="en-US" altLang="en-US" sz="2400" dirty="0" smtClean="0">
                <a:latin typeface="Arial Unicode MS"/>
              </a:rPr>
              <a:t>the row 10 through 20</a:t>
            </a: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82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 Comparison Operators</a:t>
            </a:r>
          </a:p>
        </p:txBody>
      </p:sp>
      <p:sp>
        <p:nvSpPr>
          <p:cNvPr id="3" name="Content Placeholder 2"/>
          <p:cNvSpPr>
            <a:spLocks noGrp="1"/>
          </p:cNvSpPr>
          <p:nvPr>
            <p:ph idx="1"/>
          </p:nvPr>
        </p:nvSpPr>
        <p:spPr/>
        <p:txBody>
          <a:bodyPr/>
          <a:lstStyle/>
          <a:p>
            <a:pPr marL="0" indent="0">
              <a:buNone/>
            </a:pPr>
            <a:r>
              <a:rPr lang="en-CA" dirty="0"/>
              <a:t>WHERE</a:t>
            </a:r>
          </a:p>
          <a:p>
            <a:r>
              <a:rPr lang="en-CA" dirty="0"/>
              <a:t>In/ not in</a:t>
            </a:r>
          </a:p>
          <a:p>
            <a:pPr lvl="1"/>
            <a:r>
              <a:rPr lang="en-CA" dirty="0"/>
              <a:t>Determines if the value of a single field is in a provided comma separated list</a:t>
            </a:r>
          </a:p>
          <a:p>
            <a:pPr lvl="1"/>
            <a:endParaRPr lang="en-CA" dirty="0"/>
          </a:p>
          <a:p>
            <a:r>
              <a:rPr lang="en-CA" dirty="0"/>
              <a:t>Between/ not between</a:t>
            </a:r>
          </a:p>
          <a:p>
            <a:pPr lvl="1"/>
            <a:r>
              <a:rPr lang="en-CA" dirty="0"/>
              <a:t>A range of data</a:t>
            </a:r>
          </a:p>
          <a:p>
            <a:r>
              <a:rPr lang="en-US" dirty="0"/>
              <a:t>Like / not like</a:t>
            </a:r>
          </a:p>
          <a:p>
            <a:pPr lvl="1"/>
            <a:r>
              <a:rPr lang="en-US" dirty="0"/>
              <a:t>Activates the ability to use wildcards and patterns</a:t>
            </a:r>
          </a:p>
          <a:p>
            <a:r>
              <a:rPr lang="en-US" dirty="0"/>
              <a:t>Is null /Is not null</a:t>
            </a:r>
          </a:p>
          <a:p>
            <a:pPr lvl="1"/>
            <a:r>
              <a:rPr lang="en-US" dirty="0"/>
              <a:t>Required fields vs. optional fields</a:t>
            </a:r>
            <a:endParaRPr lang="en-CA" dirty="0"/>
          </a:p>
        </p:txBody>
      </p:sp>
    </p:spTree>
    <p:extLst>
      <p:ext uri="{BB962C8B-B14F-4D97-AF65-F5344CB8AC3E}">
        <p14:creationId xmlns:p14="http://schemas.microsoft.com/office/powerpoint/2010/main" val="1698149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 Comparison Operators</a:t>
            </a:r>
          </a:p>
        </p:txBody>
      </p:sp>
      <p:sp>
        <p:nvSpPr>
          <p:cNvPr id="3" name="Content Placeholder 2"/>
          <p:cNvSpPr>
            <a:spLocks noGrp="1"/>
          </p:cNvSpPr>
          <p:nvPr>
            <p:ph idx="1"/>
          </p:nvPr>
        </p:nvSpPr>
        <p:spPr>
          <a:xfrm>
            <a:off x="1261872" y="1828801"/>
            <a:ext cx="8595360" cy="2058914"/>
          </a:xfrm>
        </p:spPr>
        <p:txBody>
          <a:bodyPr/>
          <a:lstStyle/>
          <a:p>
            <a:pPr marL="0" indent="0">
              <a:buNone/>
            </a:pPr>
            <a:r>
              <a:rPr lang="en-CA" sz="3200" dirty="0">
                <a:solidFill>
                  <a:schemeClr val="accent1"/>
                </a:solidFill>
                <a:latin typeface="Courier New" panose="02070309020205020404" pitchFamily="49" charset="0"/>
                <a:cs typeface="Courier New" panose="02070309020205020404" pitchFamily="49" charset="0"/>
              </a:rPr>
              <a:t>IN / NOT IN</a:t>
            </a:r>
          </a:p>
          <a:p>
            <a:r>
              <a:rPr lang="en-CA" dirty="0"/>
              <a:t>Determines if the value of a single field is in a provided comma separated list</a:t>
            </a:r>
          </a:p>
          <a:p>
            <a:pPr marL="0" indent="0">
              <a:buNone/>
            </a:pPr>
            <a:r>
              <a:rPr lang="en-CA" b="1" dirty="0"/>
              <a:t>SAMPLES</a:t>
            </a:r>
          </a:p>
          <a:p>
            <a:pPr lvl="1"/>
            <a:endParaRPr lang="en-CA" dirty="0"/>
          </a:p>
        </p:txBody>
      </p:sp>
      <p:sp>
        <p:nvSpPr>
          <p:cNvPr id="4" name="TextBox 3">
            <a:extLst>
              <a:ext uri="{FF2B5EF4-FFF2-40B4-BE49-F238E27FC236}">
                <a16:creationId xmlns:a16="http://schemas.microsoft.com/office/drawing/2014/main" id="{8BFEEFD5-F2C7-4D18-9E39-96E804A64A7B}"/>
              </a:ext>
            </a:extLst>
          </p:cNvPr>
          <p:cNvSpPr txBox="1"/>
          <p:nvPr/>
        </p:nvSpPr>
        <p:spPr>
          <a:xfrm>
            <a:off x="1261870" y="3784340"/>
            <a:ext cx="8487691"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class IN(‘HW’, ‘AP’);</a:t>
            </a:r>
          </a:p>
        </p:txBody>
      </p:sp>
      <p:sp>
        <p:nvSpPr>
          <p:cNvPr id="5" name="TextBox 4">
            <a:extLst>
              <a:ext uri="{FF2B5EF4-FFF2-40B4-BE49-F238E27FC236}">
                <a16:creationId xmlns:a16="http://schemas.microsoft.com/office/drawing/2014/main" id="{1FBF51EE-67C1-4385-89E8-C6AA2B7830C2}"/>
              </a:ext>
            </a:extLst>
          </p:cNvPr>
          <p:cNvSpPr txBox="1"/>
          <p:nvPr/>
        </p:nvSpPr>
        <p:spPr>
          <a:xfrm>
            <a:off x="1261871" y="5233853"/>
            <a:ext cx="8487691"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warehouse IN(1, 2);</a:t>
            </a:r>
          </a:p>
        </p:txBody>
      </p:sp>
    </p:spTree>
    <p:extLst>
      <p:ext uri="{BB962C8B-B14F-4D97-AF65-F5344CB8AC3E}">
        <p14:creationId xmlns:p14="http://schemas.microsoft.com/office/powerpoint/2010/main" val="424856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fade">
                                      <p:cBhvr>
                                        <p:cTn id="33" dur="500"/>
                                        <p:tgtEl>
                                          <p:spTgt spid="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fade">
                                      <p:cBhvr>
                                        <p:cTn id="36" dur="500"/>
                                        <p:tgtEl>
                                          <p:spTgt spid="5">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Agenda</a:t>
            </a:r>
            <a:endParaRPr lang="en-CA" dirty="0"/>
          </a:p>
        </p:txBody>
      </p:sp>
      <p:sp>
        <p:nvSpPr>
          <p:cNvPr id="3" name="Content Placeholder 2"/>
          <p:cNvSpPr>
            <a:spLocks noGrp="1"/>
          </p:cNvSpPr>
          <p:nvPr>
            <p:ph idx="1"/>
          </p:nvPr>
        </p:nvSpPr>
        <p:spPr/>
        <p:txBody>
          <a:bodyPr>
            <a:normAutofit/>
          </a:bodyPr>
          <a:lstStyle/>
          <a:p>
            <a:pPr>
              <a:spcBef>
                <a:spcPct val="0"/>
              </a:spcBef>
            </a:pPr>
            <a:r>
              <a:rPr lang="en-US" altLang="en-US" sz="2400" dirty="0">
                <a:latin typeface="SansSerif" panose="00000400000000000000" pitchFamily="2" charset="2"/>
              </a:rPr>
              <a:t>The basic commands and functions of SQL</a:t>
            </a:r>
          </a:p>
          <a:p>
            <a:pPr marL="0" indent="0">
              <a:spcBef>
                <a:spcPct val="0"/>
              </a:spcBef>
              <a:buNone/>
            </a:pPr>
            <a:endParaRPr lang="en-US" altLang="en-US" sz="2400" dirty="0">
              <a:latin typeface="SansSerif" panose="00000400000000000000" pitchFamily="2" charset="2"/>
            </a:endParaRPr>
          </a:p>
          <a:p>
            <a:pPr>
              <a:spcBef>
                <a:spcPct val="0"/>
              </a:spcBef>
            </a:pPr>
            <a:r>
              <a:rPr lang="en-US" altLang="en-US" sz="2400" dirty="0">
                <a:latin typeface="SansSerif" panose="00000400000000000000" pitchFamily="2" charset="2"/>
              </a:rPr>
              <a:t>How to use SQL to query a database to extract useful information (The SELECT statement)</a:t>
            </a:r>
          </a:p>
          <a:p>
            <a:pPr marL="0" indent="0">
              <a:buNone/>
            </a:pPr>
            <a:endParaRPr lang="en-CA" sz="2400" dirty="0">
              <a:latin typeface="SansSerif" panose="00000400000000000000" pitchFamily="2" charset="2"/>
            </a:endParaRPr>
          </a:p>
        </p:txBody>
      </p:sp>
    </p:spTree>
    <p:extLst>
      <p:ext uri="{BB962C8B-B14F-4D97-AF65-F5344CB8AC3E}">
        <p14:creationId xmlns:p14="http://schemas.microsoft.com/office/powerpoint/2010/main" val="148367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 Comparison Operators</a:t>
            </a:r>
          </a:p>
        </p:txBody>
      </p:sp>
      <p:sp>
        <p:nvSpPr>
          <p:cNvPr id="3" name="Content Placeholder 2"/>
          <p:cNvSpPr>
            <a:spLocks noGrp="1"/>
          </p:cNvSpPr>
          <p:nvPr>
            <p:ph idx="1"/>
          </p:nvPr>
        </p:nvSpPr>
        <p:spPr>
          <a:xfrm>
            <a:off x="1208035" y="1209964"/>
            <a:ext cx="8595360" cy="2697018"/>
          </a:xfrm>
        </p:spPr>
        <p:txBody>
          <a:bodyPr>
            <a:normAutofit lnSpcReduction="10000"/>
          </a:bodyPr>
          <a:lstStyle/>
          <a:p>
            <a:pPr marL="0" indent="0">
              <a:buNone/>
            </a:pPr>
            <a:r>
              <a:rPr lang="en-CA" sz="3200" dirty="0">
                <a:solidFill>
                  <a:schemeClr val="accent1"/>
                </a:solidFill>
                <a:latin typeface="Courier New" panose="02070309020205020404" pitchFamily="49" charset="0"/>
                <a:cs typeface="Courier New" panose="02070309020205020404" pitchFamily="49" charset="0"/>
              </a:rPr>
              <a:t>BETWEEN / NOT BETWEEN</a:t>
            </a:r>
          </a:p>
          <a:p>
            <a:r>
              <a:rPr lang="en-CA" dirty="0"/>
              <a:t>Determines if the value of a single field is within a range provided</a:t>
            </a:r>
          </a:p>
          <a:p>
            <a:r>
              <a:rPr lang="en-CA" dirty="0"/>
              <a:t>Be careful with inclusive vs exclusive</a:t>
            </a:r>
          </a:p>
          <a:p>
            <a:pPr lvl="1"/>
            <a:r>
              <a:rPr lang="en-CA" dirty="0"/>
              <a:t>Suggested to use some practise data to determine if the values given are included or excluded from the range</a:t>
            </a:r>
          </a:p>
          <a:p>
            <a:pPr marL="0" indent="0">
              <a:buNone/>
            </a:pPr>
            <a:r>
              <a:rPr lang="en-CA" b="1" dirty="0"/>
              <a:t>SAMPLES</a:t>
            </a:r>
          </a:p>
          <a:p>
            <a:pPr lvl="1"/>
            <a:endParaRPr lang="en-CA" dirty="0"/>
          </a:p>
        </p:txBody>
      </p:sp>
      <p:sp>
        <p:nvSpPr>
          <p:cNvPr id="4" name="TextBox 3">
            <a:extLst>
              <a:ext uri="{FF2B5EF4-FFF2-40B4-BE49-F238E27FC236}">
                <a16:creationId xmlns:a16="http://schemas.microsoft.com/office/drawing/2014/main" id="{8BFEEFD5-F2C7-4D18-9E39-96E804A64A7B}"/>
              </a:ext>
            </a:extLst>
          </p:cNvPr>
          <p:cNvSpPr txBox="1"/>
          <p:nvPr/>
        </p:nvSpPr>
        <p:spPr>
          <a:xfrm>
            <a:off x="1261870" y="3784340"/>
            <a:ext cx="8487691"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price BETWEEN 10 AND 50;</a:t>
            </a:r>
          </a:p>
        </p:txBody>
      </p:sp>
      <p:sp>
        <p:nvSpPr>
          <p:cNvPr id="5" name="TextBox 4">
            <a:extLst>
              <a:ext uri="{FF2B5EF4-FFF2-40B4-BE49-F238E27FC236}">
                <a16:creationId xmlns:a16="http://schemas.microsoft.com/office/drawing/2014/main" id="{1FBF51EE-67C1-4385-89E8-C6AA2B7830C2}"/>
              </a:ext>
            </a:extLst>
          </p:cNvPr>
          <p:cNvSpPr txBox="1"/>
          <p:nvPr/>
        </p:nvSpPr>
        <p:spPr>
          <a:xfrm>
            <a:off x="1261871" y="5233853"/>
            <a:ext cx="8487691"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part_number</a:t>
            </a:r>
            <a:r>
              <a:rPr lang="en-US" altLang="en-US" sz="2400" dirty="0">
                <a:latin typeface="Courier New" panose="02070309020205020404" pitchFamily="49" charset="0"/>
                <a:cs typeface="Courier New" panose="02070309020205020404" pitchFamily="49" charset="0"/>
              </a:rPr>
              <a:t> BETWEEN ‘BA’ AND ‘CA;</a:t>
            </a:r>
          </a:p>
        </p:txBody>
      </p:sp>
    </p:spTree>
    <p:extLst>
      <p:ext uri="{BB962C8B-B14F-4D97-AF65-F5344CB8AC3E}">
        <p14:creationId xmlns:p14="http://schemas.microsoft.com/office/powerpoint/2010/main" val="111354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visible"/>
                                      </p:to>
                                    </p:set>
                                    <p:animEffect transition="in" filter="fade">
                                      <p:cBhvr>
                                        <p:cTn id="44" dur="500"/>
                                        <p:tgtEl>
                                          <p:spTgt spid="5">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fade">
                                      <p:cBhvr>
                                        <p:cTn id="4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 Comparison Operators</a:t>
            </a:r>
          </a:p>
        </p:txBody>
      </p:sp>
      <p:sp>
        <p:nvSpPr>
          <p:cNvPr id="3" name="Content Placeholder 2"/>
          <p:cNvSpPr>
            <a:spLocks noGrp="1"/>
          </p:cNvSpPr>
          <p:nvPr>
            <p:ph idx="1"/>
          </p:nvPr>
        </p:nvSpPr>
        <p:spPr>
          <a:xfrm>
            <a:off x="644668" y="1302327"/>
            <a:ext cx="8595360" cy="1569660"/>
          </a:xfrm>
        </p:spPr>
        <p:txBody>
          <a:bodyPr>
            <a:normAutofit/>
          </a:bodyPr>
          <a:lstStyle/>
          <a:p>
            <a:pPr marL="0" indent="0">
              <a:buNone/>
            </a:pPr>
            <a:r>
              <a:rPr lang="en-CA" sz="3200" dirty="0">
                <a:solidFill>
                  <a:schemeClr val="accent1"/>
                </a:solidFill>
                <a:latin typeface="Courier New" panose="02070309020205020404" pitchFamily="49" charset="0"/>
                <a:cs typeface="Courier New" panose="02070309020205020404" pitchFamily="49" charset="0"/>
              </a:rPr>
              <a:t>IS NULL / NOT IS NULL</a:t>
            </a:r>
          </a:p>
          <a:p>
            <a:r>
              <a:rPr lang="en-CA" dirty="0"/>
              <a:t>Determines if the value of a single field is NULL </a:t>
            </a:r>
          </a:p>
          <a:p>
            <a:pPr marL="0" indent="0">
              <a:buNone/>
            </a:pPr>
            <a:r>
              <a:rPr lang="en-CA" b="1" dirty="0"/>
              <a:t>SAMPLES</a:t>
            </a:r>
          </a:p>
          <a:p>
            <a:pPr lvl="1"/>
            <a:endParaRPr lang="en-CA" dirty="0"/>
          </a:p>
        </p:txBody>
      </p:sp>
      <p:sp>
        <p:nvSpPr>
          <p:cNvPr id="4" name="TextBox 3">
            <a:extLst>
              <a:ext uri="{FF2B5EF4-FFF2-40B4-BE49-F238E27FC236}">
                <a16:creationId xmlns:a16="http://schemas.microsoft.com/office/drawing/2014/main" id="{8BFEEFD5-F2C7-4D18-9E39-96E804A64A7B}"/>
              </a:ext>
            </a:extLst>
          </p:cNvPr>
          <p:cNvSpPr txBox="1"/>
          <p:nvPr/>
        </p:nvSpPr>
        <p:spPr>
          <a:xfrm>
            <a:off x="644668" y="2889919"/>
            <a:ext cx="9722094" cy="1569660"/>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price IS NULL;</a:t>
            </a:r>
          </a:p>
          <a:p>
            <a:r>
              <a:rPr lang="en-US" altLang="en-US" sz="2400" dirty="0">
                <a:solidFill>
                  <a:schemeClr val="accent3">
                    <a:lumMod val="75000"/>
                  </a:schemeClr>
                </a:solidFill>
                <a:latin typeface="Courier New" panose="02070309020205020404" pitchFamily="49" charset="0"/>
                <a:cs typeface="Courier New" panose="02070309020205020404" pitchFamily="49" charset="0"/>
              </a:rPr>
              <a:t>-- this returns prices that need to still be entered</a:t>
            </a:r>
          </a:p>
        </p:txBody>
      </p:sp>
      <p:sp>
        <p:nvSpPr>
          <p:cNvPr id="5" name="TextBox 4">
            <a:extLst>
              <a:ext uri="{FF2B5EF4-FFF2-40B4-BE49-F238E27FC236}">
                <a16:creationId xmlns:a16="http://schemas.microsoft.com/office/drawing/2014/main" id="{1FBF51EE-67C1-4385-89E8-C6AA2B7830C2}"/>
              </a:ext>
            </a:extLst>
          </p:cNvPr>
          <p:cNvSpPr txBox="1"/>
          <p:nvPr/>
        </p:nvSpPr>
        <p:spPr>
          <a:xfrm>
            <a:off x="644668" y="4586177"/>
            <a:ext cx="9722094" cy="1938992"/>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price IS NOT NULL;</a:t>
            </a:r>
          </a:p>
          <a:p>
            <a:r>
              <a:rPr lang="en-US" altLang="en-US" sz="2400" dirty="0">
                <a:solidFill>
                  <a:schemeClr val="accent3">
                    <a:lumMod val="75000"/>
                  </a:schemeClr>
                </a:solidFill>
                <a:latin typeface="Courier New" panose="02070309020205020404" pitchFamily="49" charset="0"/>
                <a:cs typeface="Courier New" panose="02070309020205020404" pitchFamily="49" charset="0"/>
              </a:rPr>
              <a:t>-- this returns only those products where the price has been entered</a:t>
            </a:r>
          </a:p>
        </p:txBody>
      </p:sp>
    </p:spTree>
    <p:extLst>
      <p:ext uri="{BB962C8B-B14F-4D97-AF65-F5344CB8AC3E}">
        <p14:creationId xmlns:p14="http://schemas.microsoft.com/office/powerpoint/2010/main" val="309059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500"/>
                                        <p:tgtEl>
                                          <p:spTgt spid="5">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 Comparison Operators</a:t>
            </a:r>
          </a:p>
        </p:txBody>
      </p:sp>
      <p:sp>
        <p:nvSpPr>
          <p:cNvPr id="3" name="Content Placeholder 2"/>
          <p:cNvSpPr>
            <a:spLocks noGrp="1"/>
          </p:cNvSpPr>
          <p:nvPr>
            <p:ph idx="1"/>
          </p:nvPr>
        </p:nvSpPr>
        <p:spPr>
          <a:xfrm>
            <a:off x="644668" y="1302327"/>
            <a:ext cx="8595360" cy="1569660"/>
          </a:xfrm>
        </p:spPr>
        <p:txBody>
          <a:bodyPr>
            <a:normAutofit/>
          </a:bodyPr>
          <a:lstStyle/>
          <a:p>
            <a:pPr marL="0" indent="0">
              <a:buNone/>
            </a:pPr>
            <a:r>
              <a:rPr lang="en-CA" sz="3200" dirty="0">
                <a:solidFill>
                  <a:schemeClr val="accent1"/>
                </a:solidFill>
                <a:latin typeface="Courier New" panose="02070309020205020404" pitchFamily="49" charset="0"/>
                <a:cs typeface="Courier New" panose="02070309020205020404" pitchFamily="49" charset="0"/>
              </a:rPr>
              <a:t>LIKE / NOT LIKE</a:t>
            </a:r>
          </a:p>
          <a:p>
            <a:r>
              <a:rPr lang="en-CA" dirty="0"/>
              <a:t>Is a comparator that allows the use of wildcards</a:t>
            </a:r>
          </a:p>
          <a:p>
            <a:pPr marL="0" indent="0">
              <a:buNone/>
            </a:pPr>
            <a:r>
              <a:rPr lang="en-CA" b="1" dirty="0"/>
              <a:t>SAMPLES</a:t>
            </a:r>
          </a:p>
          <a:p>
            <a:pPr lvl="1"/>
            <a:endParaRPr lang="en-CA" dirty="0"/>
          </a:p>
        </p:txBody>
      </p:sp>
      <p:sp>
        <p:nvSpPr>
          <p:cNvPr id="4" name="TextBox 3">
            <a:extLst>
              <a:ext uri="{FF2B5EF4-FFF2-40B4-BE49-F238E27FC236}">
                <a16:creationId xmlns:a16="http://schemas.microsoft.com/office/drawing/2014/main" id="{8BFEEFD5-F2C7-4D18-9E39-96E804A64A7B}"/>
              </a:ext>
            </a:extLst>
          </p:cNvPr>
          <p:cNvSpPr txBox="1"/>
          <p:nvPr/>
        </p:nvSpPr>
        <p:spPr>
          <a:xfrm>
            <a:off x="644668" y="2889919"/>
            <a:ext cx="9722094" cy="1477328"/>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class LIKE ‘HW’;</a:t>
            </a:r>
          </a:p>
          <a:p>
            <a:r>
              <a:rPr lang="en-US" altLang="en-US" dirty="0">
                <a:solidFill>
                  <a:schemeClr val="accent3">
                    <a:lumMod val="75000"/>
                  </a:schemeClr>
                </a:solidFill>
                <a:latin typeface="SansSerif" panose="00000400000000000000" pitchFamily="2" charset="2"/>
                <a:cs typeface="Courier New" panose="02070309020205020404" pitchFamily="49" charset="0"/>
              </a:rPr>
              <a:t>-- this is the same as  class = 'HW' but now can use wildcards</a:t>
            </a:r>
          </a:p>
        </p:txBody>
      </p:sp>
      <p:sp>
        <p:nvSpPr>
          <p:cNvPr id="5" name="TextBox 4">
            <a:extLst>
              <a:ext uri="{FF2B5EF4-FFF2-40B4-BE49-F238E27FC236}">
                <a16:creationId xmlns:a16="http://schemas.microsoft.com/office/drawing/2014/main" id="{1FBF51EE-67C1-4385-89E8-C6AA2B7830C2}"/>
              </a:ext>
            </a:extLst>
          </p:cNvPr>
          <p:cNvSpPr txBox="1"/>
          <p:nvPr/>
        </p:nvSpPr>
        <p:spPr>
          <a:xfrm>
            <a:off x="644668" y="4576941"/>
            <a:ext cx="9722094" cy="1508105"/>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part_desc</a:t>
            </a:r>
            <a:r>
              <a:rPr lang="en-US" altLang="en-US" sz="2400" dirty="0">
                <a:latin typeface="Courier New" panose="02070309020205020404" pitchFamily="49" charset="0"/>
                <a:cs typeface="Courier New" panose="02070309020205020404" pitchFamily="49" charset="0"/>
              </a:rPr>
              <a:t> LIKE ‘B%’;</a:t>
            </a:r>
          </a:p>
          <a:p>
            <a:r>
              <a:rPr lang="en-US" altLang="en-US" sz="2000" dirty="0">
                <a:solidFill>
                  <a:schemeClr val="accent3">
                    <a:lumMod val="75000"/>
                  </a:schemeClr>
                </a:solidFill>
                <a:latin typeface="SansSerif" panose="00000400000000000000" pitchFamily="2" charset="2"/>
                <a:cs typeface="Courier New" panose="02070309020205020404" pitchFamily="49" charset="0"/>
              </a:rPr>
              <a:t>-- this returns all products whose descriptions start with a capital B</a:t>
            </a:r>
          </a:p>
        </p:txBody>
      </p:sp>
    </p:spTree>
    <p:extLst>
      <p:ext uri="{BB962C8B-B14F-4D97-AF65-F5344CB8AC3E}">
        <p14:creationId xmlns:p14="http://schemas.microsoft.com/office/powerpoint/2010/main" val="286703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Wildcards</a:t>
            </a:r>
            <a:endParaRPr lang="en-CA" dirty="0"/>
          </a:p>
        </p:txBody>
      </p:sp>
      <p:sp>
        <p:nvSpPr>
          <p:cNvPr id="9" name="Rectangle 5"/>
          <p:cNvSpPr>
            <a:spLocks noGrp="1" noChangeArrowheads="1"/>
          </p:cNvSpPr>
          <p:nvPr>
            <p:ph idx="1"/>
          </p:nvPr>
        </p:nvSpPr>
        <p:spPr bwMode="auto">
          <a:xfrm>
            <a:off x="1089892" y="1800152"/>
            <a:ext cx="804917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Arial" panose="020B0604020202020204" pitchFamily="34" charset="0"/>
              </a:rPr>
              <a:t>Wildcards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Wild cards allow queries to return results regardless of exact matches.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is extremely powerful in searches and filtering operations.  Wild cards will be interpreted as exact matches if used with any comparator other than </a:t>
            </a:r>
            <a:r>
              <a:rPr kumimoji="0" lang="en-US" altLang="en-US" sz="1800" b="0" i="0" u="none" strike="noStrike" cap="none" normalizeH="0" baseline="0" dirty="0" smtClean="0">
                <a:ln>
                  <a:noFill/>
                </a:ln>
                <a:solidFill>
                  <a:schemeClr val="tx1"/>
                </a:solidFill>
                <a:effectLst/>
                <a:latin typeface="Arial Unicode MS"/>
              </a:rPr>
              <a:t>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21753221"/>
              </p:ext>
            </p:extLst>
          </p:nvPr>
        </p:nvGraphicFramePr>
        <p:xfrm>
          <a:off x="1025237" y="4320974"/>
          <a:ext cx="8594724" cy="1828800"/>
        </p:xfrm>
        <a:graphic>
          <a:graphicData uri="http://schemas.openxmlformats.org/drawingml/2006/table">
            <a:tbl>
              <a:tblPr/>
              <a:tblGrid>
                <a:gridCol w="4297362">
                  <a:extLst>
                    <a:ext uri="{9D8B030D-6E8A-4147-A177-3AD203B41FA5}">
                      <a16:colId xmlns:a16="http://schemas.microsoft.com/office/drawing/2014/main" val="3941820200"/>
                    </a:ext>
                  </a:extLst>
                </a:gridCol>
                <a:gridCol w="4297362">
                  <a:extLst>
                    <a:ext uri="{9D8B030D-6E8A-4147-A177-3AD203B41FA5}">
                      <a16:colId xmlns:a16="http://schemas.microsoft.com/office/drawing/2014/main" val="683271216"/>
                    </a:ext>
                  </a:extLst>
                </a:gridCol>
              </a:tblGrid>
              <a:tr h="914400">
                <a:tc>
                  <a:txBody>
                    <a:bodyPr/>
                    <a:lstStyle/>
                    <a:p>
                      <a:r>
                        <a:rPr lang="en-CA" sz="1800" dirty="0" smtClean="0"/>
                        <a:t>                         %  </a:t>
                      </a:r>
                      <a:endParaRPr lang="en-CA" sz="1800" dirty="0"/>
                    </a:p>
                  </a:txBody>
                  <a:tcPr anchor="ctr">
                    <a:lnL>
                      <a:noFill/>
                    </a:lnL>
                    <a:lnR>
                      <a:noFill/>
                    </a:lnR>
                    <a:lnT>
                      <a:noFill/>
                    </a:lnT>
                    <a:lnB>
                      <a:noFill/>
                    </a:lnB>
                  </a:tcPr>
                </a:tc>
                <a:tc>
                  <a:txBody>
                    <a:bodyPr/>
                    <a:lstStyle/>
                    <a:p>
                      <a:r>
                        <a:rPr lang="en-US" sz="1800" dirty="0" smtClean="0"/>
                        <a:t>The </a:t>
                      </a:r>
                      <a:r>
                        <a:rPr lang="en-US" sz="1800" dirty="0"/>
                        <a:t>percent wildcard specifies that any characters can appear in multiple positions represented by the wildcard.</a:t>
                      </a:r>
                    </a:p>
                  </a:txBody>
                  <a:tcPr anchor="ctr">
                    <a:lnL>
                      <a:noFill/>
                    </a:lnL>
                    <a:lnR>
                      <a:noFill/>
                    </a:lnR>
                    <a:lnT>
                      <a:noFill/>
                    </a:lnT>
                    <a:lnB>
                      <a:noFill/>
                    </a:lnB>
                  </a:tcPr>
                </a:tc>
                <a:extLst>
                  <a:ext uri="{0D108BD9-81ED-4DB2-BD59-A6C34878D82A}">
                    <a16:rowId xmlns:a16="http://schemas.microsoft.com/office/drawing/2014/main" val="2480521331"/>
                  </a:ext>
                </a:extLst>
              </a:tr>
              <a:tr h="914400">
                <a:tc>
                  <a:txBody>
                    <a:bodyPr/>
                    <a:lstStyle/>
                    <a:p>
                      <a:r>
                        <a:rPr lang="en-CA" sz="1800" dirty="0" smtClean="0"/>
                        <a:t>                         _</a:t>
                      </a:r>
                      <a:endParaRPr lang="en-CA" sz="1800" dirty="0"/>
                    </a:p>
                  </a:txBody>
                  <a:tcPr anchor="ctr">
                    <a:lnL>
                      <a:noFill/>
                    </a:lnL>
                    <a:lnR>
                      <a:noFill/>
                    </a:lnR>
                    <a:lnT>
                      <a:noFill/>
                    </a:lnT>
                    <a:lnB>
                      <a:noFill/>
                    </a:lnB>
                  </a:tcPr>
                </a:tc>
                <a:tc>
                  <a:txBody>
                    <a:bodyPr/>
                    <a:lstStyle/>
                    <a:p>
                      <a:r>
                        <a:rPr lang="en-US" sz="1800" dirty="0"/>
                        <a:t>The underscore wildcard specifies a single position in which any character can occur. </a:t>
                      </a:r>
                    </a:p>
                  </a:txBody>
                  <a:tcPr anchor="ctr">
                    <a:lnL>
                      <a:noFill/>
                    </a:lnL>
                    <a:lnR>
                      <a:noFill/>
                    </a:lnR>
                    <a:lnT>
                      <a:noFill/>
                    </a:lnT>
                    <a:lnB>
                      <a:noFill/>
                    </a:lnB>
                  </a:tcPr>
                </a:tc>
                <a:extLst>
                  <a:ext uri="{0D108BD9-81ED-4DB2-BD59-A6C34878D82A}">
                    <a16:rowId xmlns:a16="http://schemas.microsoft.com/office/drawing/2014/main" val="1897740304"/>
                  </a:ext>
                </a:extLst>
              </a:tr>
            </a:tbl>
          </a:graphicData>
        </a:graphic>
      </p:graphicFrame>
    </p:spTree>
    <p:extLst>
      <p:ext uri="{BB962C8B-B14F-4D97-AF65-F5344CB8AC3E}">
        <p14:creationId xmlns:p14="http://schemas.microsoft.com/office/powerpoint/2010/main" val="212845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00A1-1847-4AFC-88C1-9D45309C03BD}"/>
              </a:ext>
            </a:extLst>
          </p:cNvPr>
          <p:cNvSpPr>
            <a:spLocks noGrp="1"/>
          </p:cNvSpPr>
          <p:nvPr>
            <p:ph type="title"/>
          </p:nvPr>
        </p:nvSpPr>
        <p:spPr/>
        <p:txBody>
          <a:bodyPr/>
          <a:lstStyle/>
          <a:p>
            <a:r>
              <a:rPr lang="en-CA" dirty="0"/>
              <a:t>Wildcards continued</a:t>
            </a:r>
          </a:p>
        </p:txBody>
      </p:sp>
      <p:sp>
        <p:nvSpPr>
          <p:cNvPr id="4" name="TextBox 3">
            <a:extLst>
              <a:ext uri="{FF2B5EF4-FFF2-40B4-BE49-F238E27FC236}">
                <a16:creationId xmlns:a16="http://schemas.microsoft.com/office/drawing/2014/main" id="{7077201B-5E88-43EE-819F-B152735892BA}"/>
              </a:ext>
            </a:extLst>
          </p:cNvPr>
          <p:cNvSpPr txBox="1"/>
          <p:nvPr/>
        </p:nvSpPr>
        <p:spPr>
          <a:xfrm>
            <a:off x="785373" y="1741376"/>
            <a:ext cx="9722094"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upper(</a:t>
            </a:r>
            <a:r>
              <a:rPr lang="en-US" altLang="en-US" sz="2400" dirty="0" err="1">
                <a:latin typeface="Courier New" panose="02070309020205020404" pitchFamily="49" charset="0"/>
                <a:cs typeface="Courier New" panose="02070309020205020404" pitchFamily="49" charset="0"/>
              </a:rPr>
              <a:t>part_desc</a:t>
            </a:r>
            <a:r>
              <a:rPr lang="en-US" altLang="en-US" sz="2400" dirty="0">
                <a:latin typeface="Courier New" panose="02070309020205020404" pitchFamily="49" charset="0"/>
                <a:cs typeface="Courier New" panose="02070309020205020404" pitchFamily="49" charset="0"/>
              </a:rPr>
              <a:t>) LIKE ‘%D’;</a:t>
            </a:r>
          </a:p>
        </p:txBody>
      </p:sp>
      <p:sp>
        <p:nvSpPr>
          <p:cNvPr id="5" name="TextBox 4">
            <a:extLst>
              <a:ext uri="{FF2B5EF4-FFF2-40B4-BE49-F238E27FC236}">
                <a16:creationId xmlns:a16="http://schemas.microsoft.com/office/drawing/2014/main" id="{105EF771-5659-402E-A3C3-E5559880B334}"/>
              </a:ext>
            </a:extLst>
          </p:cNvPr>
          <p:cNvSpPr txBox="1"/>
          <p:nvPr/>
        </p:nvSpPr>
        <p:spPr>
          <a:xfrm>
            <a:off x="1136073" y="3149600"/>
            <a:ext cx="9264072" cy="1538883"/>
          </a:xfrm>
          <a:prstGeom prst="rect">
            <a:avLst/>
          </a:prstGeom>
          <a:noFill/>
        </p:spPr>
        <p:txBody>
          <a:bodyPr wrap="square" rtlCol="0">
            <a:spAutoFit/>
          </a:bodyPr>
          <a:lstStyle/>
          <a:p>
            <a:r>
              <a:rPr lang="en-CA" sz="2000" b="1" dirty="0">
                <a:latin typeface="SansSerif" panose="00000400000000000000" pitchFamily="2" charset="2"/>
              </a:rPr>
              <a:t>Returns all rows where the part description ends with the letter 'D'.</a:t>
            </a:r>
            <a:br>
              <a:rPr lang="en-CA" sz="2000" b="1" dirty="0">
                <a:latin typeface="SansSerif" panose="00000400000000000000" pitchFamily="2" charset="2"/>
              </a:rPr>
            </a:br>
            <a:r>
              <a:rPr lang="en-CA" sz="2000" b="1" dirty="0">
                <a:latin typeface="SansSerif" panose="00000400000000000000" pitchFamily="2" charset="2"/>
              </a:rPr>
              <a:t> </a:t>
            </a:r>
          </a:p>
          <a:p>
            <a:pPr marL="285750" indent="-285750">
              <a:buFont typeface="Arial" panose="020B0604020202020204" pitchFamily="34" charset="0"/>
              <a:buChar char="•"/>
            </a:pPr>
            <a:r>
              <a:rPr lang="en-CA" dirty="0">
                <a:latin typeface="SansSerif" panose="00000400000000000000" pitchFamily="2" charset="2"/>
              </a:rPr>
              <a:t>Note the use of the single function </a:t>
            </a:r>
            <a:r>
              <a:rPr lang="en-CA" dirty="0">
                <a:solidFill>
                  <a:srgbClr val="FF0000"/>
                </a:solidFill>
                <a:latin typeface="Courier New" panose="02070309020205020404" pitchFamily="49" charset="0"/>
                <a:cs typeface="Courier New" panose="02070309020205020404" pitchFamily="49" charset="0"/>
              </a:rPr>
              <a:t>upper()</a:t>
            </a:r>
            <a:r>
              <a:rPr lang="en-CA" dirty="0">
                <a:latin typeface="SansSerif" panose="00000400000000000000" pitchFamily="2" charset="2"/>
              </a:rPr>
              <a:t>.  Strings are case sensitive in SQL and therefore we must control the statement as we can not assume the data in the database was entered in any specific way</a:t>
            </a:r>
          </a:p>
        </p:txBody>
      </p:sp>
    </p:spTree>
    <p:extLst>
      <p:ext uri="{BB962C8B-B14F-4D97-AF65-F5344CB8AC3E}">
        <p14:creationId xmlns:p14="http://schemas.microsoft.com/office/powerpoint/2010/main" val="188345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00A1-1847-4AFC-88C1-9D45309C03BD}"/>
              </a:ext>
            </a:extLst>
          </p:cNvPr>
          <p:cNvSpPr>
            <a:spLocks noGrp="1"/>
          </p:cNvSpPr>
          <p:nvPr>
            <p:ph type="title"/>
          </p:nvPr>
        </p:nvSpPr>
        <p:spPr/>
        <p:txBody>
          <a:bodyPr/>
          <a:lstStyle/>
          <a:p>
            <a:r>
              <a:rPr lang="en-CA" dirty="0"/>
              <a:t>Wildcards continued</a:t>
            </a:r>
          </a:p>
        </p:txBody>
      </p:sp>
      <p:sp>
        <p:nvSpPr>
          <p:cNvPr id="4" name="TextBox 3">
            <a:extLst>
              <a:ext uri="{FF2B5EF4-FFF2-40B4-BE49-F238E27FC236}">
                <a16:creationId xmlns:a16="http://schemas.microsoft.com/office/drawing/2014/main" id="{7077201B-5E88-43EE-819F-B152735892BA}"/>
              </a:ext>
            </a:extLst>
          </p:cNvPr>
          <p:cNvSpPr txBox="1"/>
          <p:nvPr/>
        </p:nvSpPr>
        <p:spPr>
          <a:xfrm>
            <a:off x="785373" y="1741376"/>
            <a:ext cx="9722094" cy="1200329"/>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lower(</a:t>
            </a:r>
            <a:r>
              <a:rPr lang="en-US" altLang="en-US" sz="2400" dirty="0" err="1">
                <a:latin typeface="Courier New" panose="02070309020205020404" pitchFamily="49" charset="0"/>
                <a:cs typeface="Courier New" panose="02070309020205020404" pitchFamily="49" charset="0"/>
              </a:rPr>
              <a:t>part_desc</a:t>
            </a:r>
            <a:r>
              <a:rPr lang="en-US" altLang="en-US" sz="2400" dirty="0">
                <a:latin typeface="Courier New" panose="02070309020205020404" pitchFamily="49" charset="0"/>
                <a:cs typeface="Courier New" panose="02070309020205020404" pitchFamily="49" charset="0"/>
              </a:rPr>
              <a:t>) LIKE ‘%pop%’;</a:t>
            </a:r>
          </a:p>
        </p:txBody>
      </p:sp>
      <p:sp>
        <p:nvSpPr>
          <p:cNvPr id="5" name="TextBox 4">
            <a:extLst>
              <a:ext uri="{FF2B5EF4-FFF2-40B4-BE49-F238E27FC236}">
                <a16:creationId xmlns:a16="http://schemas.microsoft.com/office/drawing/2014/main" id="{105EF771-5659-402E-A3C3-E5559880B334}"/>
              </a:ext>
            </a:extLst>
          </p:cNvPr>
          <p:cNvSpPr txBox="1"/>
          <p:nvPr/>
        </p:nvSpPr>
        <p:spPr>
          <a:xfrm>
            <a:off x="1136073" y="3149600"/>
            <a:ext cx="9264072" cy="1846659"/>
          </a:xfrm>
          <a:prstGeom prst="rect">
            <a:avLst/>
          </a:prstGeom>
          <a:noFill/>
        </p:spPr>
        <p:txBody>
          <a:bodyPr wrap="square" rtlCol="0">
            <a:spAutoFit/>
          </a:bodyPr>
          <a:lstStyle/>
          <a:p>
            <a:r>
              <a:rPr lang="en-CA" sz="2000" b="1" dirty="0">
                <a:latin typeface="SansSerif" panose="00000400000000000000" pitchFamily="2" charset="2"/>
              </a:rPr>
              <a:t>Returns all rows where the part description contains the phrase 'POP' within it </a:t>
            </a:r>
            <a:r>
              <a:rPr lang="en-CA" sz="2000" dirty="0">
                <a:latin typeface="SansSerif" panose="00000400000000000000" pitchFamily="2" charset="2"/>
              </a:rPr>
              <a:t>(at any location, including start, middle and end)</a:t>
            </a:r>
            <a:r>
              <a:rPr lang="en-CA" sz="2000" b="1" dirty="0">
                <a:latin typeface="SansSerif" panose="00000400000000000000" pitchFamily="2" charset="2"/>
              </a:rPr>
              <a:t>.</a:t>
            </a:r>
            <a:br>
              <a:rPr lang="en-CA" sz="2000" b="1" dirty="0">
                <a:latin typeface="SansSerif" panose="00000400000000000000" pitchFamily="2" charset="2"/>
              </a:rPr>
            </a:br>
            <a:r>
              <a:rPr lang="en-CA" sz="2000" b="1" dirty="0">
                <a:latin typeface="SansSerif" panose="00000400000000000000" pitchFamily="2" charset="2"/>
              </a:rPr>
              <a:t> </a:t>
            </a:r>
          </a:p>
          <a:p>
            <a:pPr marL="285750" indent="-285750">
              <a:buFont typeface="Arial" panose="020B0604020202020204" pitchFamily="34" charset="0"/>
              <a:buChar char="•"/>
            </a:pPr>
            <a:r>
              <a:rPr lang="en-CA" dirty="0">
                <a:latin typeface="SansSerif" panose="00000400000000000000" pitchFamily="2" charset="2"/>
              </a:rPr>
              <a:t>Note the use of the single function </a:t>
            </a:r>
            <a:r>
              <a:rPr lang="en-CA" dirty="0">
                <a:solidFill>
                  <a:srgbClr val="FF0000"/>
                </a:solidFill>
                <a:latin typeface="Courier New" panose="02070309020205020404" pitchFamily="49" charset="0"/>
                <a:cs typeface="Courier New" panose="02070309020205020404" pitchFamily="49" charset="0"/>
              </a:rPr>
              <a:t>lower()</a:t>
            </a:r>
            <a:r>
              <a:rPr lang="en-CA" dirty="0">
                <a:latin typeface="SansSerif" panose="00000400000000000000" pitchFamily="2" charset="2"/>
              </a:rPr>
              <a:t>.  Strings are case sensitive in SQL and therefore we must control the statement as we can not assume the data in the database was entered in any specific way.</a:t>
            </a:r>
          </a:p>
        </p:txBody>
      </p:sp>
    </p:spTree>
    <p:extLst>
      <p:ext uri="{BB962C8B-B14F-4D97-AF65-F5344CB8AC3E}">
        <p14:creationId xmlns:p14="http://schemas.microsoft.com/office/powerpoint/2010/main" val="25237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47"/>
            <a:ext cx="11292840" cy="1028700"/>
          </a:xfrm>
        </p:spPr>
        <p:txBody>
          <a:bodyPr/>
          <a:lstStyle/>
          <a:p>
            <a:r>
              <a:rPr lang="en-US" dirty="0" smtClean="0"/>
              <a:t>Dual Table</a:t>
            </a:r>
            <a:endParaRPr lang="en-CA" dirty="0"/>
          </a:p>
        </p:txBody>
      </p:sp>
      <p:sp>
        <p:nvSpPr>
          <p:cNvPr id="4" name="Rectangle 1"/>
          <p:cNvSpPr>
            <a:spLocks noGrp="1" noChangeArrowheads="1"/>
          </p:cNvSpPr>
          <p:nvPr>
            <p:ph idx="1"/>
          </p:nvPr>
        </p:nvSpPr>
        <p:spPr bwMode="auto">
          <a:xfrm>
            <a:off x="510139" y="1469428"/>
            <a:ext cx="10549288"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There are many times when you need to output something that is not in a table.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Oracle has a built in table for just this purpose called </a:t>
            </a:r>
            <a:r>
              <a:rPr kumimoji="0" lang="en-US" altLang="en-US" sz="1800" b="1" i="1" u="none" strike="noStrike" cap="none" normalizeH="0" baseline="0" dirty="0" smtClean="0">
                <a:ln>
                  <a:noFill/>
                </a:ln>
                <a:solidFill>
                  <a:schemeClr val="tx1"/>
                </a:solidFill>
                <a:effectLst/>
                <a:latin typeface="Arial" panose="020B0604020202020204" pitchFamily="34" charset="0"/>
              </a:rPr>
              <a:t>dual</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FROM part of the SELECT statement is required, but you do not want to choose an existing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as it would load it into memory unnecessarily.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Therefore the dual table is minimalistic in nature for this purpose.</a:t>
            </a:r>
            <a:endParaRPr kumimoji="0" lang="en-US" altLang="en-US"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SELECT * FROM dual;</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outputs a single row, single column table with the value 'X' in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Unicode MS"/>
            </a:endParaRPr>
          </a:p>
          <a:p>
            <a:pPr marL="0" lvl="0" indent="0" eaLnBrk="0" fontAlgn="base" hangingPunct="0">
              <a:lnSpc>
                <a:spcPct val="100000"/>
              </a:lnSpc>
              <a:spcBef>
                <a:spcPct val="0"/>
              </a:spcBef>
              <a:spcAft>
                <a:spcPct val="0"/>
              </a:spcAft>
              <a:buClrTx/>
              <a:buSzTx/>
              <a:buNone/>
            </a:pPr>
            <a:r>
              <a:rPr kumimoji="0" lang="en-US" altLang="en-US" sz="2400" b="0" i="0" u="none" strike="noStrike" cap="none" normalizeH="0" baseline="0" dirty="0" smtClean="0">
                <a:ln>
                  <a:noFill/>
                </a:ln>
                <a:solidFill>
                  <a:schemeClr val="tx1"/>
                </a:solidFill>
                <a:effectLst/>
                <a:latin typeface="Arial Unicode MS"/>
              </a:rPr>
              <a:t>SELECT 2 * 7 AS number FROM dual</a:t>
            </a:r>
            <a:r>
              <a:rPr lang="en-US" altLang="en-US" sz="2400" dirty="0" smtClean="0">
                <a:latin typeface="Arial Unicode MS"/>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is an example where no table is needed, we just need a value.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SELECT</a:t>
            </a:r>
            <a:r>
              <a:rPr kumimoji="0" lang="en-US" altLang="en-US" sz="2400" b="0" i="0" u="none" strike="noStrike" cap="none" normalizeH="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sysdate</a:t>
            </a:r>
            <a:r>
              <a:rPr kumimoji="0" lang="en-US" altLang="en-US" sz="2400" b="0" i="0" u="none" strike="noStrike" cap="none" normalizeH="0" baseline="0" dirty="0" smtClean="0">
                <a:ln>
                  <a:noFill/>
                </a:ln>
                <a:solidFill>
                  <a:schemeClr val="tx1"/>
                </a:solidFill>
                <a:effectLst/>
                <a:latin typeface="Arial" panose="020B0604020202020204" pitchFamily="34" charset="0"/>
              </a:rPr>
              <a:t> FROM dual;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511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Aliases </a:t>
            </a:r>
            <a:r>
              <a:rPr lang="en-US" b="1" dirty="0"/>
              <a:t>(Field and Table Aliases)</a:t>
            </a:r>
            <a:br>
              <a:rPr lang="en-US" b="1" dirty="0"/>
            </a:br>
            <a:endParaRPr lang="en-CA" dirty="0"/>
          </a:p>
        </p:txBody>
      </p:sp>
      <p:sp>
        <p:nvSpPr>
          <p:cNvPr id="3" name="Content Placeholder 2"/>
          <p:cNvSpPr>
            <a:spLocks noGrp="1"/>
          </p:cNvSpPr>
          <p:nvPr>
            <p:ph idx="1"/>
          </p:nvPr>
        </p:nvSpPr>
        <p:spPr/>
        <p:txBody>
          <a:bodyPr>
            <a:normAutofit lnSpcReduction="10000"/>
          </a:bodyPr>
          <a:lstStyle/>
          <a:p>
            <a:r>
              <a:rPr lang="en-US" dirty="0" smtClean="0"/>
              <a:t>Aliases </a:t>
            </a:r>
            <a:r>
              <a:rPr lang="en-US" dirty="0"/>
              <a:t>are a feature of SQL that allows you to rename fields and tables inside the SQL statement for a variety of purposes.  Some of these purposes include:</a:t>
            </a:r>
          </a:p>
          <a:p>
            <a:r>
              <a:rPr lang="en-US" dirty="0"/>
              <a:t>Having the name of columns different than the field name in the output.</a:t>
            </a:r>
          </a:p>
          <a:p>
            <a:r>
              <a:rPr lang="en-US" dirty="0"/>
              <a:t>If the output is a new calculated value, it needs an appropriate name</a:t>
            </a:r>
          </a:p>
          <a:p>
            <a:r>
              <a:rPr lang="en-US" dirty="0"/>
              <a:t>when joining multiple tables, the same field name may exist in more than one table, so we need an identifier</a:t>
            </a:r>
          </a:p>
          <a:p>
            <a:r>
              <a:rPr lang="en-US" dirty="0"/>
              <a:t>can be used to same significant typing and make the SQL code much cleaner and easier to read</a:t>
            </a:r>
          </a:p>
          <a:p>
            <a:endParaRPr lang="en-CA" dirty="0"/>
          </a:p>
        </p:txBody>
      </p:sp>
    </p:spTree>
    <p:extLst>
      <p:ext uri="{BB962C8B-B14F-4D97-AF65-F5344CB8AC3E}">
        <p14:creationId xmlns:p14="http://schemas.microsoft.com/office/powerpoint/2010/main" val="478213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 y="0"/>
            <a:ext cx="11292840" cy="1028700"/>
          </a:xfrm>
        </p:spPr>
        <p:txBody>
          <a:bodyPr/>
          <a:lstStyle/>
          <a:p>
            <a:r>
              <a:rPr lang="en-US" dirty="0" smtClean="0"/>
              <a:t>Field Alias</a:t>
            </a:r>
            <a:endParaRPr lang="en-CA"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038940240"/>
              </p:ext>
            </p:extLst>
          </p:nvPr>
        </p:nvGraphicFramePr>
        <p:xfrm>
          <a:off x="1803399" y="4227989"/>
          <a:ext cx="8594726" cy="365760"/>
        </p:xfrm>
        <a:graphic>
          <a:graphicData uri="http://schemas.openxmlformats.org/drawingml/2006/table">
            <a:tbl>
              <a:tblPr/>
              <a:tblGrid>
                <a:gridCol w="4297363">
                  <a:extLst>
                    <a:ext uri="{9D8B030D-6E8A-4147-A177-3AD203B41FA5}">
                      <a16:colId xmlns:a16="http://schemas.microsoft.com/office/drawing/2014/main" val="3416529937"/>
                    </a:ext>
                  </a:extLst>
                </a:gridCol>
                <a:gridCol w="4297363">
                  <a:extLst>
                    <a:ext uri="{9D8B030D-6E8A-4147-A177-3AD203B41FA5}">
                      <a16:colId xmlns:a16="http://schemas.microsoft.com/office/drawing/2014/main" val="3292178365"/>
                    </a:ext>
                  </a:extLst>
                </a:gridCol>
              </a:tblGrid>
              <a:tr h="0">
                <a:tc>
                  <a:txBody>
                    <a:bodyPr/>
                    <a:lstStyle/>
                    <a:p>
                      <a:endParaRPr lang="en-CA" dirty="0"/>
                    </a:p>
                  </a:txBody>
                  <a:tcPr anchor="ctr">
                    <a:lnL>
                      <a:noFill/>
                    </a:lnL>
                    <a:lnR>
                      <a:noFill/>
                    </a:lnR>
                    <a:lnT>
                      <a:noFill/>
                    </a:lnT>
                    <a:lnB>
                      <a:noFill/>
                    </a:lnB>
                  </a:tcPr>
                </a:tc>
                <a:tc>
                  <a:txBody>
                    <a:bodyPr/>
                    <a:lstStyle/>
                    <a:p>
                      <a:endParaRPr lang="en-CA" dirty="0"/>
                    </a:p>
                  </a:txBody>
                  <a:tcPr anchor="ctr">
                    <a:lnL>
                      <a:noFill/>
                    </a:lnL>
                    <a:lnR>
                      <a:noFill/>
                    </a:lnR>
                    <a:lnT>
                      <a:noFill/>
                    </a:lnT>
                    <a:lnB>
                      <a:noFill/>
                    </a:lnB>
                  </a:tcPr>
                </a:tc>
                <a:extLst>
                  <a:ext uri="{0D108BD9-81ED-4DB2-BD59-A6C34878D82A}">
                    <a16:rowId xmlns:a16="http://schemas.microsoft.com/office/drawing/2014/main" val="347387574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31145540"/>
              </p:ext>
            </p:extLst>
          </p:nvPr>
        </p:nvGraphicFramePr>
        <p:xfrm>
          <a:off x="1262063" y="3821589"/>
          <a:ext cx="8594725" cy="365760"/>
        </p:xfrm>
        <a:graphic>
          <a:graphicData uri="http://schemas.openxmlformats.org/drawingml/2006/table">
            <a:tbl>
              <a:tblPr/>
              <a:tblGrid>
                <a:gridCol w="8594725">
                  <a:extLst>
                    <a:ext uri="{9D8B030D-6E8A-4147-A177-3AD203B41FA5}">
                      <a16:colId xmlns:a16="http://schemas.microsoft.com/office/drawing/2014/main" val="1977954130"/>
                    </a:ext>
                  </a:extLst>
                </a:gridCol>
              </a:tblGrid>
              <a:tr h="0">
                <a:tc>
                  <a:txBody>
                    <a:bodyPr/>
                    <a:lstStyle/>
                    <a:p>
                      <a:endParaRPr lang="en-CA" dirty="0"/>
                    </a:p>
                  </a:txBody>
                  <a:tcPr anchor="ctr">
                    <a:lnL>
                      <a:noFill/>
                    </a:lnL>
                    <a:lnR>
                      <a:noFill/>
                    </a:lnR>
                    <a:lnT>
                      <a:noFill/>
                    </a:lnT>
                    <a:lnB>
                      <a:noFill/>
                    </a:lnB>
                  </a:tcPr>
                </a:tc>
                <a:extLst>
                  <a:ext uri="{0D108BD9-81ED-4DB2-BD59-A6C34878D82A}">
                    <a16:rowId xmlns:a16="http://schemas.microsoft.com/office/drawing/2014/main" val="355687091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01858003"/>
              </p:ext>
            </p:extLst>
          </p:nvPr>
        </p:nvGraphicFramePr>
        <p:xfrm>
          <a:off x="2989262" y="4987218"/>
          <a:ext cx="4297362" cy="365760"/>
        </p:xfrm>
        <a:graphic>
          <a:graphicData uri="http://schemas.openxmlformats.org/drawingml/2006/table">
            <a:tbl>
              <a:tblPr/>
              <a:tblGrid>
                <a:gridCol w="2148681">
                  <a:extLst>
                    <a:ext uri="{9D8B030D-6E8A-4147-A177-3AD203B41FA5}">
                      <a16:colId xmlns:a16="http://schemas.microsoft.com/office/drawing/2014/main" val="3283056672"/>
                    </a:ext>
                  </a:extLst>
                </a:gridCol>
                <a:gridCol w="2148681">
                  <a:extLst>
                    <a:ext uri="{9D8B030D-6E8A-4147-A177-3AD203B41FA5}">
                      <a16:colId xmlns:a16="http://schemas.microsoft.com/office/drawing/2014/main" val="3668407650"/>
                    </a:ext>
                  </a:extLst>
                </a:gridCol>
              </a:tblGrid>
              <a:tr h="0">
                <a:tc>
                  <a:txBody>
                    <a:bodyPr/>
                    <a:lstStyle/>
                    <a:p>
                      <a:endParaRPr lang="en-CA" dirty="0"/>
                    </a:p>
                  </a:txBody>
                  <a:tcPr anchor="ctr">
                    <a:lnL>
                      <a:noFill/>
                    </a:lnL>
                    <a:lnR>
                      <a:noFill/>
                    </a:lnR>
                    <a:lnT>
                      <a:noFill/>
                    </a:lnT>
                    <a:lnB>
                      <a:noFill/>
                    </a:lnB>
                  </a:tcPr>
                </a:tc>
                <a:tc>
                  <a:txBody>
                    <a:bodyPr/>
                    <a:lstStyle/>
                    <a:p>
                      <a:endParaRPr lang="en-CA" dirty="0"/>
                    </a:p>
                  </a:txBody>
                  <a:tcPr anchor="ctr">
                    <a:lnL>
                      <a:noFill/>
                    </a:lnL>
                    <a:lnR>
                      <a:noFill/>
                    </a:lnR>
                    <a:lnT>
                      <a:noFill/>
                    </a:lnT>
                    <a:lnB>
                      <a:noFill/>
                    </a:lnB>
                  </a:tcPr>
                </a:tc>
                <a:extLst>
                  <a:ext uri="{0D108BD9-81ED-4DB2-BD59-A6C34878D82A}">
                    <a16:rowId xmlns:a16="http://schemas.microsoft.com/office/drawing/2014/main" val="1226721305"/>
                  </a:ext>
                </a:extLst>
              </a:tr>
            </a:tbl>
          </a:graphicData>
        </a:graphic>
      </p:graphicFrame>
      <p:sp>
        <p:nvSpPr>
          <p:cNvPr id="17" name="Rectangle 3"/>
          <p:cNvSpPr>
            <a:spLocks noChangeArrowheads="1"/>
          </p:cNvSpPr>
          <p:nvPr/>
        </p:nvSpPr>
        <p:spPr bwMode="auto">
          <a:xfrm>
            <a:off x="570651" y="1753778"/>
            <a:ext cx="99775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SELECT </a:t>
            </a:r>
            <a:r>
              <a:rPr kumimoji="0" lang="en-US" altLang="en-US" b="0" i="0" u="none" strike="noStrike" cap="none" normalizeH="0" baseline="0" dirty="0" err="1" smtClean="0">
                <a:ln>
                  <a:noFill/>
                </a:ln>
                <a:solidFill>
                  <a:schemeClr val="tx1"/>
                </a:solidFill>
                <a:effectLst/>
                <a:latin typeface="Arial Unicode MS"/>
              </a:rPr>
              <a:t>firstname</a:t>
            </a:r>
            <a:r>
              <a:rPr kumimoji="0" lang="en-US" altLang="en-US" b="0" i="0" u="none" strike="noStrike" cap="none" normalizeH="0" baseline="0" dirty="0" smtClean="0">
                <a:ln>
                  <a:noFill/>
                </a:ln>
                <a:solidFill>
                  <a:schemeClr val="tx1"/>
                </a:solidFill>
                <a:effectLst/>
                <a:latin typeface="Arial Unicode MS"/>
              </a:rPr>
              <a:t> || ' ' || </a:t>
            </a:r>
            <a:r>
              <a:rPr kumimoji="0" lang="en-US" altLang="en-US" b="0" i="0" u="none" strike="noStrike" cap="none" normalizeH="0" baseline="0" dirty="0" err="1" smtClean="0">
                <a:ln>
                  <a:noFill/>
                </a:ln>
                <a:solidFill>
                  <a:schemeClr val="tx1"/>
                </a:solidFill>
                <a:effectLst/>
                <a:latin typeface="Arial Unicode MS"/>
              </a:rPr>
              <a:t>lastname</a:t>
            </a:r>
            <a:r>
              <a:rPr kumimoji="0" lang="en-US" altLang="en-US" b="0" i="0" u="none" strike="noStrike" cap="none" normalizeH="0" baseline="0" dirty="0" smtClean="0">
                <a:ln>
                  <a:noFill/>
                </a:ln>
                <a:solidFill>
                  <a:schemeClr val="tx1"/>
                </a:solidFill>
                <a:effectLst/>
                <a:latin typeface="Arial Unicode MS"/>
              </a:rPr>
              <a:t> AS name FROM employees;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SELECT </a:t>
            </a:r>
            <a:r>
              <a:rPr kumimoji="0" lang="en-US" altLang="en-US" b="0" i="0" u="none" strike="noStrike" cap="none" normalizeH="0" baseline="0" dirty="0" err="1" smtClean="0">
                <a:ln>
                  <a:noFill/>
                </a:ln>
                <a:solidFill>
                  <a:schemeClr val="tx1"/>
                </a:solidFill>
                <a:effectLst/>
                <a:latin typeface="Arial Unicode MS"/>
              </a:rPr>
              <a:t>productCode</a:t>
            </a:r>
            <a:r>
              <a:rPr kumimoji="0" lang="en-US" altLang="en-US" b="0" i="0" u="none" strike="noStrike" cap="none" normalizeH="0" baseline="0" dirty="0" smtClean="0">
                <a:ln>
                  <a:noFill/>
                </a:ln>
                <a:solidFill>
                  <a:schemeClr val="tx1"/>
                </a:solidFill>
                <a:effectLst/>
                <a:latin typeface="Arial Unicode MS"/>
              </a:rPr>
              <a:t>, price, </a:t>
            </a:r>
            <a:r>
              <a:rPr kumimoji="0" lang="en-US" altLang="en-US" b="0" i="0" u="none" strike="noStrike" cap="none" normalizeH="0" baseline="0" dirty="0" err="1" smtClean="0">
                <a:ln>
                  <a:noFill/>
                </a:ln>
                <a:solidFill>
                  <a:schemeClr val="tx1"/>
                </a:solidFill>
                <a:effectLst/>
                <a:latin typeface="Arial Unicode MS"/>
              </a:rPr>
              <a:t>quantityordered</a:t>
            </a:r>
            <a:r>
              <a:rPr kumimoji="0" lang="en-US" altLang="en-US" b="0" i="0" u="none" strike="noStrike" cap="none" normalizeH="0" baseline="0" dirty="0" smtClean="0">
                <a:ln>
                  <a:noFill/>
                </a:ln>
                <a:solidFill>
                  <a:schemeClr val="tx1"/>
                </a:solidFill>
                <a:effectLst/>
                <a:latin typeface="Arial Unicode MS"/>
              </a:rPr>
              <a:t> AS quantity, price * </a:t>
            </a:r>
            <a:r>
              <a:rPr kumimoji="0" lang="en-US" altLang="en-US" b="0" i="0" u="none" strike="noStrike" cap="none" normalizeH="0" baseline="0" dirty="0" err="1" smtClean="0">
                <a:ln>
                  <a:noFill/>
                </a:ln>
                <a:solidFill>
                  <a:schemeClr val="tx1"/>
                </a:solidFill>
                <a:effectLst/>
                <a:latin typeface="Arial Unicode MS"/>
              </a:rPr>
              <a:t>quantityordered</a:t>
            </a:r>
            <a:r>
              <a:rPr kumimoji="0" lang="en-US" altLang="en-US" b="0" i="0" u="none" strike="noStrike" cap="none" normalizeH="0" baseline="0" dirty="0" smtClean="0">
                <a:ln>
                  <a:noFill/>
                </a:ln>
                <a:solidFill>
                  <a:schemeClr val="tx1"/>
                </a:solidFill>
                <a:effectLst/>
                <a:latin typeface="Arial Unicode MS"/>
              </a:rPr>
              <a:t> FROM orders;</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Without the alias, the column name for the calculation becomes the calculation itself.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SELECT </a:t>
            </a:r>
            <a:r>
              <a:rPr kumimoji="0" lang="en-US" altLang="en-US" b="0" i="0" u="none" strike="noStrike" cap="none" normalizeH="0" baseline="0" dirty="0" err="1" smtClean="0">
                <a:ln>
                  <a:noFill/>
                </a:ln>
                <a:solidFill>
                  <a:schemeClr val="tx1"/>
                </a:solidFill>
                <a:effectLst/>
                <a:latin typeface="Arial Unicode MS"/>
              </a:rPr>
              <a:t>productCode</a:t>
            </a:r>
            <a:r>
              <a:rPr kumimoji="0" lang="en-US" altLang="en-US" b="0" i="0" u="none" strike="noStrike" cap="none" normalizeH="0" baseline="0" dirty="0" smtClean="0">
                <a:ln>
                  <a:noFill/>
                </a:ln>
                <a:solidFill>
                  <a:schemeClr val="tx1"/>
                </a:solidFill>
                <a:effectLst/>
                <a:latin typeface="Arial Unicode MS"/>
              </a:rPr>
              <a:t>, price, </a:t>
            </a:r>
            <a:r>
              <a:rPr kumimoji="0" lang="en-US" altLang="en-US" b="0" i="0" u="none" strike="noStrike" cap="none" normalizeH="0" baseline="0" dirty="0" err="1" smtClean="0">
                <a:ln>
                  <a:noFill/>
                </a:ln>
                <a:solidFill>
                  <a:schemeClr val="tx1"/>
                </a:solidFill>
                <a:effectLst/>
                <a:latin typeface="Arial Unicode MS"/>
              </a:rPr>
              <a:t>quantityordered</a:t>
            </a:r>
            <a:r>
              <a:rPr kumimoji="0" lang="en-US" altLang="en-US" b="0" i="0" u="none" strike="noStrike" cap="none" normalizeH="0" baseline="0" dirty="0" smtClean="0">
                <a:ln>
                  <a:noFill/>
                </a:ln>
                <a:solidFill>
                  <a:schemeClr val="tx1"/>
                </a:solidFill>
                <a:effectLst/>
                <a:latin typeface="Arial Unicode MS"/>
              </a:rPr>
              <a:t> AS quantity, price * </a:t>
            </a:r>
            <a:r>
              <a:rPr kumimoji="0" lang="en-US" altLang="en-US" b="0" i="0" u="none" strike="noStrike" cap="none" normalizeH="0" baseline="0" dirty="0" err="1" smtClean="0">
                <a:ln>
                  <a:noFill/>
                </a:ln>
                <a:solidFill>
                  <a:schemeClr val="tx1"/>
                </a:solidFill>
                <a:effectLst/>
                <a:latin typeface="Arial Unicode MS"/>
              </a:rPr>
              <a:t>quantityordered</a:t>
            </a:r>
            <a:r>
              <a:rPr kumimoji="0" lang="en-US" altLang="en-US" b="0" i="0" u="none" strike="noStrike" cap="none" normalizeH="0" baseline="0" dirty="0" smtClean="0">
                <a:ln>
                  <a:noFill/>
                </a:ln>
                <a:solidFill>
                  <a:schemeClr val="tx1"/>
                </a:solidFill>
                <a:effectLst/>
                <a:latin typeface="Arial Unicode MS"/>
              </a:rPr>
              <a:t> AS subtotal FROM orders;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By using an appropriate alias, the column name is much more readable and usable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022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964"/>
            <a:ext cx="11292840" cy="1028700"/>
          </a:xfrm>
        </p:spPr>
        <p:txBody>
          <a:bodyPr>
            <a:normAutofit fontScale="90000"/>
          </a:bodyPr>
          <a:lstStyle/>
          <a:p>
            <a:r>
              <a:rPr lang="en-CA" b="1" dirty="0" smtClean="0"/>
              <a:t/>
            </a:r>
            <a:br>
              <a:rPr lang="en-CA" b="1" dirty="0" smtClean="0"/>
            </a:br>
            <a:r>
              <a:rPr lang="en-CA" b="1" dirty="0" smtClean="0"/>
              <a:t>Quotations </a:t>
            </a:r>
            <a:r>
              <a:rPr lang="en-CA" b="1" dirty="0"/>
              <a:t>in Oracle SQL</a:t>
            </a:r>
            <a:br>
              <a:rPr lang="en-CA" b="1" dirty="0"/>
            </a:br>
            <a:endParaRPr lang="en-CA" dirty="0"/>
          </a:p>
        </p:txBody>
      </p:sp>
      <p:sp>
        <p:nvSpPr>
          <p:cNvPr id="4" name="Rectangle 1"/>
          <p:cNvSpPr>
            <a:spLocks noGrp="1" noChangeArrowheads="1"/>
          </p:cNvSpPr>
          <p:nvPr>
            <p:ph idx="1"/>
          </p:nvPr>
        </p:nvSpPr>
        <p:spPr bwMode="auto">
          <a:xfrm>
            <a:off x="661699" y="2168823"/>
            <a:ext cx="1055134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Quotes are utilized differently in many programming languages  and even used differently in different versions of SQL.  Oracle uses the most strict implementation of quotes and is standardized to work in most versions of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Single Quotes: </a:t>
            </a:r>
            <a:r>
              <a:rPr kumimoji="0" lang="en-US" altLang="en-US" sz="1800" b="0" i="0" u="none" strike="noStrike" cap="none" normalizeH="0" baseline="0" dirty="0" smtClean="0">
                <a:ln>
                  <a:noFill/>
                </a:ln>
                <a:solidFill>
                  <a:schemeClr val="tx1"/>
                </a:solidFill>
                <a:effectLst/>
                <a:latin typeface="Arial" panose="020B0604020202020204" pitchFamily="34" charset="0"/>
              </a:rPr>
              <a:t>are used to defined string values.  For example:  Inserting a person's name, would require the name to be in single quotes </a:t>
            </a:r>
            <a:r>
              <a:rPr kumimoji="0" lang="en-US" altLang="en-US" b="0" i="0" u="none" strike="noStrike" cap="none" normalizeH="0" baseline="0" dirty="0" smtClean="0">
                <a:ln>
                  <a:noFill/>
                </a:ln>
                <a:solidFill>
                  <a:schemeClr val="tx1"/>
                </a:solidFill>
                <a:effectLst/>
                <a:latin typeface="Arial Unicode MS"/>
              </a:rPr>
              <a:t>'Name'</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Double Quotes:</a:t>
            </a:r>
            <a:r>
              <a:rPr kumimoji="0" lang="en-US" altLang="en-US" sz="1800" b="0" i="0" u="none" strike="noStrike" cap="none" normalizeH="0" baseline="0" dirty="0" smtClean="0">
                <a:ln>
                  <a:noFill/>
                </a:ln>
                <a:solidFill>
                  <a:schemeClr val="tx1"/>
                </a:solidFill>
                <a:effectLst/>
                <a:latin typeface="Arial" panose="020B0604020202020204" pitchFamily="34" charset="0"/>
              </a:rPr>
              <a:t> are used to define or use an object.  For example: If a column name has a space in it, which is bad practice, you would have to use double quotes around the name to use it or define it.  Aliases can have spaces in them, if they are to be in a printed report, but are required to be defined using doub</a:t>
            </a:r>
            <a:r>
              <a:rPr lang="en-US" altLang="en-US" sz="1800" dirty="0" smtClean="0">
                <a:latin typeface="Arial" panose="020B0604020202020204" pitchFamily="34" charset="0"/>
              </a:rPr>
              <a:t>le</a:t>
            </a:r>
            <a:r>
              <a:rPr kumimoji="0" lang="en-US" altLang="en-US" sz="1800" b="0" i="0" u="none" strike="noStrike" cap="none" normalizeH="0" baseline="0" dirty="0" smtClean="0">
                <a:ln>
                  <a:noFill/>
                </a:ln>
                <a:solidFill>
                  <a:schemeClr val="tx1"/>
                </a:solidFill>
                <a:effectLst/>
                <a:latin typeface="Arial" panose="020B0604020202020204" pitchFamily="34" charset="0"/>
              </a:rPr>
              <a:t> quotes.</a:t>
            </a:r>
          </a:p>
        </p:txBody>
      </p:sp>
    </p:spTree>
    <p:extLst>
      <p:ext uri="{BB962C8B-B14F-4D97-AF65-F5344CB8AC3E}">
        <p14:creationId xmlns:p14="http://schemas.microsoft.com/office/powerpoint/2010/main" val="112907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dirty="0"/>
              <a:t>Introduction to SQL</a:t>
            </a:r>
          </a:p>
        </p:txBody>
      </p:sp>
      <p:sp>
        <p:nvSpPr>
          <p:cNvPr id="39940" name="Rectangle 3"/>
          <p:cNvSpPr>
            <a:spLocks noGrp="1" noChangeArrowheads="1"/>
          </p:cNvSpPr>
          <p:nvPr>
            <p:ph idx="1"/>
          </p:nvPr>
        </p:nvSpPr>
        <p:spPr>
          <a:xfrm>
            <a:off x="1261872" y="1752600"/>
            <a:ext cx="8720328" cy="4343400"/>
          </a:xfrm>
        </p:spPr>
        <p:txBody>
          <a:bodyPr/>
          <a:lstStyle/>
          <a:p>
            <a:pPr marL="0" indent="0" eaLnBrk="1" hangingPunct="1">
              <a:buNone/>
            </a:pPr>
            <a:r>
              <a:rPr lang="en-US" altLang="en-US" b="1" dirty="0">
                <a:latin typeface="SansSerif" panose="00000400000000000000" pitchFamily="2" charset="2"/>
              </a:rPr>
              <a:t>SQL</a:t>
            </a:r>
            <a:r>
              <a:rPr lang="en-US" altLang="en-US" dirty="0">
                <a:latin typeface="SansSerif" panose="00000400000000000000" pitchFamily="2" charset="2"/>
              </a:rPr>
              <a:t>: Structured Query Language </a:t>
            </a:r>
          </a:p>
          <a:p>
            <a:pPr lvl="1"/>
            <a:r>
              <a:rPr lang="en-US" altLang="en-US" dirty="0">
                <a:latin typeface="SansSerif" panose="00000400000000000000" pitchFamily="2" charset="2"/>
              </a:rPr>
              <a:t>Pronounced   Sea - </a:t>
            </a:r>
            <a:r>
              <a:rPr lang="en-US" altLang="en-US" dirty="0" err="1">
                <a:latin typeface="SansSerif" panose="00000400000000000000" pitchFamily="2" charset="2"/>
              </a:rPr>
              <a:t>Quel</a:t>
            </a:r>
            <a:endParaRPr lang="en-US" altLang="en-US" dirty="0">
              <a:latin typeface="SansSerif" panose="00000400000000000000" pitchFamily="2" charset="2"/>
            </a:endParaRPr>
          </a:p>
          <a:p>
            <a:endParaRPr lang="en-US" altLang="en-US" dirty="0">
              <a:latin typeface="SansSerif" panose="00000400000000000000" pitchFamily="2" charset="2"/>
            </a:endParaRPr>
          </a:p>
          <a:p>
            <a:pPr marL="0" indent="0" eaLnBrk="1" hangingPunct="1">
              <a:buNone/>
            </a:pPr>
            <a:r>
              <a:rPr lang="en-US" altLang="en-US" b="1" dirty="0">
                <a:latin typeface="SansSerif" panose="00000400000000000000" pitchFamily="2" charset="2"/>
              </a:rPr>
              <a:t>Universal Language</a:t>
            </a:r>
            <a:r>
              <a:rPr lang="en-US" altLang="en-US" dirty="0">
                <a:latin typeface="SansSerif" panose="00000400000000000000" pitchFamily="2" charset="2"/>
              </a:rPr>
              <a:t> used specifically for communicating with databases</a:t>
            </a:r>
          </a:p>
          <a:p>
            <a:pPr marL="0" indent="0" eaLnBrk="1" hangingPunct="1">
              <a:buNone/>
            </a:pPr>
            <a:endParaRPr lang="en-US" altLang="en-US" dirty="0">
              <a:latin typeface="SansSerif" panose="00000400000000000000" pitchFamily="2" charset="2"/>
            </a:endParaRPr>
          </a:p>
          <a:p>
            <a:pPr marL="0" indent="0" eaLnBrk="1" hangingPunct="1">
              <a:buNone/>
            </a:pPr>
            <a:r>
              <a:rPr lang="en-US" altLang="en-US" dirty="0">
                <a:latin typeface="SansSerif" panose="00000400000000000000" pitchFamily="2" charset="2"/>
              </a:rPr>
              <a:t>SQL functions fit into </a:t>
            </a:r>
            <a:r>
              <a:rPr lang="en-US" altLang="en-US" b="1" dirty="0">
                <a:latin typeface="SansSerif" panose="00000400000000000000" pitchFamily="2" charset="2"/>
              </a:rPr>
              <a:t>three broad categories</a:t>
            </a:r>
            <a:r>
              <a:rPr lang="en-US" altLang="en-US" dirty="0">
                <a:latin typeface="SansSerif" panose="00000400000000000000" pitchFamily="2" charset="2"/>
              </a:rPr>
              <a:t>:</a:t>
            </a:r>
          </a:p>
          <a:p>
            <a:pPr lvl="1">
              <a:buClr>
                <a:schemeClr val="hlink"/>
              </a:buClr>
            </a:pPr>
            <a:r>
              <a:rPr lang="en-US" altLang="en-US" dirty="0">
                <a:latin typeface="SansSerif" panose="00000400000000000000" pitchFamily="2" charset="2"/>
              </a:rPr>
              <a:t>DDL - Data definition language</a:t>
            </a:r>
          </a:p>
          <a:p>
            <a:pPr lvl="1">
              <a:buClr>
                <a:schemeClr val="hlink"/>
              </a:buClr>
            </a:pPr>
            <a:r>
              <a:rPr lang="en-US" altLang="en-US" dirty="0">
                <a:latin typeface="SansSerif" panose="00000400000000000000" pitchFamily="2" charset="2"/>
              </a:rPr>
              <a:t>DML - Data manipulation language</a:t>
            </a:r>
          </a:p>
          <a:p>
            <a:pPr lvl="1">
              <a:buClr>
                <a:schemeClr val="hlink"/>
              </a:buClr>
            </a:pPr>
            <a:r>
              <a:rPr lang="en-US" altLang="en-US" dirty="0">
                <a:latin typeface="SansSerif" panose="00000400000000000000" pitchFamily="2" charset="2"/>
              </a:rPr>
              <a:t>TCL - 4Transaction Control Language</a:t>
            </a:r>
          </a:p>
        </p:txBody>
      </p:sp>
      <p:sp>
        <p:nvSpPr>
          <p:cNvPr id="43010" name="Slide Number Placeholder 5"/>
          <p:cNvSpPr>
            <a:spLocks noGrp="1"/>
          </p:cNvSpPr>
          <p:nvPr>
            <p:ph type="sldNum" sz="quarter" idx="12"/>
          </p:nvPr>
        </p:nvSpPr>
        <p:spPr>
          <a:xfrm>
            <a:off x="9877426" y="295275"/>
            <a:ext cx="790575" cy="768350"/>
          </a:xfrm>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764C1723-4A7F-4A8C-9BE7-C1503F3F9AAE}" type="slidenum">
              <a:rPr lang="en-US" altLang="en-US" sz="1200">
                <a:solidFill>
                  <a:schemeClr val="accent1"/>
                </a:solidFill>
                <a:latin typeface="Arial Black" panose="020B0A04020102020204" pitchFamily="34" charset="0"/>
              </a:rPr>
              <a:pPr>
                <a:spcBef>
                  <a:spcPct val="0"/>
                </a:spcBef>
                <a:buClrTx/>
                <a:buSzTx/>
                <a:buFontTx/>
                <a:buNone/>
              </a:pPr>
              <a:t>3</a:t>
            </a:fld>
            <a:endParaRPr lang="en-US" altLang="en-US" sz="1200"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428246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fade">
                                      <p:cBhvr>
                                        <p:cTn id="7" dur="500"/>
                                        <p:tgtEl>
                                          <p:spTgt spid="3994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40">
                                            <p:txEl>
                                              <p:pRg st="1" end="1"/>
                                            </p:txEl>
                                          </p:spTgt>
                                        </p:tgtEl>
                                        <p:attrNameLst>
                                          <p:attrName>style.visibility</p:attrName>
                                        </p:attrNameLst>
                                      </p:cBhvr>
                                      <p:to>
                                        <p:strVal val="visible"/>
                                      </p:to>
                                    </p:set>
                                    <p:animEffect transition="in" filter="fade">
                                      <p:cBhvr>
                                        <p:cTn id="10" dur="500"/>
                                        <p:tgtEl>
                                          <p:spTgt spid="3994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animEffect transition="in" filter="fade">
                                      <p:cBhvr>
                                        <p:cTn id="15" dur="500"/>
                                        <p:tgtEl>
                                          <p:spTgt spid="3994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940">
                                            <p:txEl>
                                              <p:pRg st="5" end="5"/>
                                            </p:txEl>
                                          </p:spTgt>
                                        </p:tgtEl>
                                        <p:attrNameLst>
                                          <p:attrName>style.visibility</p:attrName>
                                        </p:attrNameLst>
                                      </p:cBhvr>
                                      <p:to>
                                        <p:strVal val="visible"/>
                                      </p:to>
                                    </p:set>
                                    <p:animEffect transition="in" filter="fade">
                                      <p:cBhvr>
                                        <p:cTn id="20" dur="500"/>
                                        <p:tgtEl>
                                          <p:spTgt spid="39940">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940">
                                            <p:txEl>
                                              <p:pRg st="6" end="6"/>
                                            </p:txEl>
                                          </p:spTgt>
                                        </p:tgtEl>
                                        <p:attrNameLst>
                                          <p:attrName>style.visibility</p:attrName>
                                        </p:attrNameLst>
                                      </p:cBhvr>
                                      <p:to>
                                        <p:strVal val="visible"/>
                                      </p:to>
                                    </p:set>
                                    <p:animEffect transition="in" filter="fade">
                                      <p:cBhvr>
                                        <p:cTn id="23" dur="500"/>
                                        <p:tgtEl>
                                          <p:spTgt spid="39940">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940">
                                            <p:txEl>
                                              <p:pRg st="7" end="7"/>
                                            </p:txEl>
                                          </p:spTgt>
                                        </p:tgtEl>
                                        <p:attrNameLst>
                                          <p:attrName>style.visibility</p:attrName>
                                        </p:attrNameLst>
                                      </p:cBhvr>
                                      <p:to>
                                        <p:strVal val="visible"/>
                                      </p:to>
                                    </p:set>
                                    <p:animEffect transition="in" filter="fade">
                                      <p:cBhvr>
                                        <p:cTn id="26" dur="500"/>
                                        <p:tgtEl>
                                          <p:spTgt spid="39940">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940">
                                            <p:txEl>
                                              <p:pRg st="8" end="8"/>
                                            </p:txEl>
                                          </p:spTgt>
                                        </p:tgtEl>
                                        <p:attrNameLst>
                                          <p:attrName>style.visibility</p:attrName>
                                        </p:attrNameLst>
                                      </p:cBhvr>
                                      <p:to>
                                        <p:strVal val="visible"/>
                                      </p:to>
                                    </p:set>
                                    <p:animEffect transition="in" filter="fade">
                                      <p:cBhvr>
                                        <p:cTn id="29" dur="500"/>
                                        <p:tgtEl>
                                          <p:spTgt spid="3994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6" name="Rectangle 2"/>
          <p:cNvSpPr>
            <a:spLocks noGrp="1" noChangeArrowheads="1"/>
          </p:cNvSpPr>
          <p:nvPr>
            <p:ph idx="1"/>
          </p:nvPr>
        </p:nvSpPr>
        <p:spPr bwMode="auto">
          <a:xfrm>
            <a:off x="2004291" y="6337356"/>
            <a:ext cx="91743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01432676"/>
              </p:ext>
            </p:extLst>
          </p:nvPr>
        </p:nvGraphicFramePr>
        <p:xfrm>
          <a:off x="729673" y="660812"/>
          <a:ext cx="10104582" cy="6534985"/>
        </p:xfrm>
        <a:graphic>
          <a:graphicData uri="http://schemas.openxmlformats.org/drawingml/2006/table">
            <a:tbl>
              <a:tblPr/>
              <a:tblGrid>
                <a:gridCol w="4917829">
                  <a:extLst>
                    <a:ext uri="{9D8B030D-6E8A-4147-A177-3AD203B41FA5}">
                      <a16:colId xmlns:a16="http://schemas.microsoft.com/office/drawing/2014/main" val="1155352255"/>
                    </a:ext>
                  </a:extLst>
                </a:gridCol>
                <a:gridCol w="5186753">
                  <a:extLst>
                    <a:ext uri="{9D8B030D-6E8A-4147-A177-3AD203B41FA5}">
                      <a16:colId xmlns:a16="http://schemas.microsoft.com/office/drawing/2014/main" val="795785194"/>
                    </a:ext>
                  </a:extLst>
                </a:gridCol>
              </a:tblGrid>
              <a:tr h="865705">
                <a:tc>
                  <a:txBody>
                    <a:bodyPr/>
                    <a:lstStyle/>
                    <a:p>
                      <a:endParaRPr lang="en-CA" dirty="0"/>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CA" dirty="0"/>
                    </a:p>
                  </a:txBody>
                  <a:tcPr anchor="ctr">
                    <a:lnL>
                      <a:noFill/>
                    </a:lnL>
                    <a:lnR>
                      <a:noFill/>
                    </a:lnR>
                    <a:lnT>
                      <a:noFill/>
                    </a:lnT>
                    <a:lnB>
                      <a:noFill/>
                    </a:lnB>
                  </a:tcPr>
                </a:tc>
                <a:extLst>
                  <a:ext uri="{0D108BD9-81ED-4DB2-BD59-A6C34878D82A}">
                    <a16:rowId xmlns:a16="http://schemas.microsoft.com/office/drawing/2014/main" val="862073779"/>
                  </a:ext>
                </a:extLst>
              </a:tr>
              <a:tr h="2442506">
                <a:tc>
                  <a:txBody>
                    <a:bodyPr/>
                    <a:lstStyle/>
                    <a:p>
                      <a:r>
                        <a:rPr lang="en-US" smtClean="0"/>
                        <a:t>By default, output column names are in ALL</a:t>
                      </a:r>
                      <a:r>
                        <a:rPr lang="en-US" baseline="0" smtClean="0"/>
                        <a:t> </a:t>
                      </a:r>
                      <a:r>
                        <a:rPr lang="en-US" smtClean="0"/>
                        <a:t>CAPS.  If a case senstive column name is required or a column name with a space then the use of double quotes is needed.</a:t>
                      </a:r>
                    </a:p>
                    <a:p>
                      <a:endParaRPr lang="en-US" smtClean="0"/>
                    </a:p>
                    <a:p>
                      <a:r>
                        <a:rPr lang="en-US" smtClean="0"/>
                        <a:t>SELECT firstname AS "FirstName", lastname AS LastName FROM employees;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b="0" i="0" u="none" strike="noStrike" cap="none" normalizeH="0" baseline="0" smtClean="0">
                        <a:ln>
                          <a:noFill/>
                        </a:ln>
                        <a:solidFill>
                          <a:schemeClr val="tx1"/>
                        </a:solidFill>
                        <a:effectLst/>
                        <a:latin typeface="Arial Unicode M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smtClean="0">
                          <a:ln>
                            <a:noFill/>
                          </a:ln>
                          <a:solidFill>
                            <a:schemeClr val="tx1"/>
                          </a:solidFill>
                          <a:effectLst/>
                          <a:latin typeface="Arial Unicode MS"/>
                        </a:rPr>
                        <a:t>        FirstName  LASTNAME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b="0" i="0" u="none" strike="noStrike" cap="none" normalizeH="0" baseline="0" smtClean="0">
                        <a:ln>
                          <a:noFill/>
                        </a:ln>
                        <a:solidFill>
                          <a:schemeClr val="tx1"/>
                        </a:solidFill>
                        <a:effectLst/>
                        <a:latin typeface="Arial Unicode M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b="0" i="0" u="none" strike="noStrike" cap="none" normalizeH="0" baseline="0" smtClean="0">
                        <a:ln>
                          <a:noFill/>
                        </a:ln>
                        <a:solidFill>
                          <a:schemeClr val="tx1"/>
                        </a:solidFill>
                        <a:effectLst/>
                        <a:latin typeface="Arial Unicode M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smtClean="0">
                          <a:ln>
                            <a:noFill/>
                          </a:ln>
                          <a:solidFill>
                            <a:schemeClr val="tx1"/>
                          </a:solidFill>
                          <a:effectLst/>
                          <a:latin typeface="Arial Unicode MS"/>
                        </a:rPr>
                        <a:t>SELECT firstname || ' ' || lastname AS "Employee Name" FROM employees;</a:t>
                      </a:r>
                      <a:r>
                        <a:rPr kumimoji="0" lang="en-US" altLang="en-US" b="0" i="0" u="none" strike="noStrike" cap="none" normalizeH="0" baseline="0" smtClean="0">
                          <a:ln>
                            <a:noFill/>
                          </a:ln>
                          <a:solidFill>
                            <a:schemeClr val="tx1"/>
                          </a:solidFill>
                          <a:effectLst/>
                        </a:rPr>
                        <a:t> </a:t>
                      </a:r>
                      <a:endParaRPr kumimoji="0" lang="en-US" altLang="en-US" b="0" i="0" u="none" strike="noStrike" cap="none" normalizeH="0" baseline="0" smtClean="0">
                        <a:ln>
                          <a:noFill/>
                        </a:ln>
                        <a:solidFill>
                          <a:schemeClr val="tx1"/>
                        </a:solidFill>
                        <a:effectLst/>
                        <a:latin typeface="Arial" panose="020B0604020202020204" pitchFamily="34" charset="0"/>
                      </a:endParaRPr>
                    </a:p>
                    <a:p>
                      <a:endParaRPr lang="en-US" smtClean="0"/>
                    </a:p>
                    <a:p>
                      <a:r>
                        <a:rPr lang="en-US" smtClean="0"/>
                        <a:t>Employee Nane</a:t>
                      </a:r>
                      <a:endParaRPr lang="en-CA" dirty="0"/>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CA" dirty="0"/>
                    </a:p>
                  </a:txBody>
                  <a:tcPr anchor="ctr">
                    <a:lnL>
                      <a:noFill/>
                    </a:lnL>
                    <a:lnR>
                      <a:noFill/>
                    </a:lnR>
                    <a:lnT>
                      <a:noFill/>
                    </a:lnT>
                    <a:lnB>
                      <a:noFill/>
                    </a:lnB>
                  </a:tcPr>
                </a:tc>
                <a:extLst>
                  <a:ext uri="{0D108BD9-81ED-4DB2-BD59-A6C34878D82A}">
                    <a16:rowId xmlns:a16="http://schemas.microsoft.com/office/drawing/2014/main" val="2654132025"/>
                  </a:ext>
                </a:extLst>
              </a:tr>
              <a:tr h="1351810">
                <a:tc>
                  <a:txBody>
                    <a:bodyPr/>
                    <a:lstStyle/>
                    <a:p>
                      <a:endParaRPr lang="en-US" dirty="0" smtClean="0"/>
                    </a:p>
                    <a:p>
                      <a:endParaRPr lang="en-US" dirty="0" smtClean="0"/>
                    </a:p>
                    <a:p>
                      <a:endParaRPr lang="en-US" dirty="0" smtClean="0"/>
                    </a:p>
                    <a:p>
                      <a:endParaRPr lang="en-US" dirty="0" smtClean="0"/>
                    </a:p>
                    <a:p>
                      <a:endParaRPr lang="en-CA" dirty="0"/>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CA" dirty="0"/>
                    </a:p>
                  </a:txBody>
                  <a:tcPr anchor="ctr">
                    <a:lnL>
                      <a:noFill/>
                    </a:lnL>
                    <a:lnR>
                      <a:noFill/>
                    </a:lnR>
                    <a:lnT>
                      <a:noFill/>
                    </a:lnT>
                    <a:lnB>
                      <a:noFill/>
                    </a:lnB>
                  </a:tcPr>
                </a:tc>
                <a:extLst>
                  <a:ext uri="{0D108BD9-81ED-4DB2-BD59-A6C34878D82A}">
                    <a16:rowId xmlns:a16="http://schemas.microsoft.com/office/drawing/2014/main" val="3965215877"/>
                  </a:ext>
                </a:extLst>
              </a:tr>
            </a:tbl>
          </a:graphicData>
        </a:graphic>
      </p:graphicFrame>
    </p:spTree>
    <p:extLst>
      <p:ext uri="{BB962C8B-B14F-4D97-AF65-F5344CB8AC3E}">
        <p14:creationId xmlns:p14="http://schemas.microsoft.com/office/powerpoint/2010/main" val="566049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6" y="-17451"/>
            <a:ext cx="11292840" cy="1028700"/>
          </a:xfrm>
        </p:spPr>
        <p:txBody>
          <a:bodyPr/>
          <a:lstStyle/>
          <a:p>
            <a:r>
              <a:rPr lang="en-US" dirty="0" smtClean="0"/>
              <a:t>String Functions</a:t>
            </a:r>
            <a:endParaRPr lang="en-CA" dirty="0"/>
          </a:p>
        </p:txBody>
      </p:sp>
      <p:sp>
        <p:nvSpPr>
          <p:cNvPr id="4" name="Rectangle 1"/>
          <p:cNvSpPr>
            <a:spLocks noGrp="1" noChangeArrowheads="1"/>
          </p:cNvSpPr>
          <p:nvPr>
            <p:ph idx="1"/>
          </p:nvPr>
        </p:nvSpPr>
        <p:spPr bwMode="auto">
          <a:xfrm>
            <a:off x="511001" y="1622972"/>
            <a:ext cx="1027083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String Functions</a:t>
            </a:r>
            <a:r>
              <a:rPr kumimoji="0" lang="en-US" altLang="en-US" sz="1800" b="0" i="0" u="none" strike="noStrike" cap="none" normalizeH="0" baseline="0" dirty="0" smtClean="0">
                <a:ln>
                  <a:noFill/>
                </a:ln>
                <a:solidFill>
                  <a:schemeClr val="tx1"/>
                </a:solidFill>
                <a:effectLst/>
                <a:latin typeface="Arial" panose="020B0604020202020204" pitchFamily="34" charset="0"/>
              </a:rPr>
              <a:t> involve manipulating strings to create custom output.  Some common examples are: </a:t>
            </a:r>
            <a:r>
              <a:rPr kumimoji="0" lang="en-US" altLang="en-US" sz="1800" b="0" i="0" u="none" strike="noStrike" cap="none" normalizeH="0" dirty="0" smtClean="0">
                <a:ln>
                  <a:noFill/>
                </a:ln>
                <a:solidFill>
                  <a:schemeClr val="tx1"/>
                </a:solidFill>
                <a:effectLst/>
                <a:latin typeface="Arial Unicode MS"/>
              </a:rPr>
              <a:t>CONCAT</a:t>
            </a:r>
            <a:r>
              <a:rPr kumimoji="0" lang="en-US" altLang="en-US" sz="1800" b="0" i="0" u="none" strike="noStrike" cap="none" normalizeH="0" dirty="0" smtClean="0">
                <a:ln>
                  <a:noFill/>
                </a:ln>
                <a:solidFill>
                  <a:schemeClr val="tx1"/>
                </a:solidFill>
                <a:effectLst/>
              </a:rPr>
              <a:t>, </a:t>
            </a:r>
            <a:r>
              <a:rPr kumimoji="0" lang="en-US" altLang="en-US" sz="1800" b="0" i="0" u="none" strike="noStrike" cap="none" normalizeH="0" dirty="0" smtClean="0">
                <a:ln>
                  <a:noFill/>
                </a:ln>
                <a:solidFill>
                  <a:schemeClr val="tx1"/>
                </a:solidFill>
                <a:effectLst/>
                <a:latin typeface="Arial Unicode MS"/>
              </a:rPr>
              <a:t>UPPER</a:t>
            </a:r>
            <a:r>
              <a:rPr kumimoji="0" lang="en-US" altLang="en-US" sz="1800" b="0" i="0" u="none" strike="noStrike" cap="none" normalizeH="0" dirty="0" smtClean="0">
                <a:ln>
                  <a:noFill/>
                </a:ln>
                <a:solidFill>
                  <a:schemeClr val="tx1"/>
                </a:solidFill>
                <a:effectLst/>
              </a:rPr>
              <a:t>, </a:t>
            </a:r>
            <a:r>
              <a:rPr kumimoji="0" lang="en-US" altLang="en-US" sz="1800" b="0" i="0" u="none" strike="noStrike" cap="none" normalizeH="0" dirty="0" smtClean="0">
                <a:ln>
                  <a:noFill/>
                </a:ln>
                <a:solidFill>
                  <a:schemeClr val="tx1"/>
                </a:solidFill>
                <a:effectLst/>
                <a:latin typeface="Arial Unicode MS"/>
              </a:rPr>
              <a:t>LENGTH</a:t>
            </a:r>
            <a:r>
              <a:rPr kumimoji="0" lang="en-US" altLang="en-US" sz="1800" b="0" i="0" u="none" strike="noStrike" cap="none" normalizeH="0" dirty="0" smtClean="0">
                <a:ln>
                  <a:noFill/>
                </a:ln>
                <a:solidFill>
                  <a:schemeClr val="tx1"/>
                </a:solidFill>
                <a:effectLst/>
              </a:rPr>
              <a:t> and </a:t>
            </a:r>
            <a:r>
              <a:rPr kumimoji="0" lang="en-US" altLang="en-US" sz="1800" b="0" i="0" u="none" strike="noStrike" cap="none" normalizeH="0" dirty="0" smtClean="0">
                <a:ln>
                  <a:noFill/>
                </a:ln>
                <a:solidFill>
                  <a:schemeClr val="tx1"/>
                </a:solidFill>
                <a:effectLst/>
                <a:latin typeface="Arial Unicode MS"/>
              </a:rPr>
              <a:t>SUBSTR</a:t>
            </a:r>
            <a:r>
              <a:rPr kumimoji="0" lang="en-US" altLang="en-US" sz="1800" b="0" i="0" u="none" strike="noStrike" cap="none" normalizeH="0" dirty="0" smtClean="0">
                <a:ln>
                  <a:noFill/>
                </a:ln>
                <a:solidFill>
                  <a:schemeClr val="tx1"/>
                </a:solidFill>
                <a:effectLst/>
              </a:rPr>
              <a:t>.</a:t>
            </a:r>
            <a:endParaRPr kumimoji="0" lang="en-US" altLang="en-US" sz="1800" b="0" i="0" u="none" strike="noStrike" cap="none" normalizeH="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chemeClr val="tx1"/>
                </a:solidFill>
                <a:effectLst/>
                <a:latin typeface="Arial Unicode MS"/>
              </a:rPr>
              <a:t>SELECT </a:t>
            </a:r>
            <a:r>
              <a:rPr kumimoji="0" lang="en-US" altLang="en-US" sz="1800" b="0" i="0" u="none" strike="noStrike" cap="none" normalizeH="0" dirty="0" err="1" smtClean="0">
                <a:ln>
                  <a:noFill/>
                </a:ln>
                <a:solidFill>
                  <a:schemeClr val="tx1"/>
                </a:solidFill>
                <a:effectLst/>
                <a:latin typeface="Arial Unicode MS"/>
              </a:rPr>
              <a:t>firstname</a:t>
            </a:r>
            <a:r>
              <a:rPr kumimoji="0" lang="en-US" altLang="en-US" sz="1800" b="0" i="0" u="none" strike="noStrike" cap="none" normalizeH="0" dirty="0" smtClean="0">
                <a:ln>
                  <a:noFill/>
                </a:ln>
                <a:solidFill>
                  <a:schemeClr val="tx1"/>
                </a:solidFill>
                <a:effectLst/>
                <a:latin typeface="Arial Unicode MS"/>
              </a:rPr>
              <a:t>, </a:t>
            </a:r>
            <a:r>
              <a:rPr kumimoji="0" lang="en-US" altLang="en-US" sz="1800" b="0" i="0" u="none" strike="noStrike" cap="none" normalizeH="0" dirty="0" err="1" smtClean="0">
                <a:ln>
                  <a:noFill/>
                </a:ln>
                <a:solidFill>
                  <a:schemeClr val="tx1"/>
                </a:solidFill>
                <a:effectLst/>
                <a:latin typeface="Arial Unicode MS"/>
              </a:rPr>
              <a:t>lastname</a:t>
            </a:r>
            <a:r>
              <a:rPr kumimoji="0" lang="en-US" altLang="en-US" sz="1800" b="0" i="0" u="none" strike="noStrike" cap="none" normalizeH="0" dirty="0" smtClean="0">
                <a:ln>
                  <a:noFill/>
                </a:ln>
                <a:solidFill>
                  <a:schemeClr val="tx1"/>
                </a:solidFill>
                <a:effectLst/>
                <a:latin typeface="Arial Unicode MS"/>
              </a:rPr>
              <a:t>, CONCAT(</a:t>
            </a:r>
            <a:r>
              <a:rPr kumimoji="0" lang="en-US" altLang="en-US" sz="1800" b="0" i="0" u="none" strike="noStrike" cap="none" normalizeH="0" dirty="0" err="1" smtClean="0">
                <a:ln>
                  <a:noFill/>
                </a:ln>
                <a:solidFill>
                  <a:schemeClr val="tx1"/>
                </a:solidFill>
                <a:effectLst/>
                <a:latin typeface="Arial Unicode MS"/>
              </a:rPr>
              <a:t>firstname</a:t>
            </a:r>
            <a:r>
              <a:rPr kumimoji="0" lang="en-US" altLang="en-US" sz="1800" b="0" i="0" u="none" strike="noStrike" cap="none" normalizeH="0" dirty="0" smtClean="0">
                <a:ln>
                  <a:noFill/>
                </a:ln>
                <a:solidFill>
                  <a:schemeClr val="tx1"/>
                </a:solidFill>
                <a:effectLst/>
                <a:latin typeface="Arial Unicode MS"/>
              </a:rPr>
              <a:t>, </a:t>
            </a:r>
            <a:r>
              <a:rPr kumimoji="0" lang="en-US" altLang="en-US" sz="1800" b="0" i="0" u="none" strike="noStrike" cap="none" normalizeH="0" dirty="0" err="1" smtClean="0">
                <a:ln>
                  <a:noFill/>
                </a:ln>
                <a:solidFill>
                  <a:schemeClr val="tx1"/>
                </a:solidFill>
                <a:effectLst/>
                <a:latin typeface="Arial Unicode MS"/>
              </a:rPr>
              <a:t>lastname</a:t>
            </a:r>
            <a:r>
              <a:rPr kumimoji="0" lang="en-US" altLang="en-US" sz="1800" b="0" i="0" u="none" strike="noStrike" cap="none" normalizeH="0" dirty="0" smtClean="0">
                <a:ln>
                  <a:noFill/>
                </a:ln>
                <a:solidFill>
                  <a:schemeClr val="tx1"/>
                </a:solidFill>
                <a:effectLst/>
                <a:latin typeface="Arial Unicode MS"/>
              </a:rPr>
              <a:t>) AS name, UPPER(</a:t>
            </a:r>
            <a:r>
              <a:rPr kumimoji="0" lang="en-US" altLang="en-US" sz="1800" b="0" i="0" u="none" strike="noStrike" cap="none" normalizeH="0" dirty="0" err="1" smtClean="0">
                <a:ln>
                  <a:noFill/>
                </a:ln>
                <a:solidFill>
                  <a:schemeClr val="tx1"/>
                </a:solidFill>
                <a:effectLst/>
                <a:latin typeface="Arial Unicode MS"/>
              </a:rPr>
              <a:t>firstname</a:t>
            </a:r>
            <a:r>
              <a:rPr kumimoji="0" lang="en-US" altLang="en-US" sz="1800" b="0" i="0" u="none" strike="noStrike" cap="none" normalizeH="0" dirty="0" smtClean="0">
                <a:ln>
                  <a:noFill/>
                </a:ln>
                <a:solidFill>
                  <a:schemeClr val="tx1"/>
                </a:solidFill>
                <a:effectLst/>
                <a:latin typeface="Arial Unicode MS"/>
              </a:rPr>
              <a:t>) as first,     LENGTH(</a:t>
            </a:r>
            <a:r>
              <a:rPr kumimoji="0" lang="en-US" altLang="en-US" sz="1800" b="0" i="0" u="none" strike="noStrike" cap="none" normalizeH="0" dirty="0" err="1" smtClean="0">
                <a:ln>
                  <a:noFill/>
                </a:ln>
                <a:solidFill>
                  <a:schemeClr val="tx1"/>
                </a:solidFill>
                <a:effectLst/>
                <a:latin typeface="Arial Unicode MS"/>
              </a:rPr>
              <a:t>lastname</a:t>
            </a:r>
            <a:r>
              <a:rPr kumimoji="0" lang="en-US" altLang="en-US" sz="1800" b="0" i="0" u="none" strike="noStrike" cap="none" normalizeH="0" dirty="0" smtClean="0">
                <a:ln>
                  <a:noFill/>
                </a:ln>
                <a:solidFill>
                  <a:schemeClr val="tx1"/>
                </a:solidFill>
                <a:effectLst/>
                <a:latin typeface="Arial Unicode MS"/>
              </a:rPr>
              <a:t>) as </a:t>
            </a:r>
            <a:r>
              <a:rPr kumimoji="0" lang="en-US" altLang="en-US" sz="1800" b="0" i="0" u="none" strike="noStrike" cap="none" normalizeH="0" dirty="0" err="1" smtClean="0">
                <a:ln>
                  <a:noFill/>
                </a:ln>
                <a:solidFill>
                  <a:schemeClr val="tx1"/>
                </a:solidFill>
                <a:effectLst/>
                <a:latin typeface="Arial Unicode MS"/>
              </a:rPr>
              <a:t>lenlast</a:t>
            </a:r>
            <a:r>
              <a:rPr kumimoji="0" lang="en-US" altLang="en-US" sz="1800" b="0" i="0" u="none" strike="noStrike" cap="none" normalizeH="0" dirty="0" smtClean="0">
                <a:ln>
                  <a:noFill/>
                </a:ln>
                <a:solidFill>
                  <a:schemeClr val="tx1"/>
                </a:solidFill>
                <a:effectLst/>
                <a:latin typeface="Arial Unicode MS"/>
              </a:rPr>
              <a:t>, SUBSTR(</a:t>
            </a:r>
            <a:r>
              <a:rPr kumimoji="0" lang="en-US" altLang="en-US" sz="1800" b="0" i="0" u="none" strike="noStrike" cap="none" normalizeH="0" dirty="0" err="1" smtClean="0">
                <a:ln>
                  <a:noFill/>
                </a:ln>
                <a:solidFill>
                  <a:schemeClr val="tx1"/>
                </a:solidFill>
                <a:effectLst/>
                <a:latin typeface="Arial Unicode MS"/>
              </a:rPr>
              <a:t>lastname</a:t>
            </a:r>
            <a:r>
              <a:rPr kumimoji="0" lang="en-US" altLang="en-US" sz="1800" b="0" i="0" u="none" strike="noStrike" cap="none" normalizeH="0" dirty="0" smtClean="0">
                <a:ln>
                  <a:noFill/>
                </a:ln>
                <a:solidFill>
                  <a:schemeClr val="tx1"/>
                </a:solidFill>
                <a:effectLst/>
                <a:latin typeface="Arial Unicode MS"/>
              </a:rPr>
              <a:t>, 2, 3) as 2l FROM students</a:t>
            </a:r>
            <a:r>
              <a:rPr kumimoji="0" lang="en-US" altLang="en-US" sz="1000" b="0" i="0" u="none" strike="noStrike" cap="none" normalizeH="0" baseline="0" dirty="0" smtClean="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51880560"/>
              </p:ext>
            </p:extLst>
          </p:nvPr>
        </p:nvGraphicFramePr>
        <p:xfrm>
          <a:off x="1349057" y="3879253"/>
          <a:ext cx="8594724" cy="1645920"/>
        </p:xfrm>
        <a:graphic>
          <a:graphicData uri="http://schemas.openxmlformats.org/drawingml/2006/table">
            <a:tbl>
              <a:tblPr/>
              <a:tblGrid>
                <a:gridCol w="1841355">
                  <a:extLst>
                    <a:ext uri="{9D8B030D-6E8A-4147-A177-3AD203B41FA5}">
                      <a16:colId xmlns:a16="http://schemas.microsoft.com/office/drawing/2014/main" val="3237755780"/>
                    </a:ext>
                  </a:extLst>
                </a:gridCol>
                <a:gridCol w="1607128">
                  <a:extLst>
                    <a:ext uri="{9D8B030D-6E8A-4147-A177-3AD203B41FA5}">
                      <a16:colId xmlns:a16="http://schemas.microsoft.com/office/drawing/2014/main" val="343979503"/>
                    </a:ext>
                  </a:extLst>
                </a:gridCol>
                <a:gridCol w="1043709">
                  <a:extLst>
                    <a:ext uri="{9D8B030D-6E8A-4147-A177-3AD203B41FA5}">
                      <a16:colId xmlns:a16="http://schemas.microsoft.com/office/drawing/2014/main" val="2011554916"/>
                    </a:ext>
                  </a:extLst>
                </a:gridCol>
                <a:gridCol w="1237624">
                  <a:extLst>
                    <a:ext uri="{9D8B030D-6E8A-4147-A177-3AD203B41FA5}">
                      <a16:colId xmlns:a16="http://schemas.microsoft.com/office/drawing/2014/main" val="3662093024"/>
                    </a:ext>
                  </a:extLst>
                </a:gridCol>
                <a:gridCol w="1432454">
                  <a:extLst>
                    <a:ext uri="{9D8B030D-6E8A-4147-A177-3AD203B41FA5}">
                      <a16:colId xmlns:a16="http://schemas.microsoft.com/office/drawing/2014/main" val="2212411412"/>
                    </a:ext>
                  </a:extLst>
                </a:gridCol>
                <a:gridCol w="1432454">
                  <a:extLst>
                    <a:ext uri="{9D8B030D-6E8A-4147-A177-3AD203B41FA5}">
                      <a16:colId xmlns:a16="http://schemas.microsoft.com/office/drawing/2014/main" val="345707958"/>
                    </a:ext>
                  </a:extLst>
                </a:gridCol>
              </a:tblGrid>
              <a:tr h="0">
                <a:tc>
                  <a:txBody>
                    <a:bodyPr/>
                    <a:lstStyle/>
                    <a:p>
                      <a:r>
                        <a:rPr lang="en-CA" dirty="0" smtClean="0"/>
                        <a:t>FIRSTNAME</a:t>
                      </a:r>
                      <a:endParaRPr lang="en-CA" dirty="0"/>
                    </a:p>
                  </a:txBody>
                  <a:tcPr anchor="ctr">
                    <a:lnL>
                      <a:noFill/>
                    </a:lnL>
                    <a:lnR>
                      <a:noFill/>
                    </a:lnR>
                    <a:lnT>
                      <a:noFill/>
                    </a:lnT>
                    <a:lnB>
                      <a:noFill/>
                    </a:lnB>
                  </a:tcPr>
                </a:tc>
                <a:tc>
                  <a:txBody>
                    <a:bodyPr/>
                    <a:lstStyle/>
                    <a:p>
                      <a:r>
                        <a:rPr lang="en-CA" dirty="0"/>
                        <a:t>LASTNAME</a:t>
                      </a:r>
                    </a:p>
                  </a:txBody>
                  <a:tcPr anchor="ctr">
                    <a:lnL>
                      <a:noFill/>
                    </a:lnL>
                    <a:lnR>
                      <a:noFill/>
                    </a:lnR>
                    <a:lnT>
                      <a:noFill/>
                    </a:lnT>
                    <a:lnB>
                      <a:noFill/>
                    </a:lnB>
                  </a:tcPr>
                </a:tc>
                <a:tc>
                  <a:txBody>
                    <a:bodyPr/>
                    <a:lstStyle/>
                    <a:p>
                      <a:r>
                        <a:rPr lang="en-CA" dirty="0"/>
                        <a:t>NAME</a:t>
                      </a:r>
                    </a:p>
                  </a:txBody>
                  <a:tcPr anchor="ctr">
                    <a:lnL>
                      <a:noFill/>
                    </a:lnL>
                    <a:lnR>
                      <a:noFill/>
                    </a:lnR>
                    <a:lnT>
                      <a:noFill/>
                    </a:lnT>
                    <a:lnB>
                      <a:noFill/>
                    </a:lnB>
                  </a:tcPr>
                </a:tc>
                <a:tc>
                  <a:txBody>
                    <a:bodyPr/>
                    <a:lstStyle/>
                    <a:p>
                      <a:r>
                        <a:rPr lang="en-CA"/>
                        <a:t>FIRST</a:t>
                      </a:r>
                    </a:p>
                  </a:txBody>
                  <a:tcPr anchor="ctr">
                    <a:lnL>
                      <a:noFill/>
                    </a:lnL>
                    <a:lnR>
                      <a:noFill/>
                    </a:lnR>
                    <a:lnT>
                      <a:noFill/>
                    </a:lnT>
                    <a:lnB>
                      <a:noFill/>
                    </a:lnB>
                  </a:tcPr>
                </a:tc>
                <a:tc>
                  <a:txBody>
                    <a:bodyPr/>
                    <a:lstStyle/>
                    <a:p>
                      <a:r>
                        <a:rPr lang="en-CA"/>
                        <a:t>LENLAST</a:t>
                      </a:r>
                    </a:p>
                  </a:txBody>
                  <a:tcPr anchor="ctr">
                    <a:lnL>
                      <a:noFill/>
                    </a:lnL>
                    <a:lnR>
                      <a:noFill/>
                    </a:lnR>
                    <a:lnT>
                      <a:noFill/>
                    </a:lnT>
                    <a:lnB>
                      <a:noFill/>
                    </a:lnB>
                  </a:tcPr>
                </a:tc>
                <a:tc>
                  <a:txBody>
                    <a:bodyPr/>
                    <a:lstStyle/>
                    <a:p>
                      <a:r>
                        <a:rPr lang="en-CA"/>
                        <a:t>2L</a:t>
                      </a:r>
                    </a:p>
                  </a:txBody>
                  <a:tcPr anchor="ctr">
                    <a:lnL>
                      <a:noFill/>
                    </a:lnL>
                    <a:lnR>
                      <a:noFill/>
                    </a:lnR>
                    <a:lnT>
                      <a:noFill/>
                    </a:lnT>
                    <a:lnB>
                      <a:noFill/>
                    </a:lnB>
                  </a:tcPr>
                </a:tc>
                <a:extLst>
                  <a:ext uri="{0D108BD9-81ED-4DB2-BD59-A6C34878D82A}">
                    <a16:rowId xmlns:a16="http://schemas.microsoft.com/office/drawing/2014/main" val="3569048859"/>
                  </a:ext>
                </a:extLst>
              </a:tr>
              <a:tr h="0">
                <a:tc>
                  <a:txBody>
                    <a:bodyPr/>
                    <a:lstStyle/>
                    <a:p>
                      <a:r>
                        <a:rPr lang="en-CA" dirty="0"/>
                        <a:t>John</a:t>
                      </a:r>
                    </a:p>
                  </a:txBody>
                  <a:tcPr anchor="ctr">
                    <a:lnL>
                      <a:noFill/>
                    </a:lnL>
                    <a:lnR>
                      <a:noFill/>
                    </a:lnR>
                    <a:lnT>
                      <a:noFill/>
                    </a:lnT>
                    <a:lnB>
                      <a:noFill/>
                    </a:lnB>
                  </a:tcPr>
                </a:tc>
                <a:tc>
                  <a:txBody>
                    <a:bodyPr/>
                    <a:lstStyle/>
                    <a:p>
                      <a:r>
                        <a:rPr lang="en-CA" dirty="0"/>
                        <a:t>Smith</a:t>
                      </a:r>
                    </a:p>
                  </a:txBody>
                  <a:tcPr anchor="ctr">
                    <a:lnL>
                      <a:noFill/>
                    </a:lnL>
                    <a:lnR>
                      <a:noFill/>
                    </a:lnR>
                    <a:lnT>
                      <a:noFill/>
                    </a:lnT>
                    <a:lnB>
                      <a:noFill/>
                    </a:lnB>
                  </a:tcPr>
                </a:tc>
                <a:tc>
                  <a:txBody>
                    <a:bodyPr/>
                    <a:lstStyle/>
                    <a:p>
                      <a:r>
                        <a:rPr lang="en-CA" dirty="0" err="1"/>
                        <a:t>JohnSmith</a:t>
                      </a:r>
                      <a:endParaRPr lang="en-CA" dirty="0"/>
                    </a:p>
                  </a:txBody>
                  <a:tcPr anchor="ctr">
                    <a:lnL>
                      <a:noFill/>
                    </a:lnL>
                    <a:lnR>
                      <a:noFill/>
                    </a:lnR>
                    <a:lnT>
                      <a:noFill/>
                    </a:lnT>
                    <a:lnB>
                      <a:noFill/>
                    </a:lnB>
                  </a:tcPr>
                </a:tc>
                <a:tc>
                  <a:txBody>
                    <a:bodyPr/>
                    <a:lstStyle/>
                    <a:p>
                      <a:r>
                        <a:rPr lang="en-CA" dirty="0"/>
                        <a:t>JOHN</a:t>
                      </a:r>
                    </a:p>
                  </a:txBody>
                  <a:tcPr anchor="ctr">
                    <a:lnL>
                      <a:noFill/>
                    </a:lnL>
                    <a:lnR>
                      <a:noFill/>
                    </a:lnR>
                    <a:lnT>
                      <a:noFill/>
                    </a:lnT>
                    <a:lnB>
                      <a:noFill/>
                    </a:lnB>
                  </a:tcPr>
                </a:tc>
                <a:tc>
                  <a:txBody>
                    <a:bodyPr/>
                    <a:lstStyle/>
                    <a:p>
                      <a:r>
                        <a:rPr lang="en-CA" dirty="0"/>
                        <a:t>5</a:t>
                      </a:r>
                    </a:p>
                  </a:txBody>
                  <a:tcPr anchor="ctr">
                    <a:lnL>
                      <a:noFill/>
                    </a:lnL>
                    <a:lnR>
                      <a:noFill/>
                    </a:lnR>
                    <a:lnT>
                      <a:noFill/>
                    </a:lnT>
                    <a:lnB>
                      <a:noFill/>
                    </a:lnB>
                  </a:tcPr>
                </a:tc>
                <a:tc>
                  <a:txBody>
                    <a:bodyPr/>
                    <a:lstStyle/>
                    <a:p>
                      <a:r>
                        <a:rPr lang="en-CA"/>
                        <a:t>mit</a:t>
                      </a:r>
                    </a:p>
                  </a:txBody>
                  <a:tcPr anchor="ctr">
                    <a:lnL>
                      <a:noFill/>
                    </a:lnL>
                    <a:lnR>
                      <a:noFill/>
                    </a:lnR>
                    <a:lnT>
                      <a:noFill/>
                    </a:lnT>
                    <a:lnB>
                      <a:noFill/>
                    </a:lnB>
                  </a:tcPr>
                </a:tc>
                <a:extLst>
                  <a:ext uri="{0D108BD9-81ED-4DB2-BD59-A6C34878D82A}">
                    <a16:rowId xmlns:a16="http://schemas.microsoft.com/office/drawing/2014/main" val="2127317084"/>
                  </a:ext>
                </a:extLst>
              </a:tr>
              <a:tr h="0">
                <a:tc>
                  <a:txBody>
                    <a:bodyPr/>
                    <a:lstStyle/>
                    <a:p>
                      <a:r>
                        <a:rPr lang="en-CA" dirty="0"/>
                        <a:t>Mary</a:t>
                      </a:r>
                    </a:p>
                  </a:txBody>
                  <a:tcPr anchor="ctr">
                    <a:lnL>
                      <a:noFill/>
                    </a:lnL>
                    <a:lnR>
                      <a:noFill/>
                    </a:lnR>
                    <a:lnT>
                      <a:noFill/>
                    </a:lnT>
                    <a:lnB>
                      <a:noFill/>
                    </a:lnB>
                  </a:tcPr>
                </a:tc>
                <a:tc>
                  <a:txBody>
                    <a:bodyPr/>
                    <a:lstStyle/>
                    <a:p>
                      <a:r>
                        <a:rPr lang="en-CA"/>
                        <a:t>Johnston</a:t>
                      </a:r>
                    </a:p>
                  </a:txBody>
                  <a:tcPr anchor="ctr">
                    <a:lnL>
                      <a:noFill/>
                    </a:lnL>
                    <a:lnR>
                      <a:noFill/>
                    </a:lnR>
                    <a:lnT>
                      <a:noFill/>
                    </a:lnT>
                    <a:lnB>
                      <a:noFill/>
                    </a:lnB>
                  </a:tcPr>
                </a:tc>
                <a:tc>
                  <a:txBody>
                    <a:bodyPr/>
                    <a:lstStyle/>
                    <a:p>
                      <a:r>
                        <a:rPr lang="en-CA"/>
                        <a:t>MaryJohnston</a:t>
                      </a:r>
                    </a:p>
                  </a:txBody>
                  <a:tcPr anchor="ctr">
                    <a:lnL>
                      <a:noFill/>
                    </a:lnL>
                    <a:lnR>
                      <a:noFill/>
                    </a:lnR>
                    <a:lnT>
                      <a:noFill/>
                    </a:lnT>
                    <a:lnB>
                      <a:noFill/>
                    </a:lnB>
                  </a:tcPr>
                </a:tc>
                <a:tc>
                  <a:txBody>
                    <a:bodyPr/>
                    <a:lstStyle/>
                    <a:p>
                      <a:r>
                        <a:rPr lang="en-CA"/>
                        <a:t>MARY</a:t>
                      </a:r>
                    </a:p>
                  </a:txBody>
                  <a:tcPr anchor="ctr">
                    <a:lnL>
                      <a:noFill/>
                    </a:lnL>
                    <a:lnR>
                      <a:noFill/>
                    </a:lnR>
                    <a:lnT>
                      <a:noFill/>
                    </a:lnT>
                    <a:lnB>
                      <a:noFill/>
                    </a:lnB>
                  </a:tcPr>
                </a:tc>
                <a:tc>
                  <a:txBody>
                    <a:bodyPr/>
                    <a:lstStyle/>
                    <a:p>
                      <a:r>
                        <a:rPr lang="en-CA" dirty="0"/>
                        <a:t>8</a:t>
                      </a:r>
                    </a:p>
                  </a:txBody>
                  <a:tcPr anchor="ctr">
                    <a:lnL>
                      <a:noFill/>
                    </a:lnL>
                    <a:lnR>
                      <a:noFill/>
                    </a:lnR>
                    <a:lnT>
                      <a:noFill/>
                    </a:lnT>
                    <a:lnB>
                      <a:noFill/>
                    </a:lnB>
                  </a:tcPr>
                </a:tc>
                <a:tc>
                  <a:txBody>
                    <a:bodyPr/>
                    <a:lstStyle/>
                    <a:p>
                      <a:r>
                        <a:rPr lang="en-CA" dirty="0" err="1"/>
                        <a:t>ohn</a:t>
                      </a:r>
                      <a:endParaRPr lang="en-CA" dirty="0"/>
                    </a:p>
                  </a:txBody>
                  <a:tcPr anchor="ctr">
                    <a:lnL>
                      <a:noFill/>
                    </a:lnL>
                    <a:lnR>
                      <a:noFill/>
                    </a:lnR>
                    <a:lnT>
                      <a:noFill/>
                    </a:lnT>
                    <a:lnB>
                      <a:noFill/>
                    </a:lnB>
                  </a:tcPr>
                </a:tc>
                <a:extLst>
                  <a:ext uri="{0D108BD9-81ED-4DB2-BD59-A6C34878D82A}">
                    <a16:rowId xmlns:a16="http://schemas.microsoft.com/office/drawing/2014/main" val="4259855713"/>
                  </a:ext>
                </a:extLst>
              </a:tr>
            </a:tbl>
          </a:graphicData>
        </a:graphic>
      </p:graphicFrame>
    </p:spTree>
    <p:extLst>
      <p:ext uri="{BB962C8B-B14F-4D97-AF65-F5344CB8AC3E}">
        <p14:creationId xmlns:p14="http://schemas.microsoft.com/office/powerpoint/2010/main" val="3717360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1F01-AE1D-4B9D-AD09-672808D28D0C}"/>
              </a:ext>
            </a:extLst>
          </p:cNvPr>
          <p:cNvSpPr>
            <a:spLocks noGrp="1"/>
          </p:cNvSpPr>
          <p:nvPr>
            <p:ph type="title"/>
          </p:nvPr>
        </p:nvSpPr>
        <p:spPr/>
        <p:txBody>
          <a:bodyPr/>
          <a:lstStyle/>
          <a:p>
            <a:r>
              <a:rPr lang="en-CA" dirty="0"/>
              <a:t>CRUD</a:t>
            </a:r>
          </a:p>
        </p:txBody>
      </p:sp>
      <p:sp>
        <p:nvSpPr>
          <p:cNvPr id="3" name="Content Placeholder 2">
            <a:extLst>
              <a:ext uri="{FF2B5EF4-FFF2-40B4-BE49-F238E27FC236}">
                <a16:creationId xmlns:a16="http://schemas.microsoft.com/office/drawing/2014/main" id="{1AF2A21A-28AA-441A-AC25-3C93CF848A39}"/>
              </a:ext>
            </a:extLst>
          </p:cNvPr>
          <p:cNvSpPr>
            <a:spLocks noGrp="1"/>
          </p:cNvSpPr>
          <p:nvPr>
            <p:ph idx="1"/>
          </p:nvPr>
        </p:nvSpPr>
        <p:spPr/>
        <p:txBody>
          <a:bodyPr/>
          <a:lstStyle/>
          <a:p>
            <a:pPr marL="0" indent="0">
              <a:buNone/>
            </a:pPr>
            <a:r>
              <a:rPr lang="en-CA" dirty="0"/>
              <a:t>CRUD is a term most programmers should become familiar with</a:t>
            </a:r>
          </a:p>
          <a:p>
            <a:pPr marL="0" indent="0">
              <a:buNone/>
            </a:pPr>
            <a:r>
              <a:rPr lang="en-CA" b="1" dirty="0"/>
              <a:t>C</a:t>
            </a:r>
            <a:r>
              <a:rPr lang="en-CA" dirty="0"/>
              <a:t> - Create (</a:t>
            </a:r>
            <a:r>
              <a:rPr lang="en-CA" dirty="0">
                <a:solidFill>
                  <a:srgbClr val="FF0000"/>
                </a:solidFill>
                <a:latin typeface="Courier New" panose="02070309020205020404" pitchFamily="49" charset="0"/>
                <a:cs typeface="Courier New" panose="02070309020205020404" pitchFamily="49" charset="0"/>
              </a:rPr>
              <a:t>INSERT</a:t>
            </a:r>
            <a:r>
              <a:rPr lang="en-CA" dirty="0"/>
              <a:t>)</a:t>
            </a:r>
          </a:p>
          <a:p>
            <a:pPr marL="0" indent="0">
              <a:buNone/>
            </a:pPr>
            <a:r>
              <a:rPr lang="en-CA" b="1" dirty="0"/>
              <a:t>R</a:t>
            </a:r>
            <a:r>
              <a:rPr lang="en-CA" dirty="0"/>
              <a:t> - Read (</a:t>
            </a:r>
            <a:r>
              <a:rPr lang="en-CA" dirty="0">
                <a:solidFill>
                  <a:srgbClr val="FF0000"/>
                </a:solidFill>
                <a:latin typeface="Courier New" panose="02070309020205020404" pitchFamily="49" charset="0"/>
                <a:cs typeface="Courier New" panose="02070309020205020404" pitchFamily="49" charset="0"/>
              </a:rPr>
              <a:t>SELECT</a:t>
            </a:r>
            <a:r>
              <a:rPr lang="en-CA" dirty="0"/>
              <a:t>)</a:t>
            </a:r>
          </a:p>
          <a:p>
            <a:pPr marL="0" indent="0">
              <a:buNone/>
            </a:pPr>
            <a:r>
              <a:rPr lang="en-CA" b="1" dirty="0"/>
              <a:t>U</a:t>
            </a:r>
            <a:r>
              <a:rPr lang="en-CA" dirty="0"/>
              <a:t> - Update (</a:t>
            </a:r>
            <a:r>
              <a:rPr lang="en-CA" dirty="0">
                <a:solidFill>
                  <a:srgbClr val="FF0000"/>
                </a:solidFill>
                <a:latin typeface="Courier New" panose="02070309020205020404" pitchFamily="49" charset="0"/>
                <a:cs typeface="Courier New" panose="02070309020205020404" pitchFamily="49" charset="0"/>
              </a:rPr>
              <a:t>UPDATE</a:t>
            </a:r>
            <a:r>
              <a:rPr lang="en-CA" dirty="0"/>
              <a:t>)</a:t>
            </a:r>
          </a:p>
          <a:p>
            <a:pPr marL="0" indent="0">
              <a:buNone/>
            </a:pPr>
            <a:r>
              <a:rPr lang="en-CA" b="1" dirty="0"/>
              <a:t>D</a:t>
            </a:r>
            <a:r>
              <a:rPr lang="en-CA" dirty="0"/>
              <a:t> - Delete (</a:t>
            </a:r>
            <a:r>
              <a:rPr lang="en-CA" dirty="0">
                <a:solidFill>
                  <a:srgbClr val="FF0000"/>
                </a:solidFill>
                <a:latin typeface="Courier New" panose="02070309020205020404" pitchFamily="49" charset="0"/>
                <a:cs typeface="Courier New" panose="02070309020205020404" pitchFamily="49" charset="0"/>
              </a:rPr>
              <a:t>DELETE</a:t>
            </a:r>
            <a:r>
              <a:rPr lang="en-CA" dirty="0"/>
              <a:t>)</a:t>
            </a:r>
          </a:p>
          <a:p>
            <a:pPr marL="0" indent="0">
              <a:buNone/>
            </a:pPr>
            <a:r>
              <a:rPr lang="en-CA" dirty="0"/>
              <a:t>This term is used consistently throughout the database and programming industries.</a:t>
            </a:r>
          </a:p>
          <a:p>
            <a:pPr marL="0" indent="0">
              <a:buNone/>
            </a:pPr>
            <a:r>
              <a:rPr lang="en-CA" dirty="0"/>
              <a:t>These are DML statements.</a:t>
            </a:r>
          </a:p>
        </p:txBody>
      </p:sp>
    </p:spTree>
    <p:extLst>
      <p:ext uri="{BB962C8B-B14F-4D97-AF65-F5344CB8AC3E}">
        <p14:creationId xmlns:p14="http://schemas.microsoft.com/office/powerpoint/2010/main" val="219898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1C9F-8E0A-4F9A-BD28-838AF98A490A}"/>
              </a:ext>
            </a:extLst>
          </p:cNvPr>
          <p:cNvSpPr>
            <a:spLocks noGrp="1"/>
          </p:cNvSpPr>
          <p:nvPr>
            <p:ph type="title"/>
          </p:nvPr>
        </p:nvSpPr>
        <p:spPr/>
        <p:txBody>
          <a:bodyPr/>
          <a:lstStyle/>
          <a:p>
            <a:r>
              <a:rPr lang="en-CA" dirty="0"/>
              <a:t>INSERT</a:t>
            </a:r>
          </a:p>
        </p:txBody>
      </p:sp>
      <p:sp>
        <p:nvSpPr>
          <p:cNvPr id="3" name="Content Placeholder 2">
            <a:extLst>
              <a:ext uri="{FF2B5EF4-FFF2-40B4-BE49-F238E27FC236}">
                <a16:creationId xmlns:a16="http://schemas.microsoft.com/office/drawing/2014/main" id="{C0F228B2-64C4-4CF4-8C93-FE18EE1E2D2F}"/>
              </a:ext>
            </a:extLst>
          </p:cNvPr>
          <p:cNvSpPr>
            <a:spLocks noGrp="1"/>
          </p:cNvSpPr>
          <p:nvPr>
            <p:ph idx="1"/>
          </p:nvPr>
        </p:nvSpPr>
        <p:spPr>
          <a:xfrm>
            <a:off x="1261872" y="1355154"/>
            <a:ext cx="8595360" cy="5315361"/>
          </a:xfrm>
        </p:spPr>
        <p:txBody>
          <a:bodyPr>
            <a:normAutofit lnSpcReduction="10000"/>
          </a:bodyPr>
          <a:lstStyle/>
          <a:p>
            <a:pPr marL="0" indent="0">
              <a:buNone/>
            </a:pPr>
            <a:r>
              <a:rPr lang="en-CA" dirty="0"/>
              <a:t>Inserting </a:t>
            </a:r>
            <a:r>
              <a:rPr lang="en-CA" b="1" dirty="0"/>
              <a:t>NEW</a:t>
            </a:r>
            <a:r>
              <a:rPr lang="en-CA" dirty="0"/>
              <a:t> records (rows) into a database</a:t>
            </a:r>
          </a:p>
          <a:p>
            <a:r>
              <a:rPr lang="en-CA" dirty="0"/>
              <a:t>There are a few different ways to do insert statements, for now we will cover just 2</a:t>
            </a:r>
          </a:p>
          <a:p>
            <a:pPr lvl="1"/>
            <a:r>
              <a:rPr lang="en-CA" dirty="0"/>
              <a:t>We will ignore tables with automatically generated primary keys for now</a:t>
            </a:r>
          </a:p>
          <a:p>
            <a:pPr marL="0" indent="0">
              <a:buNone/>
            </a:pPr>
            <a:r>
              <a:rPr lang="en-CA" b="1" dirty="0"/>
              <a:t>Syntax 1</a:t>
            </a:r>
          </a:p>
          <a:p>
            <a:pPr marL="0" indent="0">
              <a:buNone/>
            </a:pPr>
            <a:endParaRPr lang="en-CA" b="1" dirty="0"/>
          </a:p>
          <a:p>
            <a:endParaRPr lang="en-CA" dirty="0"/>
          </a:p>
          <a:p>
            <a:endParaRPr lang="en-CA" dirty="0"/>
          </a:p>
          <a:p>
            <a:endParaRPr lang="en-CA" dirty="0"/>
          </a:p>
          <a:p>
            <a:r>
              <a:rPr lang="en-CA" dirty="0"/>
              <a:t>In this syntax, the order and inclusion of fields are optional</a:t>
            </a:r>
          </a:p>
          <a:p>
            <a:pPr lvl="1"/>
            <a:r>
              <a:rPr lang="en-CA" dirty="0"/>
              <a:t>Order of fields and values must match</a:t>
            </a:r>
          </a:p>
          <a:p>
            <a:pPr lvl="1"/>
            <a:r>
              <a:rPr lang="en-CA" dirty="0"/>
              <a:t>All Required fields must be included</a:t>
            </a:r>
          </a:p>
          <a:p>
            <a:endParaRPr lang="en-CA" dirty="0"/>
          </a:p>
        </p:txBody>
      </p:sp>
      <p:sp>
        <p:nvSpPr>
          <p:cNvPr id="4" name="TextBox 3">
            <a:extLst>
              <a:ext uri="{FF2B5EF4-FFF2-40B4-BE49-F238E27FC236}">
                <a16:creationId xmlns:a16="http://schemas.microsoft.com/office/drawing/2014/main" id="{24C3CCFD-2565-4BD9-9642-7C1A62E8DFF8}"/>
              </a:ext>
            </a:extLst>
          </p:cNvPr>
          <p:cNvSpPr txBox="1"/>
          <p:nvPr/>
        </p:nvSpPr>
        <p:spPr>
          <a:xfrm>
            <a:off x="1319868" y="3604969"/>
            <a:ext cx="6758429" cy="1569660"/>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INSERT INTO </a:t>
            </a:r>
            <a:r>
              <a:rPr lang="en-US" altLang="en-US" sz="2400" dirty="0">
                <a:latin typeface="Courier New" panose="02070309020205020404" pitchFamily="49" charset="0"/>
                <a:cs typeface="Courier New" panose="02070309020205020404" pitchFamily="49" charset="0"/>
              </a:rPr>
              <a:t>&lt;table name&gt; </a:t>
            </a:r>
          </a:p>
          <a:p>
            <a:r>
              <a:rPr lang="en-US" altLang="en-US" sz="2400" dirty="0">
                <a:latin typeface="Courier New" panose="02070309020205020404" pitchFamily="49" charset="0"/>
                <a:cs typeface="Courier New" panose="02070309020205020404" pitchFamily="49" charset="0"/>
              </a:rPr>
              <a:t>	(&lt;comma separated field list&gt;)</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VALUES</a:t>
            </a:r>
          </a:p>
          <a:p>
            <a:r>
              <a:rPr lang="en-US" altLang="en-US" sz="2400" dirty="0">
                <a:latin typeface="Courier New" panose="02070309020205020404" pitchFamily="49" charset="0"/>
                <a:cs typeface="Courier New" panose="02070309020205020404" pitchFamily="49" charset="0"/>
              </a:rPr>
              <a:t>	(&lt;comma separated value list&gt;);</a:t>
            </a:r>
          </a:p>
        </p:txBody>
      </p:sp>
    </p:spTree>
    <p:extLst>
      <p:ext uri="{BB962C8B-B14F-4D97-AF65-F5344CB8AC3E}">
        <p14:creationId xmlns:p14="http://schemas.microsoft.com/office/powerpoint/2010/main" val="1350224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1C9F-8E0A-4F9A-BD28-838AF98A490A}"/>
              </a:ext>
            </a:extLst>
          </p:cNvPr>
          <p:cNvSpPr>
            <a:spLocks noGrp="1"/>
          </p:cNvSpPr>
          <p:nvPr>
            <p:ph type="title"/>
          </p:nvPr>
        </p:nvSpPr>
        <p:spPr/>
        <p:txBody>
          <a:bodyPr/>
          <a:lstStyle/>
          <a:p>
            <a:r>
              <a:rPr lang="en-CA" dirty="0"/>
              <a:t>INSERT</a:t>
            </a:r>
          </a:p>
        </p:txBody>
      </p:sp>
      <p:sp>
        <p:nvSpPr>
          <p:cNvPr id="3" name="Content Placeholder 2">
            <a:extLst>
              <a:ext uri="{FF2B5EF4-FFF2-40B4-BE49-F238E27FC236}">
                <a16:creationId xmlns:a16="http://schemas.microsoft.com/office/drawing/2014/main" id="{C0F228B2-64C4-4CF4-8C93-FE18EE1E2D2F}"/>
              </a:ext>
            </a:extLst>
          </p:cNvPr>
          <p:cNvSpPr>
            <a:spLocks noGrp="1"/>
          </p:cNvSpPr>
          <p:nvPr>
            <p:ph idx="1"/>
          </p:nvPr>
        </p:nvSpPr>
        <p:spPr>
          <a:xfrm>
            <a:off x="1261872" y="1355154"/>
            <a:ext cx="8595360" cy="5315361"/>
          </a:xfrm>
        </p:spPr>
        <p:txBody>
          <a:bodyPr>
            <a:normAutofit/>
          </a:bodyPr>
          <a:lstStyle/>
          <a:p>
            <a:pPr marL="0" indent="0">
              <a:buNone/>
            </a:pPr>
            <a:r>
              <a:rPr lang="en-CA" dirty="0"/>
              <a:t>Inserting </a:t>
            </a:r>
            <a:r>
              <a:rPr lang="en-CA" b="1" dirty="0"/>
              <a:t>NEW</a:t>
            </a:r>
            <a:r>
              <a:rPr lang="en-CA" dirty="0"/>
              <a:t> records (rows) into a database</a:t>
            </a:r>
          </a:p>
          <a:p>
            <a:pPr marL="0" indent="0">
              <a:buNone/>
            </a:pPr>
            <a:r>
              <a:rPr lang="en-CA" b="1" dirty="0"/>
              <a:t>Syntax 2</a:t>
            </a:r>
          </a:p>
          <a:p>
            <a:pPr marL="0" indent="0">
              <a:buNone/>
            </a:pPr>
            <a:endParaRPr lang="en-CA" b="1" dirty="0"/>
          </a:p>
          <a:p>
            <a:endParaRPr lang="en-CA" dirty="0"/>
          </a:p>
          <a:p>
            <a:endParaRPr lang="en-CA" dirty="0"/>
          </a:p>
          <a:p>
            <a:r>
              <a:rPr lang="en-CA" dirty="0"/>
              <a:t>In this syntax, the order and inclusion of fields are NOT optional</a:t>
            </a:r>
          </a:p>
          <a:p>
            <a:pPr lvl="1"/>
            <a:r>
              <a:rPr lang="en-CA" dirty="0"/>
              <a:t>All fields must be included and </a:t>
            </a:r>
          </a:p>
          <a:p>
            <a:pPr lvl="1"/>
            <a:r>
              <a:rPr lang="en-CA" dirty="0"/>
              <a:t>the values must be provided in the SAME order that the fields are in the table design</a:t>
            </a:r>
          </a:p>
        </p:txBody>
      </p:sp>
      <p:sp>
        <p:nvSpPr>
          <p:cNvPr id="4" name="TextBox 3">
            <a:extLst>
              <a:ext uri="{FF2B5EF4-FFF2-40B4-BE49-F238E27FC236}">
                <a16:creationId xmlns:a16="http://schemas.microsoft.com/office/drawing/2014/main" id="{24C3CCFD-2565-4BD9-9642-7C1A62E8DFF8}"/>
              </a:ext>
            </a:extLst>
          </p:cNvPr>
          <p:cNvSpPr txBox="1"/>
          <p:nvPr/>
        </p:nvSpPr>
        <p:spPr>
          <a:xfrm>
            <a:off x="1523799" y="2394540"/>
            <a:ext cx="6758429" cy="1200329"/>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INSERT INTO </a:t>
            </a:r>
            <a:r>
              <a:rPr lang="en-US" altLang="en-US" sz="2400" dirty="0">
                <a:latin typeface="Courier New" panose="02070309020205020404" pitchFamily="49" charset="0"/>
                <a:cs typeface="Courier New" panose="02070309020205020404" pitchFamily="49" charset="0"/>
              </a:rPr>
              <a:t>&lt;table name&gt; </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VALUES</a:t>
            </a:r>
          </a:p>
          <a:p>
            <a:r>
              <a:rPr lang="en-US" altLang="en-US" sz="2400" dirty="0">
                <a:latin typeface="Courier New" panose="02070309020205020404" pitchFamily="49" charset="0"/>
                <a:cs typeface="Courier New" panose="02070309020205020404" pitchFamily="49" charset="0"/>
              </a:rPr>
              <a:t>	(&lt;comma separated value list&gt;);</a:t>
            </a:r>
          </a:p>
        </p:txBody>
      </p:sp>
    </p:spTree>
    <p:extLst>
      <p:ext uri="{BB962C8B-B14F-4D97-AF65-F5344CB8AC3E}">
        <p14:creationId xmlns:p14="http://schemas.microsoft.com/office/powerpoint/2010/main" val="2728123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4035-9E66-47CD-B58A-8DB9918B5F3B}"/>
              </a:ext>
            </a:extLst>
          </p:cNvPr>
          <p:cNvSpPr>
            <a:spLocks noGrp="1"/>
          </p:cNvSpPr>
          <p:nvPr>
            <p:ph type="title"/>
          </p:nvPr>
        </p:nvSpPr>
        <p:spPr/>
        <p:txBody>
          <a:bodyPr/>
          <a:lstStyle/>
          <a:p>
            <a:r>
              <a:rPr lang="en-CA" dirty="0"/>
              <a:t>INSERT</a:t>
            </a:r>
          </a:p>
        </p:txBody>
      </p:sp>
      <p:sp>
        <p:nvSpPr>
          <p:cNvPr id="3" name="Content Placeholder 2">
            <a:extLst>
              <a:ext uri="{FF2B5EF4-FFF2-40B4-BE49-F238E27FC236}">
                <a16:creationId xmlns:a16="http://schemas.microsoft.com/office/drawing/2014/main" id="{DF60F039-7365-4FC6-8A77-903C7F37E472}"/>
              </a:ext>
            </a:extLst>
          </p:cNvPr>
          <p:cNvSpPr>
            <a:spLocks noGrp="1"/>
          </p:cNvSpPr>
          <p:nvPr>
            <p:ph idx="1"/>
          </p:nvPr>
        </p:nvSpPr>
        <p:spPr>
          <a:xfrm>
            <a:off x="1348740" y="1253332"/>
            <a:ext cx="8595360" cy="595204"/>
          </a:xfrm>
        </p:spPr>
        <p:txBody>
          <a:bodyPr/>
          <a:lstStyle/>
          <a:p>
            <a:pPr marL="0" indent="0">
              <a:buNone/>
            </a:pPr>
            <a:r>
              <a:rPr lang="en-CA" dirty="0"/>
              <a:t>Samples</a:t>
            </a:r>
          </a:p>
        </p:txBody>
      </p:sp>
      <p:sp>
        <p:nvSpPr>
          <p:cNvPr id="4" name="TextBox 3">
            <a:extLst>
              <a:ext uri="{FF2B5EF4-FFF2-40B4-BE49-F238E27FC236}">
                <a16:creationId xmlns:a16="http://schemas.microsoft.com/office/drawing/2014/main" id="{627F4419-8D31-4064-B986-2DA7D22F598F}"/>
              </a:ext>
            </a:extLst>
          </p:cNvPr>
          <p:cNvSpPr txBox="1"/>
          <p:nvPr/>
        </p:nvSpPr>
        <p:spPr>
          <a:xfrm>
            <a:off x="1348740" y="1927473"/>
            <a:ext cx="9400394" cy="1938992"/>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INSERT INTO </a:t>
            </a:r>
            <a:r>
              <a:rPr lang="en-US" altLang="en-US" sz="2400" dirty="0">
                <a:latin typeface="Courier New" panose="02070309020205020404" pitchFamily="49" charset="0"/>
                <a:cs typeface="Courier New" panose="02070309020205020404" pitchFamily="49" charset="0"/>
              </a:rPr>
              <a:t>parts</a:t>
            </a:r>
          </a:p>
          <a:p>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part_desc</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part_number</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on_hand</a:t>
            </a:r>
            <a:r>
              <a:rPr lang="en-US" altLang="en-US" sz="2400" dirty="0">
                <a:latin typeface="Courier New" panose="02070309020205020404" pitchFamily="49" charset="0"/>
                <a:cs typeface="Courier New" panose="02070309020205020404" pitchFamily="49" charset="0"/>
              </a:rPr>
              <a:t>, class, warehouse, price)</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VALUES</a:t>
            </a:r>
          </a:p>
          <a:p>
            <a:r>
              <a:rPr lang="en-US" altLang="en-US" sz="2400" dirty="0">
                <a:latin typeface="Courier New" panose="02070309020205020404" pitchFamily="49" charset="0"/>
                <a:cs typeface="Courier New" panose="02070309020205020404" pitchFamily="49" charset="0"/>
              </a:rPr>
              <a:t>	(‘Soccer Ball’, ‘RC16’, 26, ‘SG’, 1, 24.95);</a:t>
            </a:r>
          </a:p>
        </p:txBody>
      </p:sp>
      <p:sp>
        <p:nvSpPr>
          <p:cNvPr id="5" name="TextBox 4">
            <a:extLst>
              <a:ext uri="{FF2B5EF4-FFF2-40B4-BE49-F238E27FC236}">
                <a16:creationId xmlns:a16="http://schemas.microsoft.com/office/drawing/2014/main" id="{5734A349-DA54-4CF9-8BE8-8542DD8A5E09}"/>
              </a:ext>
            </a:extLst>
          </p:cNvPr>
          <p:cNvSpPr txBox="1"/>
          <p:nvPr/>
        </p:nvSpPr>
        <p:spPr>
          <a:xfrm>
            <a:off x="1348740" y="4303106"/>
            <a:ext cx="9400394" cy="1200329"/>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INSERT INTO </a:t>
            </a:r>
            <a:r>
              <a:rPr lang="en-US" altLang="en-US" sz="2400" dirty="0">
                <a:latin typeface="Courier New" panose="02070309020205020404" pitchFamily="49" charset="0"/>
                <a:cs typeface="Courier New" panose="02070309020205020404" pitchFamily="49" charset="0"/>
              </a:rPr>
              <a:t>parts</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VALUES</a:t>
            </a:r>
          </a:p>
          <a:p>
            <a:r>
              <a:rPr lang="en-US" altLang="en-US" sz="2400" dirty="0">
                <a:latin typeface="Courier New" panose="02070309020205020404" pitchFamily="49" charset="0"/>
                <a:cs typeface="Courier New" panose="02070309020205020404" pitchFamily="49" charset="0"/>
              </a:rPr>
              <a:t>	(‘RC16’, ‘Soccer Ball’, 26, ‘SG’, 1, 24.95);</a:t>
            </a:r>
          </a:p>
        </p:txBody>
      </p:sp>
      <p:sp>
        <p:nvSpPr>
          <p:cNvPr id="6" name="TextBox 5">
            <a:extLst>
              <a:ext uri="{FF2B5EF4-FFF2-40B4-BE49-F238E27FC236}">
                <a16:creationId xmlns:a16="http://schemas.microsoft.com/office/drawing/2014/main" id="{22C0D2EC-3AE2-48D2-BC3D-C871160C0DE0}"/>
              </a:ext>
            </a:extLst>
          </p:cNvPr>
          <p:cNvSpPr txBox="1"/>
          <p:nvPr/>
        </p:nvSpPr>
        <p:spPr>
          <a:xfrm>
            <a:off x="2276132" y="5808742"/>
            <a:ext cx="3927315" cy="369332"/>
          </a:xfrm>
          <a:prstGeom prst="rect">
            <a:avLst/>
          </a:prstGeom>
          <a:noFill/>
        </p:spPr>
        <p:txBody>
          <a:bodyPr wrap="square" rtlCol="0">
            <a:spAutoFit/>
          </a:bodyPr>
          <a:lstStyle/>
          <a:p>
            <a:r>
              <a:rPr lang="en-CA" b="1" dirty="0">
                <a:latin typeface="SansSerif" panose="00000400000000000000" pitchFamily="2" charset="2"/>
              </a:rPr>
              <a:t>Note: the order of the fields</a:t>
            </a:r>
          </a:p>
        </p:txBody>
      </p:sp>
    </p:spTree>
    <p:extLst>
      <p:ext uri="{BB962C8B-B14F-4D97-AF65-F5344CB8AC3E}">
        <p14:creationId xmlns:p14="http://schemas.microsoft.com/office/powerpoint/2010/main" val="112520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Inserting </a:t>
            </a:r>
            <a:r>
              <a:rPr lang="en-US" b="1" dirty="0"/>
              <a:t>Multiple Rows in One Statement</a:t>
            </a:r>
            <a:br>
              <a:rPr lang="en-US" b="1" dirty="0"/>
            </a:br>
            <a:endParaRPr lang="en-CA" dirty="0"/>
          </a:p>
        </p:txBody>
      </p:sp>
      <p:sp>
        <p:nvSpPr>
          <p:cNvPr id="4" name="Rectangle 1"/>
          <p:cNvSpPr>
            <a:spLocks noGrp="1" noChangeArrowheads="1"/>
          </p:cNvSpPr>
          <p:nvPr>
            <p:ph idx="1"/>
          </p:nvPr>
        </p:nvSpPr>
        <p:spPr bwMode="auto">
          <a:xfrm>
            <a:off x="443346" y="1225689"/>
            <a:ext cx="1000774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INSERT 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INTO &lt;</a:t>
            </a:r>
            <a:r>
              <a:rPr kumimoji="0" lang="en-US" altLang="en-US" b="0" i="0" u="none" strike="noStrike" cap="none" normalizeH="0" baseline="0" dirty="0" err="1" smtClean="0">
                <a:ln>
                  <a:noFill/>
                </a:ln>
                <a:solidFill>
                  <a:schemeClr val="tx1"/>
                </a:solidFill>
                <a:effectLst/>
                <a:latin typeface="Arial Unicode MS"/>
              </a:rPr>
              <a:t>tablename</a:t>
            </a:r>
            <a:r>
              <a:rPr kumimoji="0" lang="en-US" altLang="en-US" b="0" i="0" u="none" strike="noStrike" cap="none" normalizeH="0" baseline="0" dirty="0" smtClean="0">
                <a:ln>
                  <a:noFill/>
                </a:ln>
                <a:solidFill>
                  <a:schemeClr val="tx1"/>
                </a:solidFill>
                <a:effectLst/>
                <a:latin typeface="Arial Unicode MS"/>
              </a:rPr>
              <a:t>&gt; VALUES ( &lt;value list comma separated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INTO &lt;</a:t>
            </a:r>
            <a:r>
              <a:rPr kumimoji="0" lang="en-US" altLang="en-US" b="0" i="0" u="none" strike="noStrike" cap="none" normalizeH="0" baseline="0" dirty="0" err="1" smtClean="0">
                <a:ln>
                  <a:noFill/>
                </a:ln>
                <a:solidFill>
                  <a:schemeClr val="tx1"/>
                </a:solidFill>
                <a:effectLst/>
                <a:latin typeface="Arial Unicode MS"/>
              </a:rPr>
              <a:t>tablename</a:t>
            </a:r>
            <a:r>
              <a:rPr kumimoji="0" lang="en-US" altLang="en-US" b="0" i="0" u="none" strike="noStrike" cap="none" normalizeH="0" baseline="0" dirty="0" smtClean="0">
                <a:ln>
                  <a:noFill/>
                </a:ln>
                <a:solidFill>
                  <a:schemeClr val="tx1"/>
                </a:solidFill>
                <a:effectLst/>
                <a:latin typeface="Arial Unicode MS"/>
              </a:rPr>
              <a:t>&gt; VALUES ( &lt;value list comma separated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INTO &lt;</a:t>
            </a:r>
            <a:r>
              <a:rPr kumimoji="0" lang="en-US" altLang="en-US" b="0" i="0" u="none" strike="noStrike" cap="none" normalizeH="0" baseline="0" dirty="0" err="1" smtClean="0">
                <a:ln>
                  <a:noFill/>
                </a:ln>
                <a:solidFill>
                  <a:schemeClr val="tx1"/>
                </a:solidFill>
                <a:effectLst/>
                <a:latin typeface="Arial Unicode MS"/>
              </a:rPr>
              <a:t>tablename</a:t>
            </a:r>
            <a:r>
              <a:rPr kumimoji="0" lang="en-US" altLang="en-US" b="0" i="0" u="none" strike="noStrike" cap="none" normalizeH="0" baseline="0" dirty="0" smtClean="0">
                <a:ln>
                  <a:noFill/>
                </a:ln>
                <a:solidFill>
                  <a:schemeClr val="tx1"/>
                </a:solidFill>
                <a:effectLst/>
                <a:latin typeface="Arial Unicode MS"/>
              </a:rPr>
              <a:t>&gt; VALUES ( &lt;value list comma separated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SELECT &lt;some field name&gt; FROM &lt;table name&gt;;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 note the field and table names in the SELECT do NOT need to from the same table.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 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INSERT ALL </a:t>
            </a:r>
          </a:p>
          <a:p>
            <a:pPr marL="0" lvl="0" indent="0" eaLnBrk="0" fontAlgn="base" hangingPunct="0">
              <a:lnSpc>
                <a:spcPct val="100000"/>
              </a:lnSpc>
              <a:spcBef>
                <a:spcPct val="0"/>
              </a:spcBef>
              <a:spcAft>
                <a:spcPct val="0"/>
              </a:spcAft>
              <a:buClrTx/>
              <a:buSzTx/>
              <a:buNone/>
            </a:pPr>
            <a:r>
              <a:rPr kumimoji="0" lang="en-US" altLang="en-US" b="0" i="0" u="none" strike="noStrike" cap="none" normalizeH="0" baseline="0" dirty="0" smtClean="0">
                <a:ln>
                  <a:noFill/>
                </a:ln>
                <a:solidFill>
                  <a:schemeClr val="tx1"/>
                </a:solidFill>
                <a:effectLst/>
                <a:latin typeface="Arial Unicode MS"/>
              </a:rPr>
              <a:t>INTO offices VALUES (8, 'Toronto', '+1 416 555 1111', '200 Young St. N., NULL, 'ON', 'Canada', 'M4A3A1', 'NA</a:t>
            </a:r>
            <a:r>
              <a:rPr lang="en-US" altLang="en-US" dirty="0">
                <a:latin typeface="Arial Unicode MS"/>
              </a:rPr>
              <a:t>'</a:t>
            </a:r>
            <a:r>
              <a:rPr kumimoji="0" lang="en-US" altLang="en-US" b="0" i="0" u="none" strike="noStrike" cap="none" normalizeH="0" baseline="0" dirty="0" smtClean="0">
                <a:ln>
                  <a:noFill/>
                </a:ln>
                <a:solidFill>
                  <a:schemeClr val="tx1"/>
                </a:solidFill>
                <a:effectLst/>
                <a:latin typeface="Arial Unicode MS"/>
              </a:rPr>
              <a:t>) </a:t>
            </a:r>
          </a:p>
          <a:p>
            <a:pPr marL="0" lvl="0" indent="0" eaLnBrk="0" fontAlgn="base" hangingPunct="0">
              <a:lnSpc>
                <a:spcPct val="100000"/>
              </a:lnSpc>
              <a:spcBef>
                <a:spcPct val="0"/>
              </a:spcBef>
              <a:spcAft>
                <a:spcPct val="0"/>
              </a:spcAft>
              <a:buClrTx/>
              <a:buSzTx/>
              <a:buNone/>
            </a:pPr>
            <a:r>
              <a:rPr kumimoji="0" lang="en-US" altLang="en-US" b="0" i="0" u="none" strike="noStrike" cap="none" normalizeH="0" baseline="0" dirty="0" smtClean="0">
                <a:ln>
                  <a:noFill/>
                </a:ln>
                <a:solidFill>
                  <a:schemeClr val="tx1"/>
                </a:solidFill>
                <a:effectLst/>
                <a:latin typeface="Arial Unicode MS"/>
              </a:rPr>
              <a:t>INTO offices VALUES (9, 'Oshawa', '+1 905 555 2222', '155 Simcoe. S., NULL, 'ON', 'Canada', 'N2L3G4', 'NA</a:t>
            </a:r>
            <a:r>
              <a:rPr lang="en-US" altLang="en-US" dirty="0">
                <a:latin typeface="Arial Unicode MS"/>
              </a:rPr>
              <a:t>'</a:t>
            </a:r>
            <a:r>
              <a:rPr kumimoji="0" lang="en-US" altLang="en-US" b="0" i="0" u="none" strike="noStrike" cap="none" normalizeH="0" baseline="0" dirty="0" smtClean="0">
                <a:ln>
                  <a:noFill/>
                </a:ln>
                <a:solidFill>
                  <a:schemeClr val="tx1"/>
                </a:solidFill>
                <a:effectLst/>
                <a:latin typeface="Arial Unicode MS"/>
              </a:rPr>
              <a:t>) </a:t>
            </a:r>
          </a:p>
          <a:p>
            <a:pPr marL="0" lvl="0" indent="0" eaLnBrk="0" fontAlgn="base" hangingPunct="0">
              <a:lnSpc>
                <a:spcPct val="100000"/>
              </a:lnSpc>
              <a:spcBef>
                <a:spcPct val="0"/>
              </a:spcBef>
              <a:spcAft>
                <a:spcPct val="0"/>
              </a:spcAft>
              <a:buClrTx/>
              <a:buSzTx/>
              <a:buNone/>
            </a:pPr>
            <a:r>
              <a:rPr kumimoji="0" lang="en-US" altLang="en-US" b="0" i="0" u="none" strike="noStrike" cap="none" normalizeH="0" baseline="0" dirty="0" smtClean="0">
                <a:ln>
                  <a:noFill/>
                </a:ln>
                <a:solidFill>
                  <a:schemeClr val="tx1"/>
                </a:solidFill>
                <a:effectLst/>
                <a:latin typeface="Arial Unicode MS"/>
              </a:rPr>
              <a:t>INTO offices VALUES (10, 'Montreal', '+1 268 555 3333', '1245 Rue </a:t>
            </a:r>
            <a:r>
              <a:rPr kumimoji="0" lang="en-US" altLang="en-US" b="0" i="0" u="none" strike="noStrike" cap="none" normalizeH="0" baseline="0" dirty="0" err="1" smtClean="0">
                <a:ln>
                  <a:noFill/>
                </a:ln>
                <a:solidFill>
                  <a:schemeClr val="tx1"/>
                </a:solidFill>
                <a:effectLst/>
                <a:latin typeface="Arial Unicode MS"/>
              </a:rPr>
              <a:t>Lavac</a:t>
            </a:r>
            <a:r>
              <a:rPr kumimoji="0" lang="en-US" altLang="en-US" b="0" i="0" u="none" strike="noStrike" cap="none" normalizeH="0" baseline="0" dirty="0" smtClean="0">
                <a:ln>
                  <a:noFill/>
                </a:ln>
                <a:solidFill>
                  <a:schemeClr val="tx1"/>
                </a:solidFill>
                <a:effectLst/>
                <a:latin typeface="Arial Unicode MS"/>
              </a:rPr>
              <a:t>, NULL, 'QC', 'Canada', 'K3S2H4', 'NA</a:t>
            </a:r>
            <a:r>
              <a:rPr lang="en-US" altLang="en-US" dirty="0">
                <a:latin typeface="Arial Unicode MS"/>
              </a:rPr>
              <a:t>'</a:t>
            </a:r>
            <a:r>
              <a:rPr kumimoji="0" lang="en-US" altLang="en-US" b="0"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 SELECT * FROM dual;</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359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519D-5727-4C55-A312-936539ECD304}"/>
              </a:ext>
            </a:extLst>
          </p:cNvPr>
          <p:cNvSpPr>
            <a:spLocks noGrp="1"/>
          </p:cNvSpPr>
          <p:nvPr>
            <p:ph type="title"/>
          </p:nvPr>
        </p:nvSpPr>
        <p:spPr/>
        <p:txBody>
          <a:bodyPr/>
          <a:lstStyle/>
          <a:p>
            <a:r>
              <a:rPr lang="en-CA" dirty="0"/>
              <a:t>UPDATE</a:t>
            </a:r>
          </a:p>
        </p:txBody>
      </p:sp>
      <p:sp>
        <p:nvSpPr>
          <p:cNvPr id="3" name="Content Placeholder 2">
            <a:extLst>
              <a:ext uri="{FF2B5EF4-FFF2-40B4-BE49-F238E27FC236}">
                <a16:creationId xmlns:a16="http://schemas.microsoft.com/office/drawing/2014/main" id="{7C80CE96-3425-41F8-9C62-4F645A1126F5}"/>
              </a:ext>
            </a:extLst>
          </p:cNvPr>
          <p:cNvSpPr>
            <a:spLocks noGrp="1"/>
          </p:cNvSpPr>
          <p:nvPr>
            <p:ph idx="1"/>
          </p:nvPr>
        </p:nvSpPr>
        <p:spPr>
          <a:xfrm>
            <a:off x="1261872" y="1828800"/>
            <a:ext cx="8595360" cy="2736622"/>
          </a:xfrm>
        </p:spPr>
        <p:txBody>
          <a:bodyPr>
            <a:normAutofit/>
          </a:bodyPr>
          <a:lstStyle/>
          <a:p>
            <a:pPr marL="0" indent="0">
              <a:buNone/>
            </a:pPr>
            <a:r>
              <a:rPr lang="en-CA" dirty="0"/>
              <a:t>To update already </a:t>
            </a:r>
            <a:r>
              <a:rPr lang="en-CA" b="1" dirty="0"/>
              <a:t>EXISTING</a:t>
            </a:r>
            <a:r>
              <a:rPr lang="en-CA" dirty="0"/>
              <a:t> records (Rows)</a:t>
            </a:r>
          </a:p>
          <a:p>
            <a:r>
              <a:rPr lang="en-CA" dirty="0"/>
              <a:t>Only include those fields that are changing</a:t>
            </a:r>
          </a:p>
          <a:p>
            <a:r>
              <a:rPr lang="en-CA" dirty="0"/>
              <a:t>Make sure you have a WHERE clause that specifies EXACTLY what records are to be updated.</a:t>
            </a:r>
          </a:p>
          <a:p>
            <a:pPr marL="0" indent="0">
              <a:buNone/>
            </a:pPr>
            <a:r>
              <a:rPr lang="en-CA" b="1" dirty="0"/>
              <a:t>GENERIC SYNTAX</a:t>
            </a:r>
          </a:p>
          <a:p>
            <a:endParaRPr lang="en-CA" dirty="0"/>
          </a:p>
        </p:txBody>
      </p:sp>
      <p:sp>
        <p:nvSpPr>
          <p:cNvPr id="4" name="TextBox 3">
            <a:extLst>
              <a:ext uri="{FF2B5EF4-FFF2-40B4-BE49-F238E27FC236}">
                <a16:creationId xmlns:a16="http://schemas.microsoft.com/office/drawing/2014/main" id="{3D2975BB-75E1-4030-9FFF-3E1BD3D73E40}"/>
              </a:ext>
            </a:extLst>
          </p:cNvPr>
          <p:cNvSpPr txBox="1"/>
          <p:nvPr/>
        </p:nvSpPr>
        <p:spPr>
          <a:xfrm>
            <a:off x="1846141" y="4085194"/>
            <a:ext cx="6758429" cy="2308324"/>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UPDATE </a:t>
            </a:r>
            <a:r>
              <a:rPr lang="en-US" altLang="en-US" sz="2400" dirty="0">
                <a:latin typeface="Courier New" panose="02070309020205020404" pitchFamily="49" charset="0"/>
                <a:cs typeface="Courier New" panose="02070309020205020404" pitchFamily="49" charset="0"/>
              </a:rPr>
              <a:t>&lt;table name&gt; </a:t>
            </a:r>
            <a:r>
              <a:rPr lang="en-US" altLang="en-US" sz="2400" dirty="0">
                <a:solidFill>
                  <a:schemeClr val="accent1"/>
                </a:solidFill>
                <a:latin typeface="Courier New" panose="02070309020205020404" pitchFamily="49" charset="0"/>
                <a:cs typeface="Courier New" panose="02070309020205020404" pitchFamily="49" charset="0"/>
              </a:rPr>
              <a:t>SET</a:t>
            </a:r>
          </a:p>
          <a:p>
            <a:r>
              <a:rPr lang="en-US" altLang="en-US" sz="2400" dirty="0">
                <a:latin typeface="Courier New" panose="02070309020205020404" pitchFamily="49" charset="0"/>
                <a:cs typeface="Courier New" panose="02070309020205020404" pitchFamily="49" charset="0"/>
              </a:rPr>
              <a:t>	&lt;field1&gt;=&lt;value1&gt;,</a:t>
            </a:r>
          </a:p>
          <a:p>
            <a:r>
              <a:rPr lang="en-US" altLang="en-US" sz="2400" dirty="0">
                <a:latin typeface="Courier New" panose="02070309020205020404" pitchFamily="49" charset="0"/>
                <a:cs typeface="Courier New" panose="02070309020205020404" pitchFamily="49" charset="0"/>
              </a:rPr>
              <a:t>	&lt;field2&gt;=&lt;value2&gt;,</a:t>
            </a:r>
          </a:p>
          <a:p>
            <a:r>
              <a:rPr lang="en-US" altLang="en-US" sz="2400" dirty="0">
                <a:latin typeface="Courier New" panose="02070309020205020404" pitchFamily="49" charset="0"/>
                <a:cs typeface="Courier New" panose="02070309020205020404" pitchFamily="49" charset="0"/>
              </a:rPr>
              <a:t>	....</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p>
          <a:p>
            <a:r>
              <a:rPr lang="en-US" altLang="en-US" sz="2400" dirty="0">
                <a:latin typeface="Courier New" panose="02070309020205020404" pitchFamily="49" charset="0"/>
                <a:cs typeface="Courier New" panose="02070309020205020404" pitchFamily="49" charset="0"/>
              </a:rPr>
              <a:t>	&lt;conditional statement&gt;;</a:t>
            </a:r>
          </a:p>
        </p:txBody>
      </p:sp>
    </p:spTree>
    <p:extLst>
      <p:ext uri="{BB962C8B-B14F-4D97-AF65-F5344CB8AC3E}">
        <p14:creationId xmlns:p14="http://schemas.microsoft.com/office/powerpoint/2010/main" val="533200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4035-9E66-47CD-B58A-8DB9918B5F3B}"/>
              </a:ext>
            </a:extLst>
          </p:cNvPr>
          <p:cNvSpPr>
            <a:spLocks noGrp="1"/>
          </p:cNvSpPr>
          <p:nvPr>
            <p:ph type="title"/>
          </p:nvPr>
        </p:nvSpPr>
        <p:spPr/>
        <p:txBody>
          <a:bodyPr/>
          <a:lstStyle/>
          <a:p>
            <a:r>
              <a:rPr lang="en-CA" dirty="0"/>
              <a:t>UPDATE continued</a:t>
            </a:r>
          </a:p>
        </p:txBody>
      </p:sp>
      <p:sp>
        <p:nvSpPr>
          <p:cNvPr id="3" name="Content Placeholder 2">
            <a:extLst>
              <a:ext uri="{FF2B5EF4-FFF2-40B4-BE49-F238E27FC236}">
                <a16:creationId xmlns:a16="http://schemas.microsoft.com/office/drawing/2014/main" id="{DF60F039-7365-4FC6-8A77-903C7F37E472}"/>
              </a:ext>
            </a:extLst>
          </p:cNvPr>
          <p:cNvSpPr>
            <a:spLocks noGrp="1"/>
          </p:cNvSpPr>
          <p:nvPr>
            <p:ph idx="1"/>
          </p:nvPr>
        </p:nvSpPr>
        <p:spPr>
          <a:xfrm>
            <a:off x="1348740" y="1253332"/>
            <a:ext cx="8595360" cy="595204"/>
          </a:xfrm>
        </p:spPr>
        <p:txBody>
          <a:bodyPr/>
          <a:lstStyle/>
          <a:p>
            <a:pPr marL="0" indent="0">
              <a:buNone/>
            </a:pPr>
            <a:r>
              <a:rPr lang="en-CA" dirty="0"/>
              <a:t>Samples</a:t>
            </a:r>
          </a:p>
        </p:txBody>
      </p:sp>
      <p:sp>
        <p:nvSpPr>
          <p:cNvPr id="4" name="TextBox 3">
            <a:extLst>
              <a:ext uri="{FF2B5EF4-FFF2-40B4-BE49-F238E27FC236}">
                <a16:creationId xmlns:a16="http://schemas.microsoft.com/office/drawing/2014/main" id="{627F4419-8D31-4064-B986-2DA7D22F598F}"/>
              </a:ext>
            </a:extLst>
          </p:cNvPr>
          <p:cNvSpPr txBox="1"/>
          <p:nvPr/>
        </p:nvSpPr>
        <p:spPr>
          <a:xfrm>
            <a:off x="1348740" y="2374160"/>
            <a:ext cx="7012428" cy="1200329"/>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UPDATE </a:t>
            </a:r>
            <a:r>
              <a:rPr lang="en-US" altLang="en-US" sz="2400" dirty="0">
                <a:latin typeface="Courier New" panose="02070309020205020404" pitchFamily="49" charset="0"/>
                <a:cs typeface="Courier New" panose="02070309020205020404" pitchFamily="49" charset="0"/>
              </a:rPr>
              <a:t>parts </a:t>
            </a:r>
            <a:r>
              <a:rPr lang="en-US" altLang="en-US" sz="2400" dirty="0">
                <a:solidFill>
                  <a:schemeClr val="accent1"/>
                </a:solidFill>
                <a:latin typeface="Courier New" panose="02070309020205020404" pitchFamily="49" charset="0"/>
                <a:cs typeface="Courier New" panose="02070309020205020404" pitchFamily="49" charset="0"/>
              </a:rPr>
              <a:t>SET</a:t>
            </a:r>
          </a:p>
          <a:p>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part_desc</a:t>
            </a:r>
            <a:r>
              <a:rPr lang="en-US" altLang="en-US" sz="2400" dirty="0">
                <a:latin typeface="Courier New" panose="02070309020205020404" pitchFamily="49" charset="0"/>
                <a:cs typeface="Courier New" panose="02070309020205020404" pitchFamily="49" charset="0"/>
              </a:rPr>
              <a:t> = ‘Gas/Propane Grill’</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part_number</a:t>
            </a:r>
            <a:r>
              <a:rPr lang="en-US" altLang="en-US" sz="2400" dirty="0">
                <a:latin typeface="Courier New" panose="02070309020205020404" pitchFamily="49" charset="0"/>
                <a:cs typeface="Courier New" panose="02070309020205020404" pitchFamily="49" charset="0"/>
              </a:rPr>
              <a:t> = ‘BT04’;</a:t>
            </a:r>
          </a:p>
        </p:txBody>
      </p:sp>
      <p:sp>
        <p:nvSpPr>
          <p:cNvPr id="5" name="TextBox 4">
            <a:extLst>
              <a:ext uri="{FF2B5EF4-FFF2-40B4-BE49-F238E27FC236}">
                <a16:creationId xmlns:a16="http://schemas.microsoft.com/office/drawing/2014/main" id="{5734A349-DA54-4CF9-8BE8-8542DD8A5E09}"/>
              </a:ext>
            </a:extLst>
          </p:cNvPr>
          <p:cNvSpPr txBox="1"/>
          <p:nvPr/>
        </p:nvSpPr>
        <p:spPr>
          <a:xfrm>
            <a:off x="1348740" y="4919949"/>
            <a:ext cx="7012428" cy="1200329"/>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UPDATE </a:t>
            </a:r>
            <a:r>
              <a:rPr lang="en-US" altLang="en-US" sz="2400" dirty="0">
                <a:latin typeface="Courier New" panose="02070309020205020404" pitchFamily="49" charset="0"/>
                <a:cs typeface="Courier New" panose="02070309020205020404" pitchFamily="49" charset="0"/>
              </a:rPr>
              <a:t>parts</a:t>
            </a:r>
            <a:r>
              <a:rPr lang="en-US" altLang="en-US" sz="2400" dirty="0">
                <a:solidFill>
                  <a:srgbClr val="C00000"/>
                </a:solidFill>
                <a:latin typeface="Courier New" panose="02070309020205020404" pitchFamily="49" charset="0"/>
                <a:cs typeface="Courier New" panose="02070309020205020404" pitchFamily="49" charset="0"/>
              </a:rPr>
              <a:t> SET </a:t>
            </a:r>
            <a:endParaRPr lang="en-US" altLang="en-US" sz="2400" dirty="0">
              <a:latin typeface="Courier New" panose="02070309020205020404" pitchFamily="49" charset="0"/>
              <a:cs typeface="Courier New" panose="02070309020205020404" pitchFamily="49" charset="0"/>
            </a:endParaRPr>
          </a:p>
          <a:p>
            <a:r>
              <a:rPr lang="en-US" altLang="en-US" sz="2400" dirty="0">
                <a:latin typeface="Courier New" panose="02070309020205020404" pitchFamily="49" charset="0"/>
                <a:cs typeface="Courier New" panose="02070309020205020404" pitchFamily="49" charset="0"/>
              </a:rPr>
              <a:t>	price = price * 1.10</a:t>
            </a:r>
          </a:p>
          <a:p>
            <a:r>
              <a:rPr lang="en-US" altLang="en-US" sz="2400" dirty="0">
                <a:solidFill>
                  <a:srgbClr val="C00000"/>
                </a:solidFill>
                <a:latin typeface="Courier New" panose="02070309020205020404" pitchFamily="49" charset="0"/>
                <a:cs typeface="Courier New" panose="02070309020205020404" pitchFamily="49" charset="0"/>
              </a:rPr>
              <a:t>	WHERE </a:t>
            </a:r>
            <a:r>
              <a:rPr lang="en-US" altLang="en-US" sz="2400" dirty="0">
                <a:latin typeface="Courier New" panose="02070309020205020404" pitchFamily="49" charset="0"/>
                <a:cs typeface="Courier New" panose="02070309020205020404" pitchFamily="49" charset="0"/>
              </a:rPr>
              <a:t>class = ‘SG’;</a:t>
            </a:r>
          </a:p>
        </p:txBody>
      </p:sp>
      <p:sp>
        <p:nvSpPr>
          <p:cNvPr id="7" name="TextBox 6">
            <a:extLst>
              <a:ext uri="{FF2B5EF4-FFF2-40B4-BE49-F238E27FC236}">
                <a16:creationId xmlns:a16="http://schemas.microsoft.com/office/drawing/2014/main" id="{F4AC8403-3636-43DA-B917-CF4D72100411}"/>
              </a:ext>
            </a:extLst>
          </p:cNvPr>
          <p:cNvSpPr txBox="1"/>
          <p:nvPr/>
        </p:nvSpPr>
        <p:spPr>
          <a:xfrm>
            <a:off x="1217007" y="1731418"/>
            <a:ext cx="5782429" cy="369332"/>
          </a:xfrm>
          <a:prstGeom prst="rect">
            <a:avLst/>
          </a:prstGeom>
          <a:noFill/>
        </p:spPr>
        <p:txBody>
          <a:bodyPr wrap="square" rtlCol="0">
            <a:spAutoFit/>
          </a:bodyPr>
          <a:lstStyle/>
          <a:p>
            <a:r>
              <a:rPr lang="en-CA" dirty="0">
                <a:latin typeface="SansSerif" panose="00000400000000000000" pitchFamily="2" charset="2"/>
              </a:rPr>
              <a:t>Updates a single record and changes the description</a:t>
            </a:r>
          </a:p>
        </p:txBody>
      </p:sp>
      <p:sp>
        <p:nvSpPr>
          <p:cNvPr id="8" name="TextBox 7">
            <a:extLst>
              <a:ext uri="{FF2B5EF4-FFF2-40B4-BE49-F238E27FC236}">
                <a16:creationId xmlns:a16="http://schemas.microsoft.com/office/drawing/2014/main" id="{654648A5-2B46-4B65-9370-61FDF408067D}"/>
              </a:ext>
            </a:extLst>
          </p:cNvPr>
          <p:cNvSpPr txBox="1"/>
          <p:nvPr/>
        </p:nvSpPr>
        <p:spPr>
          <a:xfrm>
            <a:off x="1217007" y="3847899"/>
            <a:ext cx="9626253" cy="369332"/>
          </a:xfrm>
          <a:prstGeom prst="rect">
            <a:avLst/>
          </a:prstGeom>
          <a:noFill/>
        </p:spPr>
        <p:txBody>
          <a:bodyPr wrap="square" rtlCol="0">
            <a:spAutoFit/>
          </a:bodyPr>
          <a:lstStyle/>
          <a:p>
            <a:r>
              <a:rPr lang="en-CA" dirty="0">
                <a:latin typeface="SansSerif" panose="00000400000000000000" pitchFamily="2" charset="2"/>
              </a:rPr>
              <a:t>Updates ALL records matching the WHERE criteria and increases the price by 10%</a:t>
            </a:r>
          </a:p>
        </p:txBody>
      </p:sp>
    </p:spTree>
    <p:extLst>
      <p:ext uri="{BB962C8B-B14F-4D97-AF65-F5344CB8AC3E}">
        <p14:creationId xmlns:p14="http://schemas.microsoft.com/office/powerpoint/2010/main" val="2100664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006A-D15E-4AAA-99BE-4C14D50D60C5}"/>
              </a:ext>
            </a:extLst>
          </p:cNvPr>
          <p:cNvSpPr>
            <a:spLocks noGrp="1"/>
          </p:cNvSpPr>
          <p:nvPr>
            <p:ph type="title"/>
          </p:nvPr>
        </p:nvSpPr>
        <p:spPr/>
        <p:txBody>
          <a:bodyPr/>
          <a:lstStyle/>
          <a:p>
            <a:r>
              <a:rPr lang="en-CA" dirty="0"/>
              <a:t>DELETE</a:t>
            </a:r>
          </a:p>
        </p:txBody>
      </p:sp>
      <p:sp>
        <p:nvSpPr>
          <p:cNvPr id="3" name="Content Placeholder 2">
            <a:extLst>
              <a:ext uri="{FF2B5EF4-FFF2-40B4-BE49-F238E27FC236}">
                <a16:creationId xmlns:a16="http://schemas.microsoft.com/office/drawing/2014/main" id="{12A3858D-F6FA-4CEE-976E-0AC0E2A240F8}"/>
              </a:ext>
            </a:extLst>
          </p:cNvPr>
          <p:cNvSpPr>
            <a:spLocks noGrp="1"/>
          </p:cNvSpPr>
          <p:nvPr>
            <p:ph idx="1"/>
          </p:nvPr>
        </p:nvSpPr>
        <p:spPr>
          <a:xfrm>
            <a:off x="1268450" y="1473566"/>
            <a:ext cx="8595360" cy="2269554"/>
          </a:xfrm>
        </p:spPr>
        <p:txBody>
          <a:bodyPr>
            <a:normAutofit fontScale="92500" lnSpcReduction="10000"/>
          </a:bodyPr>
          <a:lstStyle/>
          <a:p>
            <a:pPr marL="0" indent="0">
              <a:buNone/>
            </a:pPr>
            <a:r>
              <a:rPr lang="en-CA" dirty="0"/>
              <a:t>Removes data from the table</a:t>
            </a:r>
          </a:p>
          <a:p>
            <a:r>
              <a:rPr lang="en-CA" dirty="0"/>
              <a:t>Most of the time, this is not easily undone (be very careful)</a:t>
            </a:r>
          </a:p>
          <a:p>
            <a:r>
              <a:rPr lang="en-CA" dirty="0"/>
              <a:t>99% of the time a WHERE clause is used to specify the EXACT records to be deleted</a:t>
            </a:r>
          </a:p>
          <a:p>
            <a:pPr marL="0" indent="0">
              <a:buNone/>
            </a:pPr>
            <a:r>
              <a:rPr lang="en-CA" b="1" dirty="0"/>
              <a:t>GENERIC SYNTAX</a:t>
            </a:r>
          </a:p>
          <a:p>
            <a:pPr marL="0" indent="0">
              <a:buNone/>
            </a:pPr>
            <a:endParaRPr lang="en-CA" b="1" dirty="0"/>
          </a:p>
        </p:txBody>
      </p:sp>
      <p:sp>
        <p:nvSpPr>
          <p:cNvPr id="4" name="TextBox 3">
            <a:extLst>
              <a:ext uri="{FF2B5EF4-FFF2-40B4-BE49-F238E27FC236}">
                <a16:creationId xmlns:a16="http://schemas.microsoft.com/office/drawing/2014/main" id="{207A9519-1EB9-420E-8163-576A7B7F4BA5}"/>
              </a:ext>
            </a:extLst>
          </p:cNvPr>
          <p:cNvSpPr txBox="1"/>
          <p:nvPr/>
        </p:nvSpPr>
        <p:spPr>
          <a:xfrm>
            <a:off x="1872455" y="3743120"/>
            <a:ext cx="6758429" cy="1200329"/>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DELETE FROM </a:t>
            </a:r>
            <a:r>
              <a:rPr lang="en-US" altLang="en-US" sz="2400" dirty="0">
                <a:latin typeface="Courier New" panose="02070309020205020404" pitchFamily="49" charset="0"/>
                <a:cs typeface="Courier New" panose="02070309020205020404" pitchFamily="49" charset="0"/>
              </a:rPr>
              <a:t>&lt;table name&gt;</a:t>
            </a:r>
            <a:endParaRPr lang="en-US" altLang="en-US" sz="2400" dirty="0">
              <a:solidFill>
                <a:schemeClr val="accent1"/>
              </a:solidFill>
              <a:latin typeface="Courier New" panose="02070309020205020404" pitchFamily="49" charset="0"/>
              <a:cs typeface="Courier New" panose="02070309020205020404" pitchFamily="49" charset="0"/>
            </a:endParaRP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p>
          <a:p>
            <a:r>
              <a:rPr lang="en-US" altLang="en-US" sz="2400" dirty="0">
                <a:latin typeface="Courier New" panose="02070309020205020404" pitchFamily="49" charset="0"/>
                <a:cs typeface="Courier New" panose="02070309020205020404" pitchFamily="49" charset="0"/>
              </a:rPr>
              <a:t>	&lt;conditional statement&gt;;</a:t>
            </a:r>
          </a:p>
        </p:txBody>
      </p:sp>
    </p:spTree>
    <p:extLst>
      <p:ext uri="{BB962C8B-B14F-4D97-AF65-F5344CB8AC3E}">
        <p14:creationId xmlns:p14="http://schemas.microsoft.com/office/powerpoint/2010/main" val="191036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dirty="0"/>
              <a:t>SQL – 3 sub-categories</a:t>
            </a:r>
          </a:p>
        </p:txBody>
      </p:sp>
      <p:sp>
        <p:nvSpPr>
          <p:cNvPr id="9" name="Rectangle 3"/>
          <p:cNvSpPr>
            <a:spLocks noGrp="1" noChangeArrowheads="1"/>
          </p:cNvSpPr>
          <p:nvPr>
            <p:ph idx="1"/>
          </p:nvPr>
        </p:nvSpPr>
        <p:spPr/>
        <p:txBody>
          <a:bodyPr>
            <a:normAutofit lnSpcReduction="10000"/>
          </a:bodyPr>
          <a:lstStyle/>
          <a:p>
            <a:pPr marL="0" indent="0" eaLnBrk="1" hangingPunct="1">
              <a:lnSpc>
                <a:spcPct val="90000"/>
              </a:lnSpc>
              <a:buNone/>
            </a:pPr>
            <a:r>
              <a:rPr lang="en-US" altLang="en-US" b="1" dirty="0">
                <a:solidFill>
                  <a:schemeClr val="accent1"/>
                </a:solidFill>
                <a:latin typeface="SansSerif" panose="00000400000000000000" pitchFamily="2" charset="2"/>
              </a:rPr>
              <a:t>DDL</a:t>
            </a:r>
            <a:r>
              <a:rPr lang="en-US" altLang="en-US" b="1" dirty="0">
                <a:latin typeface="SansSerif" panose="00000400000000000000" pitchFamily="2" charset="2"/>
              </a:rPr>
              <a:t> - </a:t>
            </a:r>
            <a:r>
              <a:rPr lang="en-US" altLang="en-US" dirty="0">
                <a:latin typeface="SansSerif" panose="00000400000000000000" pitchFamily="2" charset="2"/>
              </a:rPr>
              <a:t>Data Definition Language</a:t>
            </a:r>
          </a:p>
          <a:p>
            <a:pPr lvl="1"/>
            <a:r>
              <a:rPr lang="en-US" altLang="en-US" dirty="0">
                <a:latin typeface="SansSerif" panose="00000400000000000000" pitchFamily="2" charset="2"/>
              </a:rPr>
              <a:t>Create database objects such as tables</a:t>
            </a:r>
          </a:p>
          <a:p>
            <a:pPr lvl="1"/>
            <a:r>
              <a:rPr lang="en-US" altLang="en-US" dirty="0">
                <a:latin typeface="SansSerif" panose="00000400000000000000" pitchFamily="2" charset="2"/>
              </a:rPr>
              <a:t>Commands to define access rights to those database objects</a:t>
            </a:r>
          </a:p>
          <a:p>
            <a:pPr lvl="1"/>
            <a:r>
              <a:rPr lang="en-US" altLang="en-US" dirty="0"/>
              <a:t>Essentially working with the </a:t>
            </a:r>
            <a:r>
              <a:rPr lang="en-US" altLang="en-US" b="1" dirty="0">
                <a:solidFill>
                  <a:schemeClr val="accent1"/>
                </a:solidFill>
              </a:rPr>
              <a:t>STRUCTURE</a:t>
            </a:r>
            <a:r>
              <a:rPr lang="en-US" altLang="en-US" dirty="0"/>
              <a:t> of the database design</a:t>
            </a:r>
          </a:p>
          <a:p>
            <a:pPr lvl="1"/>
            <a:endParaRPr lang="en-US" altLang="en-US" dirty="0"/>
          </a:p>
          <a:p>
            <a:pPr marL="0" indent="0">
              <a:buNone/>
            </a:pPr>
            <a:r>
              <a:rPr lang="en-US" altLang="en-US" b="1" dirty="0">
                <a:solidFill>
                  <a:schemeClr val="accent1"/>
                </a:solidFill>
              </a:rPr>
              <a:t>DML</a:t>
            </a:r>
            <a:r>
              <a:rPr lang="en-US" altLang="en-US" dirty="0"/>
              <a:t> - </a:t>
            </a:r>
            <a:r>
              <a:rPr lang="en-US" altLang="en-US" dirty="0">
                <a:latin typeface="SansSerif" panose="00000400000000000000" pitchFamily="2" charset="2"/>
              </a:rPr>
              <a:t>Data Manipulation Language</a:t>
            </a:r>
            <a:endParaRPr lang="en-US" altLang="en-US" i="1" dirty="0">
              <a:latin typeface="SansSerif" panose="00000400000000000000" pitchFamily="2" charset="2"/>
            </a:endParaRPr>
          </a:p>
          <a:p>
            <a:pPr lvl="1" eaLnBrk="1" hangingPunct="1">
              <a:lnSpc>
                <a:spcPct val="90000"/>
              </a:lnSpc>
            </a:pPr>
            <a:r>
              <a:rPr lang="en-US" altLang="en-US" dirty="0">
                <a:latin typeface="SansSerif" panose="00000400000000000000" pitchFamily="2" charset="2"/>
              </a:rPr>
              <a:t>Commands to work with the </a:t>
            </a:r>
            <a:r>
              <a:rPr lang="en-US" altLang="en-US" b="1" dirty="0">
                <a:solidFill>
                  <a:schemeClr val="accent1"/>
                </a:solidFill>
                <a:latin typeface="SansSerif" panose="00000400000000000000" pitchFamily="2" charset="2"/>
              </a:rPr>
              <a:t>DATA</a:t>
            </a:r>
            <a:r>
              <a:rPr lang="en-US" altLang="en-US" dirty="0">
                <a:latin typeface="SansSerif" panose="00000400000000000000" pitchFamily="2" charset="2"/>
              </a:rPr>
              <a:t> stored in the database</a:t>
            </a:r>
          </a:p>
          <a:p>
            <a:pPr lvl="1" eaLnBrk="1" hangingPunct="1">
              <a:lnSpc>
                <a:spcPct val="90000"/>
              </a:lnSpc>
            </a:pPr>
            <a:r>
              <a:rPr lang="en-US" altLang="en-US" dirty="0">
                <a:latin typeface="SansSerif" panose="00000400000000000000" pitchFamily="2" charset="2"/>
              </a:rPr>
              <a:t>Includes commands to insert, update, delete, and retrieve data within the database tables objects</a:t>
            </a:r>
          </a:p>
          <a:p>
            <a:pPr lvl="1" eaLnBrk="1" hangingPunct="1">
              <a:lnSpc>
                <a:spcPct val="90000"/>
              </a:lnSpc>
            </a:pPr>
            <a:endParaRPr lang="en-US" altLang="en-US" dirty="0">
              <a:latin typeface="SansSerif" panose="00000400000000000000" pitchFamily="2" charset="2"/>
            </a:endParaRPr>
          </a:p>
          <a:p>
            <a:pPr marL="0" indent="0" eaLnBrk="1" hangingPunct="1">
              <a:lnSpc>
                <a:spcPct val="90000"/>
              </a:lnSpc>
              <a:buNone/>
            </a:pPr>
            <a:r>
              <a:rPr lang="en-US" altLang="en-US" b="1" dirty="0">
                <a:solidFill>
                  <a:schemeClr val="accent1"/>
                </a:solidFill>
                <a:latin typeface="SansSerif" panose="00000400000000000000" pitchFamily="2" charset="2"/>
              </a:rPr>
              <a:t>TCL </a:t>
            </a:r>
            <a:r>
              <a:rPr lang="en-US" altLang="en-US" dirty="0">
                <a:latin typeface="SansSerif" panose="00000400000000000000" pitchFamily="2" charset="2"/>
              </a:rPr>
              <a:t>- Transaction Control Language</a:t>
            </a:r>
          </a:p>
          <a:p>
            <a:pPr lvl="1" eaLnBrk="1" hangingPunct="1">
              <a:lnSpc>
                <a:spcPct val="90000"/>
              </a:lnSpc>
            </a:pPr>
            <a:r>
              <a:rPr lang="en-US" altLang="en-US" dirty="0">
                <a:latin typeface="SansSerif" panose="00000400000000000000" pitchFamily="2" charset="2"/>
              </a:rPr>
              <a:t>Includes commands to ensure the integrity of the database</a:t>
            </a:r>
          </a:p>
          <a:p>
            <a:pPr lvl="1" eaLnBrk="1" hangingPunct="1">
              <a:lnSpc>
                <a:spcPct val="90000"/>
              </a:lnSpc>
            </a:pPr>
            <a:r>
              <a:rPr lang="en-US" altLang="en-US" dirty="0"/>
              <a:t>Working with Multi-Step procedures to ensure everything that is supposed to happen, actually happens.</a:t>
            </a:r>
            <a:endParaRPr lang="en-US" altLang="en-US" dirty="0">
              <a:latin typeface="SansSerif" panose="00000400000000000000" pitchFamily="2" charset="2"/>
            </a:endParaRPr>
          </a:p>
        </p:txBody>
      </p:sp>
      <p:sp>
        <p:nvSpPr>
          <p:cNvPr id="44034" name="Slide Number Placeholder 5"/>
          <p:cNvSpPr>
            <a:spLocks noGrp="1"/>
          </p:cNvSpPr>
          <p:nvPr>
            <p:ph type="sldNum" sz="quarter" idx="12"/>
          </p:nvPr>
        </p:nvSpPr>
        <p:spPr>
          <a:xfrm>
            <a:off x="9877426" y="295275"/>
            <a:ext cx="790575" cy="768350"/>
          </a:xfrm>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71562D70-9B80-4CBE-A9D5-A036B51837FC}" type="slidenum">
              <a:rPr lang="en-US" altLang="en-US" sz="1200">
                <a:solidFill>
                  <a:schemeClr val="accent1"/>
                </a:solidFill>
                <a:latin typeface="Arial Black" panose="020B0A04020102020204" pitchFamily="34" charset="0"/>
              </a:rPr>
              <a:pPr>
                <a:spcBef>
                  <a:spcPct val="0"/>
                </a:spcBef>
                <a:buClrTx/>
                <a:buSzTx/>
                <a:buFontTx/>
                <a:buNone/>
              </a:pPr>
              <a:t>4</a:t>
            </a:fld>
            <a:endParaRPr lang="en-US" altLang="en-US" sz="1200"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258740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 calcmode="lin" valueType="num">
                                      <p:cBhvr additive="base">
                                        <p:cTn id="2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 calcmode="lin" valueType="num">
                                      <p:cBhvr additive="base">
                                        <p:cTn id="3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 calcmode="lin" valueType="num">
                                      <p:cBhvr additive="base">
                                        <p:cTn id="3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anim calcmode="lin" valueType="num">
                                      <p:cBhvr additive="base">
                                        <p:cTn id="4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4035-9E66-47CD-B58A-8DB9918B5F3B}"/>
              </a:ext>
            </a:extLst>
          </p:cNvPr>
          <p:cNvSpPr>
            <a:spLocks noGrp="1"/>
          </p:cNvSpPr>
          <p:nvPr>
            <p:ph type="title"/>
          </p:nvPr>
        </p:nvSpPr>
        <p:spPr/>
        <p:txBody>
          <a:bodyPr/>
          <a:lstStyle/>
          <a:p>
            <a:r>
              <a:rPr lang="en-CA" dirty="0"/>
              <a:t>DELETE continued</a:t>
            </a:r>
          </a:p>
        </p:txBody>
      </p:sp>
      <p:sp>
        <p:nvSpPr>
          <p:cNvPr id="3" name="Content Placeholder 2">
            <a:extLst>
              <a:ext uri="{FF2B5EF4-FFF2-40B4-BE49-F238E27FC236}">
                <a16:creationId xmlns:a16="http://schemas.microsoft.com/office/drawing/2014/main" id="{DF60F039-7365-4FC6-8A77-903C7F37E472}"/>
              </a:ext>
            </a:extLst>
          </p:cNvPr>
          <p:cNvSpPr>
            <a:spLocks noGrp="1"/>
          </p:cNvSpPr>
          <p:nvPr>
            <p:ph idx="1"/>
          </p:nvPr>
        </p:nvSpPr>
        <p:spPr>
          <a:xfrm>
            <a:off x="1348740" y="1253332"/>
            <a:ext cx="8595360" cy="595204"/>
          </a:xfrm>
        </p:spPr>
        <p:txBody>
          <a:bodyPr/>
          <a:lstStyle/>
          <a:p>
            <a:pPr marL="0" indent="0">
              <a:buNone/>
            </a:pPr>
            <a:r>
              <a:rPr lang="en-CA" dirty="0"/>
              <a:t>Samples</a:t>
            </a:r>
          </a:p>
        </p:txBody>
      </p:sp>
      <p:sp>
        <p:nvSpPr>
          <p:cNvPr id="4" name="TextBox 3">
            <a:extLst>
              <a:ext uri="{FF2B5EF4-FFF2-40B4-BE49-F238E27FC236}">
                <a16:creationId xmlns:a16="http://schemas.microsoft.com/office/drawing/2014/main" id="{627F4419-8D31-4064-B986-2DA7D22F598F}"/>
              </a:ext>
            </a:extLst>
          </p:cNvPr>
          <p:cNvSpPr txBox="1"/>
          <p:nvPr/>
        </p:nvSpPr>
        <p:spPr>
          <a:xfrm>
            <a:off x="1348740" y="2417587"/>
            <a:ext cx="7012428" cy="830997"/>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DELETE FROM </a:t>
            </a:r>
            <a:r>
              <a:rPr lang="en-US" altLang="en-US" sz="2400" dirty="0">
                <a:latin typeface="Courier New" panose="02070309020205020404" pitchFamily="49" charset="0"/>
                <a:cs typeface="Courier New" panose="02070309020205020404" pitchFamily="49" charset="0"/>
              </a:rPr>
              <a:t>parts</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part_number</a:t>
            </a:r>
            <a:r>
              <a:rPr lang="en-US" altLang="en-US" sz="2400" dirty="0">
                <a:latin typeface="Courier New" panose="02070309020205020404" pitchFamily="49" charset="0"/>
                <a:cs typeface="Courier New" panose="02070309020205020404" pitchFamily="49" charset="0"/>
              </a:rPr>
              <a:t> = ‘BT04’;</a:t>
            </a:r>
          </a:p>
        </p:txBody>
      </p:sp>
      <p:sp>
        <p:nvSpPr>
          <p:cNvPr id="5" name="TextBox 4">
            <a:extLst>
              <a:ext uri="{FF2B5EF4-FFF2-40B4-BE49-F238E27FC236}">
                <a16:creationId xmlns:a16="http://schemas.microsoft.com/office/drawing/2014/main" id="{5734A349-DA54-4CF9-8BE8-8542DD8A5E09}"/>
              </a:ext>
            </a:extLst>
          </p:cNvPr>
          <p:cNvSpPr txBox="1"/>
          <p:nvPr/>
        </p:nvSpPr>
        <p:spPr>
          <a:xfrm>
            <a:off x="1348740" y="4343715"/>
            <a:ext cx="7012428" cy="830997"/>
          </a:xfrm>
          <a:prstGeom prst="rect">
            <a:avLst/>
          </a:prstGeom>
          <a:solidFill>
            <a:schemeClr val="bg1">
              <a:lumMod val="85000"/>
            </a:schemeClr>
          </a:solid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2400" dirty="0">
                <a:solidFill>
                  <a:srgbClr val="C00000"/>
                </a:solidFill>
                <a:latin typeface="Courier New" panose="02070309020205020404" pitchFamily="49" charset="0"/>
                <a:cs typeface="Courier New" panose="02070309020205020404" pitchFamily="49" charset="0"/>
              </a:rPr>
              <a:t>DELETE FROM </a:t>
            </a:r>
            <a:r>
              <a:rPr lang="en-US" altLang="en-US" sz="2400" dirty="0">
                <a:latin typeface="Courier New" panose="02070309020205020404" pitchFamily="49" charset="0"/>
                <a:cs typeface="Courier New" panose="02070309020205020404" pitchFamily="49" charset="0"/>
              </a:rPr>
              <a:t>parts</a:t>
            </a:r>
          </a:p>
          <a:p>
            <a:r>
              <a:rPr lang="en-US" altLang="en-US" sz="2400" dirty="0">
                <a:latin typeface="Courier New" panose="02070309020205020404" pitchFamily="49" charset="0"/>
                <a:cs typeface="Courier New" panose="02070309020205020404" pitchFamily="49" charset="0"/>
              </a:rPr>
              <a:t>	</a:t>
            </a:r>
            <a:r>
              <a:rPr lang="en-US" altLang="en-US" sz="2400" dirty="0">
                <a:solidFill>
                  <a:schemeClr val="accent1"/>
                </a:solidFill>
                <a:latin typeface="Courier New" panose="02070309020205020404" pitchFamily="49" charset="0"/>
                <a:cs typeface="Courier New" panose="02070309020205020404" pitchFamily="49" charset="0"/>
              </a:rPr>
              <a:t>WHERE</a:t>
            </a:r>
            <a:r>
              <a:rPr lang="en-US" altLang="en-US" sz="2400" dirty="0">
                <a:latin typeface="Courier New" panose="02070309020205020404" pitchFamily="49" charset="0"/>
                <a:cs typeface="Courier New" panose="02070309020205020404" pitchFamily="49" charset="0"/>
              </a:rPr>
              <a:t> warehouse = 2;</a:t>
            </a:r>
          </a:p>
        </p:txBody>
      </p:sp>
      <p:sp>
        <p:nvSpPr>
          <p:cNvPr id="7" name="TextBox 6">
            <a:extLst>
              <a:ext uri="{FF2B5EF4-FFF2-40B4-BE49-F238E27FC236}">
                <a16:creationId xmlns:a16="http://schemas.microsoft.com/office/drawing/2014/main" id="{F4AC8403-3636-43DA-B917-CF4D72100411}"/>
              </a:ext>
            </a:extLst>
          </p:cNvPr>
          <p:cNvSpPr txBox="1"/>
          <p:nvPr/>
        </p:nvSpPr>
        <p:spPr>
          <a:xfrm>
            <a:off x="1217007" y="1731418"/>
            <a:ext cx="7874366" cy="369332"/>
          </a:xfrm>
          <a:prstGeom prst="rect">
            <a:avLst/>
          </a:prstGeom>
          <a:noFill/>
        </p:spPr>
        <p:txBody>
          <a:bodyPr wrap="square" rtlCol="0">
            <a:spAutoFit/>
          </a:bodyPr>
          <a:lstStyle/>
          <a:p>
            <a:r>
              <a:rPr lang="en-CA" dirty="0">
                <a:latin typeface="SansSerif" panose="00000400000000000000" pitchFamily="2" charset="2"/>
              </a:rPr>
              <a:t>Deletes a single record from the parts table (because PK is specified)</a:t>
            </a:r>
          </a:p>
        </p:txBody>
      </p:sp>
      <p:sp>
        <p:nvSpPr>
          <p:cNvPr id="8" name="TextBox 7">
            <a:extLst>
              <a:ext uri="{FF2B5EF4-FFF2-40B4-BE49-F238E27FC236}">
                <a16:creationId xmlns:a16="http://schemas.microsoft.com/office/drawing/2014/main" id="{654648A5-2B46-4B65-9370-61FDF408067D}"/>
              </a:ext>
            </a:extLst>
          </p:cNvPr>
          <p:cNvSpPr txBox="1"/>
          <p:nvPr/>
        </p:nvSpPr>
        <p:spPr>
          <a:xfrm>
            <a:off x="1217007" y="3847899"/>
            <a:ext cx="9626253" cy="369332"/>
          </a:xfrm>
          <a:prstGeom prst="rect">
            <a:avLst/>
          </a:prstGeom>
          <a:noFill/>
        </p:spPr>
        <p:txBody>
          <a:bodyPr wrap="square" rtlCol="0">
            <a:spAutoFit/>
          </a:bodyPr>
          <a:lstStyle/>
          <a:p>
            <a:r>
              <a:rPr lang="en-CA" dirty="0">
                <a:latin typeface="SansSerif" panose="00000400000000000000" pitchFamily="2" charset="2"/>
              </a:rPr>
              <a:t>Deletes ALL records matching the WHERE criteria - oops maybe</a:t>
            </a:r>
          </a:p>
        </p:txBody>
      </p:sp>
    </p:spTree>
    <p:extLst>
      <p:ext uri="{BB962C8B-B14F-4D97-AF65-F5344CB8AC3E}">
        <p14:creationId xmlns:p14="http://schemas.microsoft.com/office/powerpoint/2010/main" val="290369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dirty="0"/>
              <a:t>Introduction to SQL</a:t>
            </a:r>
          </a:p>
        </p:txBody>
      </p:sp>
      <p:sp>
        <p:nvSpPr>
          <p:cNvPr id="41988" name="Rectangle 3"/>
          <p:cNvSpPr>
            <a:spLocks noGrp="1" noChangeArrowheads="1"/>
          </p:cNvSpPr>
          <p:nvPr>
            <p:ph idx="1"/>
          </p:nvPr>
        </p:nvSpPr>
        <p:spPr/>
        <p:txBody>
          <a:bodyPr>
            <a:normAutofit fontScale="92500"/>
          </a:bodyPr>
          <a:lstStyle/>
          <a:p>
            <a:pPr marL="0" indent="0" eaLnBrk="1" hangingPunct="1">
              <a:spcBef>
                <a:spcPct val="60000"/>
              </a:spcBef>
              <a:buNone/>
            </a:pPr>
            <a:r>
              <a:rPr lang="en-US" altLang="en-US" dirty="0"/>
              <a:t>SQL is relatively easy to learn</a:t>
            </a:r>
          </a:p>
          <a:p>
            <a:pPr lvl="1">
              <a:spcBef>
                <a:spcPct val="60000"/>
              </a:spcBef>
            </a:pPr>
            <a:r>
              <a:rPr lang="en-US" altLang="en-US" dirty="0"/>
              <a:t>But can get complicated quickly when attention to detail is applied</a:t>
            </a:r>
          </a:p>
          <a:p>
            <a:pPr lvl="1">
              <a:spcBef>
                <a:spcPct val="60000"/>
              </a:spcBef>
            </a:pPr>
            <a:endParaRPr lang="en-US" altLang="en-US" dirty="0"/>
          </a:p>
          <a:p>
            <a:pPr marL="0" indent="0" eaLnBrk="1" hangingPunct="1">
              <a:spcBef>
                <a:spcPct val="60000"/>
              </a:spcBef>
              <a:buNone/>
            </a:pPr>
            <a:r>
              <a:rPr lang="en-US" altLang="en-US" dirty="0"/>
              <a:t>Basic command set has a vocabulary of less than 100 words </a:t>
            </a:r>
          </a:p>
          <a:p>
            <a:pPr marL="0" indent="0" eaLnBrk="1" hangingPunct="1">
              <a:spcBef>
                <a:spcPct val="60000"/>
              </a:spcBef>
              <a:buNone/>
            </a:pPr>
            <a:endParaRPr lang="en-US" altLang="en-US" dirty="0">
              <a:sym typeface="Wingdings" panose="05000000000000000000" pitchFamily="2" charset="2"/>
            </a:endParaRPr>
          </a:p>
          <a:p>
            <a:pPr marL="0" indent="0" eaLnBrk="1" hangingPunct="1">
              <a:spcBef>
                <a:spcPct val="60000"/>
              </a:spcBef>
              <a:buNone/>
            </a:pPr>
            <a:r>
              <a:rPr lang="en-US" altLang="en-US" dirty="0">
                <a:sym typeface="Wingdings" panose="05000000000000000000" pitchFamily="2" charset="2"/>
              </a:rPr>
              <a:t>Sample vocabulary:</a:t>
            </a:r>
          </a:p>
          <a:p>
            <a:pPr lvl="1" eaLnBrk="1" hangingPunct="1">
              <a:spcBef>
                <a:spcPct val="0"/>
              </a:spcBef>
            </a:pPr>
            <a:r>
              <a:rPr lang="en-US" altLang="en-US" b="1" dirty="0"/>
              <a:t>CREATE COLLECTION....	DROP TABLE ....</a:t>
            </a:r>
          </a:p>
          <a:p>
            <a:pPr lvl="1" eaLnBrk="1" hangingPunct="1">
              <a:spcBef>
                <a:spcPct val="0"/>
              </a:spcBef>
            </a:pPr>
            <a:r>
              <a:rPr lang="en-US" altLang="en-US" b="1" dirty="0"/>
              <a:t>CREATE TABLE....		DROP VIEW ....</a:t>
            </a:r>
          </a:p>
          <a:p>
            <a:pPr lvl="1" eaLnBrk="1" hangingPunct="1">
              <a:spcBef>
                <a:spcPct val="0"/>
              </a:spcBef>
            </a:pPr>
            <a:r>
              <a:rPr lang="en-US" altLang="en-US" b="1" dirty="0"/>
              <a:t>CREATE VIEW....		ALTER TABLE ....</a:t>
            </a:r>
          </a:p>
          <a:p>
            <a:pPr lvl="1" eaLnBrk="1" hangingPunct="1">
              <a:spcBef>
                <a:spcPct val="0"/>
              </a:spcBef>
            </a:pPr>
            <a:r>
              <a:rPr lang="en-US" altLang="en-US" b="1" dirty="0"/>
              <a:t>SELECT * FROM ....		GRANT ....</a:t>
            </a:r>
          </a:p>
          <a:p>
            <a:pPr lvl="1" eaLnBrk="1" hangingPunct="1">
              <a:spcBef>
                <a:spcPct val="0"/>
              </a:spcBef>
            </a:pPr>
            <a:r>
              <a:rPr lang="en-US" altLang="en-US" b="1" dirty="0"/>
              <a:t>INSERT INTO ....		REVOKE ....</a:t>
            </a:r>
          </a:p>
          <a:p>
            <a:pPr lvl="1" eaLnBrk="1" hangingPunct="1">
              <a:spcBef>
                <a:spcPct val="0"/>
              </a:spcBef>
            </a:pPr>
            <a:r>
              <a:rPr lang="en-US" altLang="en-US" b="1" dirty="0"/>
              <a:t>UPDATE ....</a:t>
            </a:r>
          </a:p>
          <a:p>
            <a:pPr lvl="1" eaLnBrk="1" hangingPunct="1">
              <a:spcBef>
                <a:spcPct val="0"/>
              </a:spcBef>
            </a:pPr>
            <a:r>
              <a:rPr lang="en-US" altLang="en-US" b="1" dirty="0"/>
              <a:t>DELETE ....</a:t>
            </a:r>
          </a:p>
        </p:txBody>
      </p:sp>
      <p:sp>
        <p:nvSpPr>
          <p:cNvPr id="45058" name="Slide Number Placeholder 5"/>
          <p:cNvSpPr>
            <a:spLocks noGrp="1"/>
          </p:cNvSpPr>
          <p:nvPr>
            <p:ph type="sldNum" sz="quarter" idx="12"/>
          </p:nvPr>
        </p:nvSpPr>
        <p:spPr>
          <a:xfrm>
            <a:off x="9877426" y="295275"/>
            <a:ext cx="790575" cy="768350"/>
          </a:xfrm>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F265C3FF-98CD-4CD7-BE33-D8158ABC6C93}" type="slidenum">
              <a:rPr lang="en-US" altLang="en-US" sz="1200">
                <a:latin typeface="Arial Black" panose="020B0A04020102020204" pitchFamily="34" charset="0"/>
              </a:rPr>
              <a:pPr>
                <a:spcBef>
                  <a:spcPct val="0"/>
                </a:spcBef>
                <a:buClrTx/>
                <a:buSzTx/>
                <a:buFontTx/>
                <a:buNone/>
              </a:pPr>
              <a:t>5</a:t>
            </a:fld>
            <a:endParaRPr lang="en-US" altLang="en-US" sz="1200">
              <a:latin typeface="Arial Black" panose="020B0A04020102020204" pitchFamily="34" charset="0"/>
            </a:endParaRPr>
          </a:p>
        </p:txBody>
      </p:sp>
    </p:spTree>
    <p:extLst>
      <p:ext uri="{BB962C8B-B14F-4D97-AF65-F5344CB8AC3E}">
        <p14:creationId xmlns:p14="http://schemas.microsoft.com/office/powerpoint/2010/main" val="350822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fade">
                                      <p:cBhvr>
                                        <p:cTn id="7" dur="500"/>
                                        <p:tgtEl>
                                          <p:spTgt spid="419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988">
                                            <p:txEl>
                                              <p:pRg st="1" end="1"/>
                                            </p:txEl>
                                          </p:spTgt>
                                        </p:tgtEl>
                                        <p:attrNameLst>
                                          <p:attrName>style.visibility</p:attrName>
                                        </p:attrNameLst>
                                      </p:cBhvr>
                                      <p:to>
                                        <p:strVal val="visible"/>
                                      </p:to>
                                    </p:set>
                                    <p:animEffect transition="in" filter="fade">
                                      <p:cBhvr>
                                        <p:cTn id="10" dur="500"/>
                                        <p:tgtEl>
                                          <p:spTgt spid="4198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988">
                                            <p:txEl>
                                              <p:pRg st="3" end="3"/>
                                            </p:txEl>
                                          </p:spTgt>
                                        </p:tgtEl>
                                        <p:attrNameLst>
                                          <p:attrName>style.visibility</p:attrName>
                                        </p:attrNameLst>
                                      </p:cBhvr>
                                      <p:to>
                                        <p:strVal val="visible"/>
                                      </p:to>
                                    </p:set>
                                    <p:animEffect transition="in" filter="fade">
                                      <p:cBhvr>
                                        <p:cTn id="15" dur="500"/>
                                        <p:tgtEl>
                                          <p:spTgt spid="4198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988">
                                            <p:txEl>
                                              <p:pRg st="5" end="5"/>
                                            </p:txEl>
                                          </p:spTgt>
                                        </p:tgtEl>
                                        <p:attrNameLst>
                                          <p:attrName>style.visibility</p:attrName>
                                        </p:attrNameLst>
                                      </p:cBhvr>
                                      <p:to>
                                        <p:strVal val="visible"/>
                                      </p:to>
                                    </p:set>
                                    <p:animEffect transition="in" filter="fade">
                                      <p:cBhvr>
                                        <p:cTn id="20" dur="500"/>
                                        <p:tgtEl>
                                          <p:spTgt spid="41988">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animEffect transition="in" filter="fade">
                                      <p:cBhvr>
                                        <p:cTn id="23" dur="500"/>
                                        <p:tgtEl>
                                          <p:spTgt spid="41988">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988">
                                            <p:txEl>
                                              <p:pRg st="7" end="7"/>
                                            </p:txEl>
                                          </p:spTgt>
                                        </p:tgtEl>
                                        <p:attrNameLst>
                                          <p:attrName>style.visibility</p:attrName>
                                        </p:attrNameLst>
                                      </p:cBhvr>
                                      <p:to>
                                        <p:strVal val="visible"/>
                                      </p:to>
                                    </p:set>
                                    <p:animEffect transition="in" filter="fade">
                                      <p:cBhvr>
                                        <p:cTn id="26" dur="500"/>
                                        <p:tgtEl>
                                          <p:spTgt spid="41988">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988">
                                            <p:txEl>
                                              <p:pRg st="8" end="8"/>
                                            </p:txEl>
                                          </p:spTgt>
                                        </p:tgtEl>
                                        <p:attrNameLst>
                                          <p:attrName>style.visibility</p:attrName>
                                        </p:attrNameLst>
                                      </p:cBhvr>
                                      <p:to>
                                        <p:strVal val="visible"/>
                                      </p:to>
                                    </p:set>
                                    <p:animEffect transition="in" filter="fade">
                                      <p:cBhvr>
                                        <p:cTn id="29" dur="500"/>
                                        <p:tgtEl>
                                          <p:spTgt spid="41988">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988">
                                            <p:txEl>
                                              <p:pRg st="9" end="9"/>
                                            </p:txEl>
                                          </p:spTgt>
                                        </p:tgtEl>
                                        <p:attrNameLst>
                                          <p:attrName>style.visibility</p:attrName>
                                        </p:attrNameLst>
                                      </p:cBhvr>
                                      <p:to>
                                        <p:strVal val="visible"/>
                                      </p:to>
                                    </p:set>
                                    <p:animEffect transition="in" filter="fade">
                                      <p:cBhvr>
                                        <p:cTn id="32" dur="500"/>
                                        <p:tgtEl>
                                          <p:spTgt spid="41988">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988">
                                            <p:txEl>
                                              <p:pRg st="10" end="10"/>
                                            </p:txEl>
                                          </p:spTgt>
                                        </p:tgtEl>
                                        <p:attrNameLst>
                                          <p:attrName>style.visibility</p:attrName>
                                        </p:attrNameLst>
                                      </p:cBhvr>
                                      <p:to>
                                        <p:strVal val="visible"/>
                                      </p:to>
                                    </p:set>
                                    <p:animEffect transition="in" filter="fade">
                                      <p:cBhvr>
                                        <p:cTn id="35" dur="500"/>
                                        <p:tgtEl>
                                          <p:spTgt spid="41988">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988">
                                            <p:txEl>
                                              <p:pRg st="11" end="11"/>
                                            </p:txEl>
                                          </p:spTgt>
                                        </p:tgtEl>
                                        <p:attrNameLst>
                                          <p:attrName>style.visibility</p:attrName>
                                        </p:attrNameLst>
                                      </p:cBhvr>
                                      <p:to>
                                        <p:strVal val="visible"/>
                                      </p:to>
                                    </p:set>
                                    <p:animEffect transition="in" filter="fade">
                                      <p:cBhvr>
                                        <p:cTn id="38" dur="500"/>
                                        <p:tgtEl>
                                          <p:spTgt spid="41988">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988">
                                            <p:txEl>
                                              <p:pRg st="12" end="12"/>
                                            </p:txEl>
                                          </p:spTgt>
                                        </p:tgtEl>
                                        <p:attrNameLst>
                                          <p:attrName>style.visibility</p:attrName>
                                        </p:attrNameLst>
                                      </p:cBhvr>
                                      <p:to>
                                        <p:strVal val="visible"/>
                                      </p:to>
                                    </p:set>
                                    <p:animEffect transition="in" filter="fade">
                                      <p:cBhvr>
                                        <p:cTn id="41" dur="500"/>
                                        <p:tgtEl>
                                          <p:spTgt spid="4198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en-US" dirty="0"/>
              <a:t>SQL Dialects</a:t>
            </a:r>
          </a:p>
        </p:txBody>
      </p:sp>
      <p:sp>
        <p:nvSpPr>
          <p:cNvPr id="47108" name="Rectangle 3"/>
          <p:cNvSpPr>
            <a:spLocks noGrp="1" noChangeArrowheads="1"/>
          </p:cNvSpPr>
          <p:nvPr>
            <p:ph idx="1"/>
          </p:nvPr>
        </p:nvSpPr>
        <p:spPr/>
        <p:txBody>
          <a:bodyPr/>
          <a:lstStyle/>
          <a:p>
            <a:pPr marL="0" indent="0" eaLnBrk="1" hangingPunct="1">
              <a:spcBef>
                <a:spcPct val="60000"/>
              </a:spcBef>
              <a:buNone/>
            </a:pPr>
            <a:r>
              <a:rPr lang="en-US" altLang="en-US" dirty="0"/>
              <a:t>American National Standards Institute (ANSI) </a:t>
            </a:r>
          </a:p>
          <a:p>
            <a:pPr lvl="1">
              <a:spcBef>
                <a:spcPct val="60000"/>
              </a:spcBef>
            </a:pPr>
            <a:r>
              <a:rPr lang="en-US" altLang="en-US" dirty="0"/>
              <a:t>prescribes a standard SQL</a:t>
            </a:r>
          </a:p>
          <a:p>
            <a:pPr lvl="1">
              <a:spcBef>
                <a:spcPct val="60000"/>
              </a:spcBef>
            </a:pPr>
            <a:endParaRPr lang="en-US" altLang="en-US" dirty="0"/>
          </a:p>
          <a:p>
            <a:pPr marL="0" indent="0" eaLnBrk="1" hangingPunct="1">
              <a:spcBef>
                <a:spcPct val="60000"/>
              </a:spcBef>
              <a:buNone/>
            </a:pPr>
            <a:r>
              <a:rPr lang="en-US" altLang="en-US" dirty="0"/>
              <a:t>Several SQL dialects exist</a:t>
            </a:r>
          </a:p>
          <a:p>
            <a:pPr lvl="1" eaLnBrk="1" hangingPunct="1">
              <a:spcBef>
                <a:spcPct val="60000"/>
              </a:spcBef>
            </a:pPr>
            <a:r>
              <a:rPr lang="en-US" altLang="en-US" dirty="0"/>
              <a:t>DB2, Oracle, MySQL, Post-</a:t>
            </a:r>
            <a:r>
              <a:rPr lang="en-US" altLang="en-US" dirty="0" err="1"/>
              <a:t>Gres</a:t>
            </a:r>
            <a:r>
              <a:rPr lang="en-US" altLang="en-US" dirty="0"/>
              <a:t> SQL, MS Access, and MS-SQL </a:t>
            </a:r>
            <a:r>
              <a:rPr lang="en-US" altLang="en-US" dirty="0" err="1"/>
              <a:t>etc</a:t>
            </a:r>
            <a:endParaRPr lang="en-US" altLang="en-US" dirty="0"/>
          </a:p>
          <a:p>
            <a:pPr lvl="1" eaLnBrk="1" hangingPunct="1">
              <a:spcBef>
                <a:spcPct val="60000"/>
              </a:spcBef>
            </a:pPr>
            <a:r>
              <a:rPr lang="en-US" altLang="en-US" dirty="0"/>
              <a:t>Be careful when researching online to fins solutions that work in the DBMS you are currently using</a:t>
            </a:r>
          </a:p>
          <a:p>
            <a:pPr lvl="1" eaLnBrk="1" hangingPunct="1">
              <a:spcBef>
                <a:spcPct val="60000"/>
              </a:spcBef>
            </a:pPr>
            <a:endParaRPr lang="en-US" altLang="en-US" dirty="0"/>
          </a:p>
          <a:p>
            <a:pPr lvl="1" eaLnBrk="1" hangingPunct="1">
              <a:spcBef>
                <a:spcPct val="60000"/>
              </a:spcBef>
            </a:pPr>
            <a:endParaRPr lang="en-US" altLang="en-US" dirty="0"/>
          </a:p>
          <a:p>
            <a:pPr lvl="1" eaLnBrk="1" hangingPunct="1">
              <a:spcBef>
                <a:spcPct val="60000"/>
              </a:spcBef>
            </a:pPr>
            <a:endParaRPr lang="en-US" altLang="en-US" dirty="0"/>
          </a:p>
          <a:p>
            <a:pPr marL="274320" lvl="1" indent="0" eaLnBrk="1" hangingPunct="1">
              <a:spcBef>
                <a:spcPct val="60000"/>
              </a:spcBef>
              <a:buNone/>
            </a:pPr>
            <a:r>
              <a:rPr lang="en-US" altLang="en-US" sz="1200" b="1" dirty="0"/>
              <a:t>DBMS </a:t>
            </a:r>
            <a:r>
              <a:rPr lang="en-US" altLang="en-US" sz="1200" dirty="0"/>
              <a:t>- </a:t>
            </a:r>
            <a:r>
              <a:rPr lang="en-US" altLang="en-US" sz="1200" b="1" dirty="0" err="1"/>
              <a:t>D</a:t>
            </a:r>
            <a:r>
              <a:rPr lang="en-US" altLang="en-US" sz="1200" dirty="0" err="1"/>
              <a:t>ata</a:t>
            </a:r>
            <a:r>
              <a:rPr lang="en-US" altLang="en-US" sz="1200" b="1" dirty="0" err="1"/>
              <a:t>B</a:t>
            </a:r>
            <a:r>
              <a:rPr lang="en-US" altLang="en-US" sz="1200" dirty="0" err="1"/>
              <a:t>ase</a:t>
            </a:r>
            <a:r>
              <a:rPr lang="en-US" altLang="en-US" sz="1200" dirty="0"/>
              <a:t> </a:t>
            </a:r>
            <a:r>
              <a:rPr lang="en-US" altLang="en-US" sz="1200" b="1" dirty="0"/>
              <a:t>M</a:t>
            </a:r>
            <a:r>
              <a:rPr lang="en-US" altLang="en-US" sz="1200" dirty="0"/>
              <a:t>anagement </a:t>
            </a:r>
            <a:r>
              <a:rPr lang="en-US" altLang="en-US" sz="1200" b="1" dirty="0"/>
              <a:t>S</a:t>
            </a:r>
            <a:r>
              <a:rPr lang="en-US" altLang="en-US" sz="1200" dirty="0"/>
              <a:t>ystem</a:t>
            </a:r>
          </a:p>
        </p:txBody>
      </p:sp>
      <p:sp>
        <p:nvSpPr>
          <p:cNvPr id="47106" name="Slide Number Placeholder 5"/>
          <p:cNvSpPr>
            <a:spLocks noGrp="1"/>
          </p:cNvSpPr>
          <p:nvPr>
            <p:ph type="sldNum" sz="quarter" idx="12"/>
          </p:nvPr>
        </p:nvSpPr>
        <p:spPr>
          <a:xfrm>
            <a:off x="9877426" y="295275"/>
            <a:ext cx="790575" cy="768350"/>
          </a:xfrm>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610D6D8E-FD34-49B9-B56D-3D2B993BAF12}" type="slidenum">
              <a:rPr lang="en-US" altLang="en-US" sz="1200">
                <a:latin typeface="Arial Black" panose="020B0A04020102020204" pitchFamily="34" charset="0"/>
              </a:rPr>
              <a:pPr>
                <a:spcBef>
                  <a:spcPct val="0"/>
                </a:spcBef>
                <a:buClrTx/>
                <a:buSzTx/>
                <a:buFontTx/>
                <a:buNone/>
              </a:pPr>
              <a:t>6</a:t>
            </a:fld>
            <a:endParaRPr lang="en-US" altLang="en-US" sz="1200">
              <a:latin typeface="Arial Black" panose="020B0A04020102020204" pitchFamily="34" charset="0"/>
            </a:endParaRPr>
          </a:p>
        </p:txBody>
      </p:sp>
    </p:spTree>
    <p:extLst>
      <p:ext uri="{BB962C8B-B14F-4D97-AF65-F5344CB8AC3E}">
        <p14:creationId xmlns:p14="http://schemas.microsoft.com/office/powerpoint/2010/main" val="31754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fade">
                                      <p:cBhvr>
                                        <p:cTn id="7" dur="500"/>
                                        <p:tgtEl>
                                          <p:spTgt spid="47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08">
                                            <p:txEl>
                                              <p:pRg st="1" end="1"/>
                                            </p:txEl>
                                          </p:spTgt>
                                        </p:tgtEl>
                                        <p:attrNameLst>
                                          <p:attrName>style.visibility</p:attrName>
                                        </p:attrNameLst>
                                      </p:cBhvr>
                                      <p:to>
                                        <p:strVal val="visible"/>
                                      </p:to>
                                    </p:set>
                                    <p:animEffect transition="in" filter="fade">
                                      <p:cBhvr>
                                        <p:cTn id="12" dur="500"/>
                                        <p:tgtEl>
                                          <p:spTgt spid="47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108">
                                            <p:txEl>
                                              <p:pRg st="3" end="3"/>
                                            </p:txEl>
                                          </p:spTgt>
                                        </p:tgtEl>
                                        <p:attrNameLst>
                                          <p:attrName>style.visibility</p:attrName>
                                        </p:attrNameLst>
                                      </p:cBhvr>
                                      <p:to>
                                        <p:strVal val="visible"/>
                                      </p:to>
                                    </p:set>
                                    <p:animEffect transition="in" filter="fade">
                                      <p:cBhvr>
                                        <p:cTn id="17" dur="500"/>
                                        <p:tgtEl>
                                          <p:spTgt spid="4710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108">
                                            <p:txEl>
                                              <p:pRg st="4" end="4"/>
                                            </p:txEl>
                                          </p:spTgt>
                                        </p:tgtEl>
                                        <p:attrNameLst>
                                          <p:attrName>style.visibility</p:attrName>
                                        </p:attrNameLst>
                                      </p:cBhvr>
                                      <p:to>
                                        <p:strVal val="visible"/>
                                      </p:to>
                                    </p:set>
                                    <p:animEffect transition="in" filter="fade">
                                      <p:cBhvr>
                                        <p:cTn id="22" dur="500"/>
                                        <p:tgtEl>
                                          <p:spTgt spid="4710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108">
                                            <p:txEl>
                                              <p:pRg st="5" end="5"/>
                                            </p:txEl>
                                          </p:spTgt>
                                        </p:tgtEl>
                                        <p:attrNameLst>
                                          <p:attrName>style.visibility</p:attrName>
                                        </p:attrNameLst>
                                      </p:cBhvr>
                                      <p:to>
                                        <p:strVal val="visible"/>
                                      </p:to>
                                    </p:set>
                                    <p:animEffect transition="in" filter="fade">
                                      <p:cBhvr>
                                        <p:cTn id="27" dur="500"/>
                                        <p:tgtEl>
                                          <p:spTgt spid="47108">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108">
                                            <p:txEl>
                                              <p:pRg st="9" end="9"/>
                                            </p:txEl>
                                          </p:spTgt>
                                        </p:tgtEl>
                                        <p:attrNameLst>
                                          <p:attrName>style.visibility</p:attrName>
                                        </p:attrNameLst>
                                      </p:cBhvr>
                                      <p:to>
                                        <p:strVal val="visible"/>
                                      </p:to>
                                    </p:set>
                                    <p:animEffect transition="in" filter="fade">
                                      <p:cBhvr>
                                        <p:cTn id="30" dur="500"/>
                                        <p:tgtEl>
                                          <p:spTgt spid="471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dirty="0"/>
              <a:t>The SELECT command</a:t>
            </a:r>
          </a:p>
        </p:txBody>
      </p:sp>
      <p:sp>
        <p:nvSpPr>
          <p:cNvPr id="47108" name="Rectangle 3"/>
          <p:cNvSpPr>
            <a:spLocks noGrp="1" noChangeArrowheads="1"/>
          </p:cNvSpPr>
          <p:nvPr>
            <p:ph idx="1"/>
          </p:nvPr>
        </p:nvSpPr>
        <p:spPr>
          <a:xfrm>
            <a:off x="1261872" y="1828801"/>
            <a:ext cx="8595360" cy="4620444"/>
          </a:xfrm>
        </p:spPr>
        <p:txBody>
          <a:bodyPr>
            <a:normAutofit/>
          </a:bodyPr>
          <a:lstStyle/>
          <a:p>
            <a:pPr marL="0" indent="0">
              <a:buNone/>
            </a:pPr>
            <a:r>
              <a:rPr lang="en-US" altLang="en-US" dirty="0"/>
              <a:t>Introducing the SELECT command general syntax</a:t>
            </a: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 - means required part</a:t>
            </a:r>
          </a:p>
          <a:p>
            <a:pPr marL="0" indent="0" eaLnBrk="1" hangingPunct="1">
              <a:spcBef>
                <a:spcPct val="60000"/>
              </a:spcBef>
              <a:buNone/>
            </a:pPr>
            <a:endParaRPr lang="en-US" altLang="en-US" dirty="0"/>
          </a:p>
        </p:txBody>
      </p:sp>
      <p:sp>
        <p:nvSpPr>
          <p:cNvPr id="47106" name="Slide Number Placeholder 5"/>
          <p:cNvSpPr>
            <a:spLocks noGrp="1"/>
          </p:cNvSpPr>
          <p:nvPr>
            <p:ph type="sldNum" sz="quarter" idx="12"/>
          </p:nvPr>
        </p:nvSpPr>
        <p:spPr>
          <a:xfrm>
            <a:off x="9877426" y="295275"/>
            <a:ext cx="790575" cy="768350"/>
          </a:xfrm>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610D6D8E-FD34-49B9-B56D-3D2B993BAF12}" type="slidenum">
              <a:rPr lang="en-US" altLang="en-US" sz="1200">
                <a:latin typeface="Arial Black" panose="020B0A04020102020204" pitchFamily="34" charset="0"/>
              </a:rPr>
              <a:pPr>
                <a:spcBef>
                  <a:spcPct val="0"/>
                </a:spcBef>
                <a:buClrTx/>
                <a:buSzTx/>
                <a:buFontTx/>
                <a:buNone/>
              </a:pPr>
              <a:t>7</a:t>
            </a:fld>
            <a:endParaRPr lang="en-US" altLang="en-US" sz="1200">
              <a:latin typeface="Arial Black" panose="020B0A04020102020204" pitchFamily="34" charset="0"/>
            </a:endParaRPr>
          </a:p>
        </p:txBody>
      </p:sp>
      <p:sp>
        <p:nvSpPr>
          <p:cNvPr id="2" name="TextBox 1">
            <a:extLst>
              <a:ext uri="{FF2B5EF4-FFF2-40B4-BE49-F238E27FC236}">
                <a16:creationId xmlns:a16="http://schemas.microsoft.com/office/drawing/2014/main" id="{E0783507-A633-49E1-92CB-C62343BB4D31}"/>
              </a:ext>
            </a:extLst>
          </p:cNvPr>
          <p:cNvSpPr txBox="1"/>
          <p:nvPr/>
        </p:nvSpPr>
        <p:spPr>
          <a:xfrm>
            <a:off x="1203043" y="2592560"/>
            <a:ext cx="9230806" cy="1569660"/>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&lt;comma separated field list *&gt;</a:t>
            </a: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&lt;</a:t>
            </a:r>
            <a:r>
              <a:rPr lang="en-US" altLang="en-US" sz="2400" dirty="0" err="1">
                <a:latin typeface="Courier New" panose="02070309020205020404" pitchFamily="49" charset="0"/>
                <a:cs typeface="Courier New" panose="02070309020205020404" pitchFamily="49" charset="0"/>
              </a:rPr>
              <a:t>tablename</a:t>
            </a:r>
            <a:r>
              <a:rPr lang="en-US" altLang="en-US" sz="2400" dirty="0">
                <a:latin typeface="Courier New" panose="02070309020205020404" pitchFamily="49" charset="0"/>
                <a:cs typeface="Courier New" panose="02070309020205020404" pitchFamily="49" charset="0"/>
              </a:rPr>
              <a:t>(s) *&gt;</a:t>
            </a:r>
          </a:p>
          <a:p>
            <a:pPr>
              <a:buNone/>
            </a:pPr>
            <a:r>
              <a:rPr lang="en-US" altLang="en-US" sz="2400" dirty="0">
                <a:solidFill>
                  <a:srgbClr val="C00000"/>
                </a:solidFill>
                <a:latin typeface="Courier New" panose="02070309020205020404" pitchFamily="49" charset="0"/>
                <a:cs typeface="Courier New" panose="02070309020205020404" pitchFamily="49" charset="0"/>
              </a:rPr>
              <a:t>	WHERE</a:t>
            </a:r>
            <a:r>
              <a:rPr lang="en-US" altLang="en-US" sz="2400" dirty="0">
                <a:latin typeface="Courier New" panose="02070309020205020404" pitchFamily="49" charset="0"/>
                <a:cs typeface="Courier New" panose="02070309020205020404" pitchFamily="49" charset="0"/>
              </a:rPr>
              <a:t>  &lt;condition(s) using logical operators&gt;</a:t>
            </a:r>
          </a:p>
          <a:p>
            <a:pPr>
              <a:buNone/>
            </a:pPr>
            <a:r>
              <a:rPr lang="en-US" altLang="en-US" sz="2400" dirty="0">
                <a:solidFill>
                  <a:srgbClr val="C00000"/>
                </a:solidFill>
                <a:latin typeface="Courier New" panose="02070309020205020404" pitchFamily="49" charset="0"/>
                <a:cs typeface="Courier New" panose="02070309020205020404" pitchFamily="49" charset="0"/>
              </a:rPr>
              <a:t>	ORDER BY</a:t>
            </a:r>
            <a:r>
              <a:rPr lang="en-US" altLang="en-US" sz="2400" dirty="0">
                <a:latin typeface="Courier New" panose="02070309020205020404" pitchFamily="49" charset="0"/>
                <a:cs typeface="Courier New" panose="02070309020205020404" pitchFamily="49" charset="0"/>
              </a:rPr>
              <a:t>  &lt;comma separated field list&gt; </a:t>
            </a:r>
            <a:r>
              <a:rPr lang="en-US" altLang="en-US" sz="2400" dirty="0">
                <a:solidFill>
                  <a:schemeClr val="accent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730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fade">
                                      <p:cBhvr>
                                        <p:cTn id="7" dur="500"/>
                                        <p:tgtEl>
                                          <p:spTgt spid="47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108">
                                            <p:txEl>
                                              <p:pRg st="7" end="7"/>
                                            </p:txEl>
                                          </p:spTgt>
                                        </p:tgtEl>
                                        <p:attrNameLst>
                                          <p:attrName>style.visibility</p:attrName>
                                        </p:attrNameLst>
                                      </p:cBhvr>
                                      <p:to>
                                        <p:strVal val="visible"/>
                                      </p:to>
                                    </p:set>
                                    <p:animEffect transition="in" filter="fade">
                                      <p:cBhvr>
                                        <p:cTn id="15" dur="500"/>
                                        <p:tgtEl>
                                          <p:spTgt spid="47108">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fade">
                                      <p:cBhvr>
                                        <p:cTn id="25" dur="500"/>
                                        <p:tgtEl>
                                          <p:spTgt spid="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fade">
                                      <p:cBhvr>
                                        <p:cTn id="3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uiExpand="1" build="p"/>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dirty="0"/>
              <a:t>Sample Table: PART</a:t>
            </a:r>
          </a:p>
        </p:txBody>
      </p:sp>
      <p:graphicFrame>
        <p:nvGraphicFramePr>
          <p:cNvPr id="6" name="Group 1093"/>
          <p:cNvGraphicFramePr>
            <a:graphicFrameLocks/>
          </p:cNvGraphicFramePr>
          <p:nvPr>
            <p:extLst>
              <p:ext uri="{D42A27DB-BD31-4B8C-83A1-F6EECF244321}">
                <p14:modId xmlns:p14="http://schemas.microsoft.com/office/powerpoint/2010/main" val="4001578544"/>
              </p:ext>
            </p:extLst>
          </p:nvPr>
        </p:nvGraphicFramePr>
        <p:xfrm>
          <a:off x="1850967" y="1832957"/>
          <a:ext cx="7924800" cy="4557713"/>
        </p:xfrm>
        <a:graphic>
          <a:graphicData uri="http://schemas.openxmlformats.org/drawingml/2006/table">
            <a:tbl>
              <a:tblPr/>
              <a:tblGrid>
                <a:gridCol w="1735138">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054100">
                  <a:extLst>
                    <a:ext uri="{9D8B030D-6E8A-4147-A177-3AD203B41FA5}">
                      <a16:colId xmlns:a16="http://schemas.microsoft.com/office/drawing/2014/main" val="20002"/>
                    </a:ext>
                  </a:extLst>
                </a:gridCol>
                <a:gridCol w="1054100">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gridCol w="1054100">
                  <a:extLst>
                    <a:ext uri="{9D8B030D-6E8A-4147-A177-3AD203B41FA5}">
                      <a16:colId xmlns:a16="http://schemas.microsoft.com/office/drawing/2014/main" val="20005"/>
                    </a:ext>
                  </a:extLst>
                </a:gridCol>
              </a:tblGrid>
              <a:tr h="6207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PART</a:t>
                      </a:r>
                      <a:br>
                        <a:rPr kumimoji="0" lang="en-US" altLang="en-US" sz="1600" b="1" i="0" u="none" strike="noStrike" cap="none" normalizeH="0" baseline="0" dirty="0">
                          <a:ln>
                            <a:noFill/>
                          </a:ln>
                          <a:solidFill>
                            <a:schemeClr val="tx1"/>
                          </a:solidFill>
                          <a:effectLst/>
                          <a:latin typeface="Arial" pitchFamily="34" charset="0"/>
                          <a:cs typeface="Arial" pitchFamily="34" charset="0"/>
                        </a:rPr>
                      </a:br>
                      <a:r>
                        <a:rPr kumimoji="0" lang="en-US" altLang="en-US" sz="1600" b="1" i="0" u="none" strike="noStrike" cap="none" normalizeH="0" baseline="0" dirty="0">
                          <a:ln>
                            <a:noFill/>
                          </a:ln>
                          <a:solidFill>
                            <a:schemeClr val="tx1"/>
                          </a:solidFill>
                          <a:effectLst/>
                          <a:latin typeface="Arial" pitchFamily="34" charset="0"/>
                          <a:cs typeface="Arial" pitchFamily="34" charset="0"/>
                        </a:rPr>
                        <a:t>NUMBER</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PART</a:t>
                      </a:r>
                      <a:br>
                        <a:rPr kumimoji="0" lang="en-US" altLang="en-US" sz="1600" b="1" i="0" u="none" strike="noStrike" cap="none" normalizeH="0" baseline="0">
                          <a:ln>
                            <a:noFill/>
                          </a:ln>
                          <a:solidFill>
                            <a:schemeClr val="tx1"/>
                          </a:solidFill>
                          <a:effectLst/>
                          <a:latin typeface="Arial" pitchFamily="34" charset="0"/>
                          <a:cs typeface="Arial" pitchFamily="34" charset="0"/>
                        </a:rPr>
                      </a:br>
                      <a:r>
                        <a:rPr kumimoji="0" lang="en-US" altLang="en-US" sz="1600" b="1" i="0" u="none" strike="noStrike" cap="none" normalizeH="0" baseline="0">
                          <a:ln>
                            <a:noFill/>
                          </a:ln>
                          <a:solidFill>
                            <a:schemeClr val="tx1"/>
                          </a:solidFill>
                          <a:effectLst/>
                          <a:latin typeface="Arial" pitchFamily="34" charset="0"/>
                          <a:cs typeface="Arial" pitchFamily="34" charset="0"/>
                        </a:rPr>
                        <a:t>DESC</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ON</a:t>
                      </a:r>
                      <a:br>
                        <a:rPr kumimoji="0" lang="en-US" altLang="en-US" sz="1600" b="1" i="0" u="none" strike="noStrike" cap="none" normalizeH="0" baseline="0">
                          <a:ln>
                            <a:noFill/>
                          </a:ln>
                          <a:solidFill>
                            <a:schemeClr val="tx1"/>
                          </a:solidFill>
                          <a:effectLst/>
                          <a:latin typeface="Arial" pitchFamily="34" charset="0"/>
                          <a:cs typeface="Arial" pitchFamily="34" charset="0"/>
                        </a:rPr>
                      </a:br>
                      <a:r>
                        <a:rPr kumimoji="0" lang="en-US" altLang="en-US" sz="1600" b="1" i="0" u="none" strike="noStrike" cap="none" normalizeH="0" baseline="0">
                          <a:ln>
                            <a:noFill/>
                          </a:ln>
                          <a:solidFill>
                            <a:schemeClr val="tx1"/>
                          </a:solidFill>
                          <a:effectLst/>
                          <a:latin typeface="Arial" pitchFamily="34" charset="0"/>
                          <a:cs typeface="Arial" pitchFamily="34" charset="0"/>
                        </a:rPr>
                        <a:t>HAND</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CLASS</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WAREHOUSE</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itchFamily="34" charset="0"/>
                          <a:cs typeface="Arial" pitchFamily="34" charset="0"/>
                        </a:rPr>
                        <a:t>PRICE</a:t>
                      </a:r>
                      <a:endParaRPr kumimoji="0" lang="en-US" altLang="en-US" sz="16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AX12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Iron</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104</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23.95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AZ52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Dartboard</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20</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SG</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12.95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BA74</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Basketball</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40</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SG</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29.95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BH22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itchFamily="34" charset="0"/>
                          <a:cs typeface="Arial" pitchFamily="34" charset="0"/>
                        </a:rPr>
                        <a:t>Cornpopper</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24.95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BT04</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Gas Grill</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11</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AP</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149.99</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BZ66</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Washer</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52</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AP</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399.99</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CA14</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Griddle</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78</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39.99</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CB03</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Bike</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44</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SG</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299.99</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CX11</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Blender</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112</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HW</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3</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22.95</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9413">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CZ81</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Treadmill</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68</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SG</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itchFamily="34" charset="0"/>
                          <a:cs typeface="Arial" pitchFamily="34" charset="0"/>
                        </a:rPr>
                        <a:t>2</a:t>
                      </a:r>
                      <a:endParaRPr kumimoji="0" lang="en-US" altLang="en-US" sz="20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cs typeface="Arial" pitchFamily="34" charset="0"/>
                        </a:rPr>
                        <a:t>349.99</a:t>
                      </a:r>
                      <a:endParaRPr kumimoji="0" lang="en-US" altLang="en-US" sz="20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9504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en-US" dirty="0"/>
              <a:t>Listing Table Rows</a:t>
            </a:r>
          </a:p>
        </p:txBody>
      </p:sp>
      <p:sp>
        <p:nvSpPr>
          <p:cNvPr id="48132" name="Rectangle 3"/>
          <p:cNvSpPr>
            <a:spLocks noGrp="1" noChangeArrowheads="1"/>
          </p:cNvSpPr>
          <p:nvPr>
            <p:ph idx="1"/>
          </p:nvPr>
        </p:nvSpPr>
        <p:spPr>
          <a:xfrm>
            <a:off x="1261872" y="1752600"/>
            <a:ext cx="5774770" cy="881599"/>
          </a:xfrm>
        </p:spPr>
        <p:txBody>
          <a:bodyPr>
            <a:normAutofit lnSpcReduction="10000"/>
          </a:bodyPr>
          <a:lstStyle/>
          <a:p>
            <a:pPr marL="0" indent="0">
              <a:spcBef>
                <a:spcPct val="30000"/>
              </a:spcBef>
              <a:buNone/>
            </a:pPr>
            <a:r>
              <a:rPr lang="en-US" altLang="en-US" dirty="0"/>
              <a:t>At a minimum, must specify what you want to select and where you want to select it from</a:t>
            </a:r>
          </a:p>
        </p:txBody>
      </p:sp>
      <p:sp>
        <p:nvSpPr>
          <p:cNvPr id="6" name="TextBox 5">
            <a:extLst>
              <a:ext uri="{FF2B5EF4-FFF2-40B4-BE49-F238E27FC236}">
                <a16:creationId xmlns:a16="http://schemas.microsoft.com/office/drawing/2014/main" id="{6DCEE577-15BE-41BF-851A-DC60A20EC703}"/>
              </a:ext>
            </a:extLst>
          </p:cNvPr>
          <p:cNvSpPr txBox="1"/>
          <p:nvPr/>
        </p:nvSpPr>
        <p:spPr>
          <a:xfrm>
            <a:off x="1261872" y="3259833"/>
            <a:ext cx="4501359" cy="830997"/>
          </a:xfrm>
          <a:prstGeom prst="rect">
            <a:avLst/>
          </a:prstGeom>
          <a:solidFill>
            <a:schemeClr val="bg1">
              <a:lumMod val="85000"/>
            </a:schemeClr>
          </a:solidFill>
          <a:ln>
            <a:solidFill>
              <a:schemeClr val="tx1"/>
            </a:solidFill>
          </a:ln>
        </p:spPr>
        <p:txBody>
          <a:bodyPr wrap="square" rtlCol="0">
            <a:spAutoFit/>
          </a:bodyPr>
          <a:lstStyle/>
          <a:p>
            <a:r>
              <a:rPr lang="en-US" altLang="en-US" sz="2400" dirty="0">
                <a:solidFill>
                  <a:srgbClr val="C00000"/>
                </a:solidFill>
                <a:latin typeface="Courier New" panose="02070309020205020404" pitchFamily="49" charset="0"/>
                <a:cs typeface="Courier New" panose="02070309020205020404" pitchFamily="49" charset="0"/>
              </a:rPr>
              <a:t>SELECT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part_number</a:t>
            </a:r>
            <a:endParaRPr lang="en-US" altLang="en-US" sz="2400" dirty="0">
              <a:latin typeface="Courier New" panose="02070309020205020404" pitchFamily="49" charset="0"/>
              <a:cs typeface="Courier New" panose="02070309020205020404" pitchFamily="49" charset="0"/>
            </a:endParaRPr>
          </a:p>
          <a:p>
            <a:r>
              <a:rPr lang="en-US" altLang="en-US" sz="2400" dirty="0">
                <a:solidFill>
                  <a:srgbClr val="C00000"/>
                </a:solidFill>
                <a:latin typeface="Courier New" panose="02070309020205020404" pitchFamily="49" charset="0"/>
                <a:cs typeface="Courier New" panose="02070309020205020404" pitchFamily="49" charset="0"/>
              </a:rPr>
              <a:t>	FROM</a:t>
            </a:r>
            <a:r>
              <a:rPr lang="en-US" altLang="en-US" sz="2400" dirty="0">
                <a:latin typeface="Courier New" panose="02070309020205020404" pitchFamily="49" charset="0"/>
                <a:cs typeface="Courier New" panose="02070309020205020404" pitchFamily="49" charset="0"/>
              </a:rPr>
              <a:t> part;</a:t>
            </a:r>
          </a:p>
        </p:txBody>
      </p:sp>
      <p:graphicFrame>
        <p:nvGraphicFramePr>
          <p:cNvPr id="2" name="Table 1">
            <a:extLst>
              <a:ext uri="{FF2B5EF4-FFF2-40B4-BE49-F238E27FC236}">
                <a16:creationId xmlns:a16="http://schemas.microsoft.com/office/drawing/2014/main" id="{D89052E9-1F7A-432C-B327-DD1D1221C6B5}"/>
              </a:ext>
            </a:extLst>
          </p:cNvPr>
          <p:cNvGraphicFramePr>
            <a:graphicFrameLocks noGrp="1"/>
          </p:cNvGraphicFramePr>
          <p:nvPr>
            <p:extLst>
              <p:ext uri="{D42A27DB-BD31-4B8C-83A1-F6EECF244321}">
                <p14:modId xmlns:p14="http://schemas.microsoft.com/office/powerpoint/2010/main" val="4147930165"/>
              </p:ext>
            </p:extLst>
          </p:nvPr>
        </p:nvGraphicFramePr>
        <p:xfrm>
          <a:off x="7838476" y="2218184"/>
          <a:ext cx="1735138" cy="3964940"/>
        </p:xfrm>
        <a:graphic>
          <a:graphicData uri="http://schemas.openxmlformats.org/drawingml/2006/table">
            <a:tbl>
              <a:tblPr/>
              <a:tblGrid>
                <a:gridCol w="1735138">
                  <a:extLst>
                    <a:ext uri="{9D8B030D-6E8A-4147-A177-3AD203B41FA5}">
                      <a16:colId xmlns:a16="http://schemas.microsoft.com/office/drawing/2014/main" val="2589234475"/>
                    </a:ext>
                  </a:extLst>
                </a:gridCol>
              </a:tblGrid>
              <a:tr h="216179">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itchFamily="34" charset="0"/>
                          <a:cs typeface="Arial" pitchFamily="34" charset="0"/>
                        </a:rPr>
                        <a:t>PART NUMBER</a:t>
                      </a:r>
                      <a:endParaRPr kumimoji="0" lang="en-US" altLang="en-US" sz="16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4923304"/>
                  </a:ext>
                </a:extLst>
              </a:tr>
              <a:tr h="357725">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AX12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6503303"/>
                  </a:ext>
                </a:extLst>
              </a:tr>
              <a:tr h="357725">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AZ52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754207"/>
                  </a:ext>
                </a:extLst>
              </a:tr>
              <a:tr h="359222">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BA74</a:t>
                      </a:r>
                      <a:endParaRPr kumimoji="0" lang="en-US" altLang="en-US" sz="1800" b="0" i="0" u="none" strike="noStrike" cap="none" normalizeH="0" baseline="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4486837"/>
                  </a:ext>
                </a:extLst>
              </a:tr>
              <a:tr h="357725">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BH22</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7157217"/>
                  </a:ext>
                </a:extLst>
              </a:tr>
              <a:tr h="357725">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BT04</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4905394"/>
                  </a:ext>
                </a:extLst>
              </a:tr>
              <a:tr h="359222">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BZ66</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2776549"/>
                  </a:ext>
                </a:extLst>
              </a:tr>
              <a:tr h="357725">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CA14</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7576850"/>
                  </a:ext>
                </a:extLst>
              </a:tr>
              <a:tr h="357725">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CB03</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2329621"/>
                  </a:ext>
                </a:extLst>
              </a:tr>
              <a:tr h="359222">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CX11</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3443493"/>
                  </a:ext>
                </a:extLst>
              </a:tr>
              <a:tr h="357725">
                <a:tc>
                  <a:txBody>
                    <a:bodyPr/>
                    <a:lstStyle>
                      <a:lvl1pPr>
                        <a:spcBef>
                          <a:spcPct val="20000"/>
                        </a:spcBef>
                        <a:buClr>
                          <a:schemeClr val="hlink"/>
                        </a:buClr>
                        <a:buSzPct val="80000"/>
                        <a:buFont typeface="Wingdings" pitchFamily="2" charset="2"/>
                        <a:defRPr sz="2800">
                          <a:solidFill>
                            <a:schemeClr val="tx1"/>
                          </a:solidFill>
                          <a:latin typeface="Arial" pitchFamily="34" charset="0"/>
                        </a:defRPr>
                      </a:lvl1pPr>
                      <a:lvl2pPr>
                        <a:spcBef>
                          <a:spcPct val="20000"/>
                        </a:spcBef>
                        <a:buClr>
                          <a:schemeClr val="accent1"/>
                        </a:buClr>
                        <a:buSzPct val="70000"/>
                        <a:buFont typeface="Wingdings" pitchFamily="2" charset="2"/>
                        <a:defRPr sz="2400">
                          <a:solidFill>
                            <a:schemeClr val="tx1"/>
                          </a:solidFill>
                          <a:latin typeface="Arial" pitchFamily="34" charset="0"/>
                        </a:defRPr>
                      </a:lvl2pPr>
                      <a:lvl3pPr>
                        <a:spcBef>
                          <a:spcPct val="20000"/>
                        </a:spcBef>
                        <a:buClr>
                          <a:schemeClr val="bg2"/>
                        </a:buClr>
                        <a:buSzPct val="65000"/>
                        <a:buFont typeface="Wingdings" pitchFamily="2" charset="2"/>
                        <a:defRPr sz="2000">
                          <a:solidFill>
                            <a:schemeClr val="tx1"/>
                          </a:solidFill>
                          <a:latin typeface="Arial" pitchFamily="34" charset="0"/>
                        </a:defRPr>
                      </a:lvl3pPr>
                      <a:lvl4pPr>
                        <a:spcBef>
                          <a:spcPct val="20000"/>
                        </a:spcBef>
                        <a:buClr>
                          <a:schemeClr val="hlink"/>
                        </a:buClr>
                        <a:buSzPct val="60000"/>
                        <a:buFont typeface="Wingdings" pitchFamily="2" charset="2"/>
                        <a:defRPr>
                          <a:solidFill>
                            <a:schemeClr val="tx1"/>
                          </a:solidFill>
                          <a:latin typeface="Arial" pitchFamily="34" charset="0"/>
                        </a:defRPr>
                      </a:lvl4pPr>
                      <a:lvl5pPr>
                        <a:spcBef>
                          <a:spcPct val="20000"/>
                        </a:spcBef>
                        <a:buClr>
                          <a:schemeClr val="bg2"/>
                        </a:buClr>
                        <a:buSzPct val="40000"/>
                        <a:buFont typeface="Wingdings" pitchFamily="2" charset="2"/>
                        <a:defRPr>
                          <a:solidFill>
                            <a:schemeClr val="tx1"/>
                          </a:solidFill>
                          <a:latin typeface="Arial" pitchFamily="34" charset="0"/>
                        </a:defRPr>
                      </a:lvl5pPr>
                      <a:lvl6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6pPr>
                      <a:lvl7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7pPr>
                      <a:lvl8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8pPr>
                      <a:lvl9pPr fontAlgn="base">
                        <a:spcBef>
                          <a:spcPct val="20000"/>
                        </a:spcBef>
                        <a:spcAft>
                          <a:spcPct val="0"/>
                        </a:spcAft>
                        <a:buClr>
                          <a:schemeClr val="bg2"/>
                        </a:buClr>
                        <a:buSzPct val="40000"/>
                        <a:buFont typeface="Wingdings" pitchFamily="2" charset="2"/>
                        <a:defRPr>
                          <a:solidFill>
                            <a:schemeClr val="tx1"/>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CZ81</a:t>
                      </a:r>
                      <a:endParaRPr kumimoji="0" lang="en-US" altLang="en-US" sz="1800" b="0" i="0" u="none" strike="noStrike" cap="none" normalizeH="0" baseline="0" dirty="0">
                        <a:ln>
                          <a:noFill/>
                        </a:ln>
                        <a:solidFill>
                          <a:schemeClr val="tx1"/>
                        </a:solidFill>
                        <a:effectLst/>
                        <a:latin typeface="Arial" pitchFamily="34" charset="0"/>
                      </a:endParaRPr>
                    </a:p>
                  </a:txBody>
                  <a:tcPr marL="90488" marR="90488" marT="44450" marB="4445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0333999"/>
                  </a:ext>
                </a:extLst>
              </a:tr>
            </a:tbl>
          </a:graphicData>
        </a:graphic>
      </p:graphicFrame>
      <p:sp>
        <p:nvSpPr>
          <p:cNvPr id="3" name="TextBox 2">
            <a:extLst>
              <a:ext uri="{FF2B5EF4-FFF2-40B4-BE49-F238E27FC236}">
                <a16:creationId xmlns:a16="http://schemas.microsoft.com/office/drawing/2014/main" id="{2A64C57F-C1FB-400D-ADE7-A96546ACB153}"/>
              </a:ext>
            </a:extLst>
          </p:cNvPr>
          <p:cNvSpPr txBox="1"/>
          <p:nvPr/>
        </p:nvSpPr>
        <p:spPr>
          <a:xfrm>
            <a:off x="7738758" y="1824067"/>
            <a:ext cx="1834856" cy="369332"/>
          </a:xfrm>
          <a:prstGeom prst="rect">
            <a:avLst/>
          </a:prstGeom>
          <a:noFill/>
        </p:spPr>
        <p:txBody>
          <a:bodyPr wrap="square" rtlCol="0">
            <a:spAutoFit/>
          </a:bodyPr>
          <a:lstStyle/>
          <a:p>
            <a:r>
              <a:rPr lang="en-CA" b="1" dirty="0">
                <a:solidFill>
                  <a:schemeClr val="accent1"/>
                </a:solidFill>
                <a:latin typeface="SansSerif" panose="00000400000000000000" pitchFamily="2" charset="2"/>
              </a:rPr>
              <a:t>RESULT</a:t>
            </a:r>
          </a:p>
        </p:txBody>
      </p:sp>
    </p:spTree>
    <p:extLst>
      <p:ext uri="{BB962C8B-B14F-4D97-AF65-F5344CB8AC3E}">
        <p14:creationId xmlns:p14="http://schemas.microsoft.com/office/powerpoint/2010/main" val="322812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 calcmode="lin" valueType="num">
                                      <p:cBhvr additive="base">
                                        <p:cTn id="7" dur="5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p:bldP spid="6" grpId="0" uiExpand="1" build="p"/>
      <p:bldP spid="3" grpId="0"/>
    </p:bldLst>
  </p:timing>
</p:sld>
</file>

<file path=ppt/theme/theme1.xml><?xml version="1.0" encoding="utf-8"?>
<a:theme xmlns:a="http://schemas.openxmlformats.org/drawingml/2006/main" name="View">
  <a:themeElements>
    <a:clrScheme name="Custom 1">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2438</TotalTime>
  <Words>2861</Words>
  <Application>Microsoft Office PowerPoint</Application>
  <PresentationFormat>Widescreen</PresentationFormat>
  <Paragraphs>590</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Arial Black</vt:lpstr>
      <vt:lpstr>Arial Unicode MS</vt:lpstr>
      <vt:lpstr>Calibri</vt:lpstr>
      <vt:lpstr>Century Schoolbook</vt:lpstr>
      <vt:lpstr>Courier New</vt:lpstr>
      <vt:lpstr>SansSerif</vt:lpstr>
      <vt:lpstr>Verdana</vt:lpstr>
      <vt:lpstr>Wingdings</vt:lpstr>
      <vt:lpstr>Wingdings 2</vt:lpstr>
      <vt:lpstr>View</vt:lpstr>
      <vt:lpstr>Introduction  to  Structured Query Language  (SQL)</vt:lpstr>
      <vt:lpstr>Agenda</vt:lpstr>
      <vt:lpstr>Introduction to SQL</vt:lpstr>
      <vt:lpstr>SQL – 3 sub-categories</vt:lpstr>
      <vt:lpstr>Introduction to SQL</vt:lpstr>
      <vt:lpstr>SQL Dialects</vt:lpstr>
      <vt:lpstr>The SELECT command</vt:lpstr>
      <vt:lpstr>Sample Table: PART</vt:lpstr>
      <vt:lpstr>Listing Table Rows</vt:lpstr>
      <vt:lpstr>Listing All Table Rows and Columns</vt:lpstr>
      <vt:lpstr>Selecting Rows with Comparison Operators</vt:lpstr>
      <vt:lpstr>Comparison Operators</vt:lpstr>
      <vt:lpstr>Selecting Rows with Comparison Operators</vt:lpstr>
      <vt:lpstr>Sorting Output</vt:lpstr>
      <vt:lpstr>Sorting Output</vt:lpstr>
      <vt:lpstr>Sorting Output – Multiple Columns</vt:lpstr>
      <vt:lpstr> Limiting Rows Returned </vt:lpstr>
      <vt:lpstr>SQL Comparison Operators</vt:lpstr>
      <vt:lpstr>SQL Comparison Operators</vt:lpstr>
      <vt:lpstr>SQL Comparison Operators</vt:lpstr>
      <vt:lpstr>SQL Comparison Operators</vt:lpstr>
      <vt:lpstr>SQL Comparison Operators</vt:lpstr>
      <vt:lpstr>Wildcards</vt:lpstr>
      <vt:lpstr>Wildcards continued</vt:lpstr>
      <vt:lpstr>Wildcards continued</vt:lpstr>
      <vt:lpstr>Dual Table</vt:lpstr>
      <vt:lpstr> Aliases (Field and Table Aliases) </vt:lpstr>
      <vt:lpstr>Field Alias</vt:lpstr>
      <vt:lpstr> Quotations in Oracle SQL </vt:lpstr>
      <vt:lpstr>PowerPoint Presentation</vt:lpstr>
      <vt:lpstr>String Functions</vt:lpstr>
      <vt:lpstr>CRUD</vt:lpstr>
      <vt:lpstr>INSERT</vt:lpstr>
      <vt:lpstr>INSERT</vt:lpstr>
      <vt:lpstr>INSERT</vt:lpstr>
      <vt:lpstr> Inserting Multiple Rows in One Statement </vt:lpstr>
      <vt:lpstr>UPDATE</vt:lpstr>
      <vt:lpstr>UPDATE continued</vt:lpstr>
      <vt:lpstr>DELETE</vt:lpstr>
      <vt:lpstr>DELETE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Structured Query Language (SQL)</dc:title>
  <dc:creator>Nasim</dc:creator>
  <cp:lastModifiedBy>ITS</cp:lastModifiedBy>
  <cp:revision>79</cp:revision>
  <dcterms:created xsi:type="dcterms:W3CDTF">2019-07-08T21:26:57Z</dcterms:created>
  <dcterms:modified xsi:type="dcterms:W3CDTF">2020-09-28T19:28:42Z</dcterms:modified>
</cp:coreProperties>
</file>