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90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6" r:id="rId15"/>
    <p:sldId id="271" r:id="rId16"/>
    <p:sldId id="272" r:id="rId17"/>
    <p:sldId id="273" r:id="rId18"/>
    <p:sldId id="274" r:id="rId19"/>
    <p:sldId id="275" r:id="rId20"/>
    <p:sldId id="297" r:id="rId21"/>
    <p:sldId id="299" r:id="rId22"/>
    <p:sldId id="279" r:id="rId23"/>
    <p:sldId id="280" r:id="rId24"/>
    <p:sldId id="281" r:id="rId25"/>
    <p:sldId id="282" r:id="rId26"/>
    <p:sldId id="287" r:id="rId27"/>
    <p:sldId id="283" r:id="rId28"/>
    <p:sldId id="284" r:id="rId29"/>
    <p:sldId id="286" r:id="rId30"/>
    <p:sldId id="285" r:id="rId31"/>
    <p:sldId id="289" r:id="rId32"/>
    <p:sldId id="291" r:id="rId33"/>
    <p:sldId id="292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C570D03-5752-4FFB-8B3B-BE826E4E4334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663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12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68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23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967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56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44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50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60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4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34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C570D03-5752-4FFB-8B3B-BE826E4E4334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80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SQL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Data Definition Language</a:t>
            </a:r>
            <a:br>
              <a:rPr lang="en-US" sz="6000" dirty="0" smtClean="0"/>
            </a:br>
            <a:r>
              <a:rPr lang="en-US" sz="6000" dirty="0" smtClean="0"/>
              <a:t>DDL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 smtClean="0"/>
              <a:t>Lecture 04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38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Creating </a:t>
            </a:r>
            <a:r>
              <a:rPr lang="en-US" altLang="en-US" b="1" dirty="0" smtClean="0">
                <a:solidFill>
                  <a:srgbClr val="C00000"/>
                </a:solidFill>
              </a:rPr>
              <a:t>Table PAINTER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painter (                         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p_num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	    (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4) 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   (15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 ‘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   (15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p_city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   (20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p_phone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(10),          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Painter_p_num_PK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rimary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p_num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711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Default Value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2288" lvl="1" indent="-342900">
              <a:spcBef>
                <a:spcPct val="30000"/>
              </a:spcBef>
              <a:defRPr/>
            </a:pPr>
            <a:r>
              <a:rPr lang="en-US" sz="2800" dirty="0"/>
              <a:t>You can specify a default value for a column. </a:t>
            </a:r>
          </a:p>
          <a:p>
            <a:pPr marL="522288" lvl="1" indent="-342900">
              <a:spcBef>
                <a:spcPct val="30000"/>
              </a:spcBef>
              <a:defRPr/>
            </a:pPr>
            <a:r>
              <a:rPr lang="en-US" sz="2800" dirty="0"/>
              <a:t>A default value is the value to be inserted into a column if no other value is specified. </a:t>
            </a:r>
          </a:p>
          <a:p>
            <a:pPr marL="522288" lvl="1" indent="-342900">
              <a:spcBef>
                <a:spcPct val="30000"/>
              </a:spcBef>
              <a:defRPr/>
            </a:pPr>
            <a:r>
              <a:rPr lang="en-US" sz="2800" dirty="0"/>
              <a:t>If not explicitly specified, the default value of a column is NULL.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4119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Constraints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Constraints are used to ensure that the database receives “good” </a:t>
            </a:r>
            <a:r>
              <a:rPr lang="en-US" altLang="en-US" dirty="0" smtClean="0"/>
              <a:t>data</a:t>
            </a:r>
          </a:p>
          <a:p>
            <a:pPr lvl="1"/>
            <a:r>
              <a:rPr lang="en-US" altLang="en-US" sz="2600" dirty="0" smtClean="0"/>
              <a:t>PRIMARY KEY</a:t>
            </a:r>
          </a:p>
          <a:p>
            <a:pPr lvl="2"/>
            <a:r>
              <a:rPr lang="en-US" altLang="en-US" sz="2600" dirty="0" smtClean="0"/>
              <a:t>unique </a:t>
            </a:r>
            <a:r>
              <a:rPr lang="en-US" altLang="en-US" sz="2600" dirty="0"/>
              <a:t>and not </a:t>
            </a:r>
            <a:r>
              <a:rPr lang="en-US" altLang="en-US" sz="2600" dirty="0" smtClean="0"/>
              <a:t>null</a:t>
            </a:r>
          </a:p>
          <a:p>
            <a:pPr lvl="1"/>
            <a:r>
              <a:rPr lang="en-US" altLang="en-US" sz="2600" dirty="0" smtClean="0"/>
              <a:t>NOT </a:t>
            </a:r>
            <a:r>
              <a:rPr lang="en-US" altLang="en-US" sz="2600" dirty="0"/>
              <a:t>NULL </a:t>
            </a:r>
            <a:endParaRPr lang="en-US" altLang="en-US" sz="2600" dirty="0">
              <a:sym typeface="Wingdings" pitchFamily="2" charset="2"/>
            </a:endParaRPr>
          </a:p>
          <a:p>
            <a:pPr lvl="2"/>
            <a:r>
              <a:rPr lang="en-US" altLang="en-US" sz="2600" dirty="0" smtClean="0">
                <a:sym typeface="Wingdings" pitchFamily="2" charset="2"/>
              </a:rPr>
              <a:t>a </a:t>
            </a:r>
            <a:r>
              <a:rPr lang="en-US" altLang="en-US" sz="2600" dirty="0">
                <a:sym typeface="Wingdings" pitchFamily="2" charset="2"/>
              </a:rPr>
              <a:t>value must </a:t>
            </a:r>
            <a:r>
              <a:rPr lang="en-US" altLang="en-US" sz="2600" dirty="0" smtClean="0">
                <a:sym typeface="Wingdings" pitchFamily="2" charset="2"/>
              </a:rPr>
              <a:t>exist</a:t>
            </a:r>
          </a:p>
          <a:p>
            <a:pPr lvl="1"/>
            <a:r>
              <a:rPr lang="en-US" altLang="en-US" sz="2600" dirty="0" smtClean="0">
                <a:sym typeface="Wingdings" pitchFamily="2" charset="2"/>
              </a:rPr>
              <a:t>UNIQUE</a:t>
            </a:r>
          </a:p>
          <a:p>
            <a:pPr lvl="2"/>
            <a:r>
              <a:rPr lang="en-US" altLang="en-US" sz="2600" dirty="0" smtClean="0">
                <a:sym typeface="Wingdings" pitchFamily="2" charset="2"/>
              </a:rPr>
              <a:t>value </a:t>
            </a:r>
            <a:r>
              <a:rPr lang="en-US" altLang="en-US" sz="2600" dirty="0">
                <a:sym typeface="Wingdings" pitchFamily="2" charset="2"/>
              </a:rPr>
              <a:t>exists only once in a </a:t>
            </a:r>
            <a:r>
              <a:rPr lang="en-US" altLang="en-US" sz="2600" dirty="0" smtClean="0">
                <a:sym typeface="Wingdings" pitchFamily="2" charset="2"/>
              </a:rPr>
              <a:t>column</a:t>
            </a:r>
          </a:p>
          <a:p>
            <a:pPr lvl="1"/>
            <a:r>
              <a:rPr lang="en-US" altLang="en-US" sz="2600" dirty="0" smtClean="0">
                <a:sym typeface="Wingdings" pitchFamily="2" charset="2"/>
              </a:rPr>
              <a:t>CHECK</a:t>
            </a:r>
          </a:p>
          <a:p>
            <a:pPr lvl="2"/>
            <a:r>
              <a:rPr lang="en-US" altLang="en-US" sz="2200" dirty="0" smtClean="0">
                <a:sym typeface="Wingdings" pitchFamily="2" charset="2"/>
              </a:rPr>
              <a:t>value </a:t>
            </a:r>
            <a:r>
              <a:rPr lang="en-US" altLang="en-US" sz="2200" dirty="0">
                <a:sym typeface="Wingdings" pitchFamily="2" charset="2"/>
              </a:rPr>
              <a:t>must pass validation </a:t>
            </a:r>
            <a:r>
              <a:rPr lang="en-US" altLang="en-US" sz="2200" dirty="0" smtClean="0">
                <a:sym typeface="Wingdings" pitchFamily="2" charset="2"/>
              </a:rPr>
              <a:t>criteria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sz="2600" dirty="0">
                <a:sym typeface="Wingdings" pitchFamily="2" charset="2"/>
              </a:rPr>
              <a:t>FOREIGN </a:t>
            </a:r>
            <a:r>
              <a:rPr lang="en-US" altLang="en-US" sz="2600" dirty="0" smtClean="0">
                <a:sym typeface="Wingdings" pitchFamily="2" charset="2"/>
              </a:rPr>
              <a:t>KEY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en-US" sz="2200" dirty="0" smtClean="0">
                <a:sym typeface="Wingdings" pitchFamily="2" charset="2"/>
              </a:rPr>
              <a:t>used </a:t>
            </a:r>
            <a:r>
              <a:rPr lang="en-US" altLang="en-US" sz="2200" dirty="0">
                <a:sym typeface="Wingdings" pitchFamily="2" charset="2"/>
              </a:rPr>
              <a:t>to enforce Relational Integrity between two tables</a:t>
            </a:r>
            <a:endParaRPr lang="en-US" altLang="en-US" sz="2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667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Primary Key Constraint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The primary key ensures the value of the PK column is specified for every row.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 A row can be accessed rapidly by using the primary 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The primary key guarantees the uniqueness </a:t>
            </a:r>
            <a:r>
              <a:rPr lang="en-US" altLang="en-US" dirty="0"/>
              <a:t>of the PK </a:t>
            </a:r>
            <a:r>
              <a:rPr lang="en-US" altLang="en-US" dirty="0" smtClean="0"/>
              <a:t>column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dirty="0"/>
          </a:p>
          <a:p>
            <a:pPr>
              <a:spcBef>
                <a:spcPct val="30000"/>
              </a:spcBef>
            </a:pPr>
            <a:r>
              <a:rPr lang="en-US" altLang="en-US" dirty="0"/>
              <a:t>What happens if you create the table without specifying a primary key, insert rows and then apply the primary key constraint?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endParaRPr lang="en-US" altLang="en-US" dirty="0" smtClean="0"/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126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Primary Key </a:t>
            </a:r>
            <a:r>
              <a:rPr lang="en-CA" b="1" dirty="0" smtClean="0">
                <a:solidFill>
                  <a:srgbClr val="C00000"/>
                </a:solidFill>
              </a:rPr>
              <a:t>Constraint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purchase_orders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NUMBER (3)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vendor_id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 (2)NOT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NULL,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NUMBER(1,0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NOT NULL,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 WITH TIME ZONE NOT NULL 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column1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datatype NULL/NOT NULL,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column2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datatype NULL/NOT NULL,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(column1, column2, ...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680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Not Null Constraint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NOT </a:t>
            </a:r>
            <a:r>
              <a:rPr lang="en-US" altLang="en-US" dirty="0" smtClean="0"/>
              <a:t>NULL constraint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guarantees that the user must specify a value.</a:t>
            </a:r>
          </a:p>
          <a:p>
            <a:pPr marL="457200" lvl="1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NOT NULL </a:t>
            </a:r>
            <a:r>
              <a:rPr lang="en-US" altLang="en-US" dirty="0" smtClean="0"/>
              <a:t>DEFAULT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The user must specify a </a:t>
            </a:r>
            <a:r>
              <a:rPr lang="en-US" altLang="en-US" dirty="0" smtClean="0"/>
              <a:t>value to be inserted if the value for that column is not provided. </a:t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lvl="1" indent="0" latinLnBrk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508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Unique Constraint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Rows are now not allowed to be inserted or updated if the value of a unique column occurs more than once.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endParaRPr lang="en-US" altLang="en-US" sz="3000" dirty="0" smtClean="0"/>
          </a:p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Columns with unique values:</a:t>
            </a:r>
            <a:endParaRPr lang="en-US" altLang="en-US" dirty="0"/>
          </a:p>
          <a:p>
            <a:pPr lvl="1">
              <a:spcBef>
                <a:spcPct val="30000"/>
              </a:spcBef>
              <a:buClr>
                <a:srgbClr val="660066"/>
              </a:buClr>
            </a:pPr>
            <a:r>
              <a:rPr lang="en-US" altLang="en-US" sz="2800" dirty="0"/>
              <a:t>Social Insurance Number</a:t>
            </a:r>
          </a:p>
          <a:p>
            <a:pPr lvl="1">
              <a:spcBef>
                <a:spcPct val="30000"/>
              </a:spcBef>
              <a:buClr>
                <a:srgbClr val="660066"/>
              </a:buClr>
            </a:pPr>
            <a:r>
              <a:rPr lang="en-US" altLang="en-US" sz="2800" dirty="0"/>
              <a:t>Driver’s License Number</a:t>
            </a:r>
          </a:p>
          <a:p>
            <a:pPr lvl="1">
              <a:spcBef>
                <a:spcPct val="30000"/>
              </a:spcBef>
              <a:buClr>
                <a:srgbClr val="660066"/>
              </a:buClr>
            </a:pPr>
            <a:r>
              <a:rPr lang="en-US" altLang="en-US" sz="2800" dirty="0"/>
              <a:t>Ontario Health Card Number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008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Unique Constraint (Continued)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1"/>
            <a:r>
              <a:rPr lang="en-US" sz="2400" dirty="0"/>
              <a:t>A</a:t>
            </a:r>
            <a:r>
              <a:rPr lang="en-US" sz="2400" dirty="0" smtClean="0"/>
              <a:t>pply </a:t>
            </a:r>
            <a:r>
              <a:rPr lang="en-US" sz="2400" dirty="0"/>
              <a:t>the unique constraints to columns</a:t>
            </a:r>
            <a:endParaRPr lang="en-US" sz="2400" dirty="0" smtClean="0"/>
          </a:p>
          <a:p>
            <a:pPr marL="457200" lvl="1" indent="0" latinLnBrk="1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latinLnBrk="1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457200" lvl="1" indent="0" latinLnBrk="1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 latinLnBrk="1">
              <a:buNone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...,</a:t>
            </a: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unique_constraint_name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(column_name1,…)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latinLnBrk="1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403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Check Constraint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 smtClean="0"/>
              <a:t>The check constraint enforces domain integrity. The database guarantees the inserted or updated values are valid with respect to a condition. 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dirty="0" smtClean="0"/>
              <a:t>A column value is not allowed to be inserted or updated if it violated the check condition.</a:t>
            </a:r>
            <a:endParaRPr lang="en-US" altLang="en-US" dirty="0"/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/>
              <a:t>Here are some common validations:</a:t>
            </a: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(Salary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2000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Age &lt;=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12000)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(age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BETWEEN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(Grade IN(‘A’,’B’,’C’,’D’,’F’))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6799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Check </a:t>
            </a:r>
            <a:r>
              <a:rPr lang="en-CA" b="1" dirty="0" smtClean="0">
                <a:solidFill>
                  <a:srgbClr val="C00000"/>
                </a:solidFill>
              </a:rPr>
              <a:t>Constraint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1"/>
            <a:r>
              <a:rPr lang="en-US" dirty="0" smtClean="0"/>
              <a:t>Creating a check constraint on a column</a:t>
            </a:r>
            <a:br>
              <a:rPr lang="en-US" dirty="0" smtClean="0"/>
            </a:br>
            <a:endParaRPr lang="en-US" dirty="0" smtClean="0"/>
          </a:p>
          <a:p>
            <a:pPr marL="457200" lvl="1" indent="0" latinLnBrk="1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latinLnBrk="1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457200" lvl="1" indent="0" latinLnBrk="1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check_constraint_name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latinLnBrk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608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Agenda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How </a:t>
            </a:r>
            <a:r>
              <a:rPr lang="en-US" altLang="en-US" dirty="0"/>
              <a:t>to create a table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How to </a:t>
            </a:r>
            <a:r>
              <a:rPr lang="en-US" altLang="en-US" dirty="0" smtClean="0"/>
              <a:t>modify </a:t>
            </a:r>
            <a:r>
              <a:rPr lang="en-US" altLang="en-US" dirty="0"/>
              <a:t>a table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0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Check Constraint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5018" y="2453645"/>
            <a:ext cx="945863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TABLE teams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teamID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PRIMARY KEY,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teamName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VARCHAR(15) NOT NULL,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maxPlayers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DEFAULT 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shirtColor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VARCHAR(10),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homeField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VARCHAR(15),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CONSTRAINT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maxPlayer_chk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CHECK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maxPlayers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BETWEEN 0 AND 25)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2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Foreign </a:t>
            </a:r>
            <a:r>
              <a:rPr lang="en-CA" b="1" dirty="0">
                <a:solidFill>
                  <a:srgbClr val="C00000"/>
                </a:solidFill>
              </a:rPr>
              <a:t>Key Constraint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latin typeface="Arial Unicode MS"/>
              </a:rPr>
              <a:t>CREATE </a:t>
            </a:r>
            <a:r>
              <a:rPr lang="en-US" altLang="en-US" dirty="0">
                <a:latin typeface="Arial Unicode MS"/>
              </a:rPr>
              <a:t>TABLE teams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 Unicode MS"/>
              </a:rPr>
              <a:t> </a:t>
            </a:r>
            <a:r>
              <a:rPr lang="en-US" altLang="en-US" dirty="0" err="1">
                <a:latin typeface="Arial Unicode MS"/>
              </a:rPr>
              <a:t>teamID</a:t>
            </a:r>
            <a:r>
              <a:rPr lang="en-US" altLang="en-US" dirty="0">
                <a:latin typeface="Arial Unicode MS"/>
              </a:rPr>
              <a:t> INT PRIMARY KEY,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latin typeface="Arial Unicode MS"/>
              </a:rPr>
              <a:t>teamName</a:t>
            </a:r>
            <a:r>
              <a:rPr lang="en-US" altLang="en-US" dirty="0">
                <a:latin typeface="Arial Unicode MS"/>
              </a:rPr>
              <a:t> VARCHAR(15) NOT NULL,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latin typeface="Arial Unicode MS"/>
              </a:rPr>
              <a:t>maxPlayers</a:t>
            </a:r>
            <a:r>
              <a:rPr lang="en-US" altLang="en-US" dirty="0">
                <a:latin typeface="Arial Unicode MS"/>
              </a:rPr>
              <a:t> INT DEFAULT 0,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latin typeface="Arial Unicode MS"/>
              </a:rPr>
              <a:t>shirtColor</a:t>
            </a:r>
            <a:r>
              <a:rPr lang="en-US" altLang="en-US" dirty="0">
                <a:latin typeface="Arial Unicode MS"/>
              </a:rPr>
              <a:t> VARCHAR(10),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latin typeface="Arial Unicode MS"/>
              </a:rPr>
              <a:t>homeField</a:t>
            </a:r>
            <a:r>
              <a:rPr lang="en-US" altLang="en-US" dirty="0">
                <a:latin typeface="Arial Unicode MS"/>
              </a:rPr>
              <a:t> VARCHAR(15),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 Unicode MS"/>
              </a:rPr>
              <a:t>CONSTRAINT </a:t>
            </a:r>
            <a:r>
              <a:rPr lang="en-US" altLang="en-US" dirty="0" err="1">
                <a:latin typeface="Arial Unicode MS"/>
              </a:rPr>
              <a:t>maxPlayer_chk</a:t>
            </a:r>
            <a:r>
              <a:rPr lang="en-US" altLang="en-US" dirty="0">
                <a:latin typeface="Arial Unicode MS"/>
              </a:rPr>
              <a:t> CHECK (</a:t>
            </a:r>
            <a:r>
              <a:rPr lang="en-US" altLang="en-US" dirty="0" err="1">
                <a:latin typeface="Arial Unicode MS"/>
              </a:rPr>
              <a:t>maxPlayers</a:t>
            </a:r>
            <a:r>
              <a:rPr lang="en-US" altLang="en-US" dirty="0">
                <a:latin typeface="Arial Unicode MS"/>
              </a:rPr>
              <a:t> BETWEEN 0 AND 25),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 Unicode MS"/>
              </a:rPr>
              <a:t>CONSTRAINT </a:t>
            </a:r>
            <a:r>
              <a:rPr lang="en-US" altLang="en-US" dirty="0" err="1">
                <a:latin typeface="Arial Unicode MS"/>
              </a:rPr>
              <a:t>team_field_fk</a:t>
            </a:r>
            <a:r>
              <a:rPr lang="en-US" altLang="en-US" dirty="0">
                <a:latin typeface="Arial Unicode MS"/>
              </a:rPr>
              <a:t> FOREIGN KEY (</a:t>
            </a:r>
            <a:r>
              <a:rPr lang="en-US" altLang="en-US" dirty="0" err="1">
                <a:latin typeface="Arial Unicode MS"/>
              </a:rPr>
              <a:t>homefield</a:t>
            </a:r>
            <a:r>
              <a:rPr lang="en-US" altLang="en-US" dirty="0">
                <a:latin typeface="Arial Unicode MS"/>
              </a:rPr>
              <a:t>) REFERENCES fields(fieldname)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 Unicode MS"/>
              </a:rPr>
              <a:t>);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9309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Changing a Table Definition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Data Definition Language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Is used to create/update table definition.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87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Alter a Table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30000"/>
              </a:spcBef>
            </a:pPr>
            <a:r>
              <a:rPr lang="en-US" altLang="en-US" sz="2400" b="1" dirty="0"/>
              <a:t>ALTER TABLE 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Used to update a database definition</a:t>
            </a:r>
          </a:p>
          <a:p>
            <a:pPr>
              <a:spcBef>
                <a:spcPct val="30000"/>
              </a:spcBef>
            </a:pPr>
            <a:r>
              <a:rPr lang="en-US" altLang="en-US" sz="2400" b="1" dirty="0"/>
              <a:t>Syntax</a:t>
            </a:r>
            <a:r>
              <a:rPr lang="en-US" altLang="en-US" sz="2400" dirty="0"/>
              <a:t> </a:t>
            </a:r>
          </a:p>
          <a:p>
            <a:pPr marL="457200" lvl="1" indent="0">
              <a:spcBef>
                <a:spcPct val="30000"/>
              </a:spcBef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action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en-US" sz="2600" dirty="0" smtClean="0"/>
              <a:t>ALTER TABLE is used to modify a table specification, such as:</a:t>
            </a:r>
            <a:endParaRPr lang="en-US" altLang="en-US" sz="2600" dirty="0"/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Add </a:t>
            </a:r>
            <a:r>
              <a:rPr lang="en-US" altLang="en-US" sz="2000" dirty="0" smtClean="0"/>
              <a:t>column/columns</a:t>
            </a:r>
            <a:endParaRPr lang="en-US" altLang="en-US" sz="2000" dirty="0"/>
          </a:p>
          <a:p>
            <a:pPr lvl="1">
              <a:spcBef>
                <a:spcPct val="30000"/>
              </a:spcBef>
            </a:pPr>
            <a:r>
              <a:rPr lang="en-US" altLang="en-US" sz="2000" dirty="0" smtClean="0"/>
              <a:t>Modify a column/attribute</a:t>
            </a:r>
            <a:endParaRPr lang="en-US" altLang="en-US" sz="2000" dirty="0"/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Drop a </a:t>
            </a:r>
            <a:r>
              <a:rPr lang="en-US" altLang="en-US" sz="2000" dirty="0" smtClean="0"/>
              <a:t>column</a:t>
            </a:r>
            <a:endParaRPr lang="en-US" altLang="en-US" sz="2000" dirty="0"/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Add a constraint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Drop a </a:t>
            </a:r>
            <a:r>
              <a:rPr lang="en-US" altLang="en-US" sz="2000" dirty="0" smtClean="0"/>
              <a:t>constraint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 smtClean="0"/>
              <a:t>Rename table</a:t>
            </a:r>
            <a:endParaRPr lang="en-US" altLang="en-US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530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Add a Column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dirty="0" smtClean="0"/>
              <a:t>To add a column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dirty="0"/>
              <a:t>To </a:t>
            </a:r>
            <a:r>
              <a:rPr lang="en-US" dirty="0" smtClean="0"/>
              <a:t>add </a:t>
            </a:r>
            <a:r>
              <a:rPr lang="en-US" dirty="0"/>
              <a:t>Multiple </a:t>
            </a:r>
            <a:r>
              <a:rPr lang="en-US" dirty="0" smtClean="0"/>
              <a:t>Columns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constraint,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constraint,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atinLnBrk="1"/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4366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Modify a Column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Modify a Column</a:t>
            </a:r>
            <a:br>
              <a:rPr lang="en-US" dirty="0" smtClean="0"/>
            </a:br>
            <a:endParaRPr lang="en-US" dirty="0" smtClean="0"/>
          </a:p>
          <a:p>
            <a:pPr marL="457200" lvl="1" indent="0" latinLnBrk="1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dirty="0"/>
              <a:t>Modify multiple columns</a:t>
            </a:r>
            <a:br>
              <a:rPr lang="en-US" dirty="0"/>
            </a:br>
            <a:endParaRPr lang="en-US" dirty="0"/>
          </a:p>
          <a:p>
            <a:pPr marL="0" indent="0" latinLnBrk="1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CA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column_1 type constraint,</a:t>
            </a:r>
          </a:p>
          <a:p>
            <a:pPr marL="0" indent="0" latinLnBrk="1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column_2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constraint,</a:t>
            </a:r>
          </a:p>
          <a:p>
            <a:pPr marL="0" indent="0" latinLnBrk="1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...);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6686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Rename </a:t>
            </a:r>
            <a:r>
              <a:rPr lang="en-CA" b="1" dirty="0" smtClean="0">
                <a:solidFill>
                  <a:srgbClr val="C00000"/>
                </a:solidFill>
              </a:rPr>
              <a:t>a Column/Table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rename a column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Rename a table: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12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Remove a Column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smtClean="0"/>
              <a:t>To remove a column</a:t>
            </a:r>
            <a:br>
              <a:rPr lang="en-US" dirty="0" smtClean="0"/>
            </a:br>
            <a:endParaRPr lang="en-US" dirty="0" smtClean="0"/>
          </a:p>
          <a:p>
            <a:pPr marL="457200" lvl="1" indent="0" latinLnBrk="1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 latinLnBrk="1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dirty="0"/>
              <a:t>To remove multiple column</a:t>
            </a:r>
            <a:br>
              <a:rPr lang="en-US" dirty="0"/>
            </a:br>
            <a:endParaRPr lang="en-US" dirty="0" smtClean="0"/>
          </a:p>
          <a:p>
            <a:pPr marL="457200" lvl="1" indent="0" latinLnBrk="1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column_name_1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 latinLnBrk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column_name_2</a:t>
            </a:r>
          </a:p>
          <a:p>
            <a:pPr marL="457200" lvl="1" indent="0" latinLnBrk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454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Add Constraints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 primary key constraint to an existing table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(column1, column2, ...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Add a unique constraint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(column1, column2, ...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2111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Add </a:t>
            </a:r>
            <a:r>
              <a:rPr lang="en-US" b="1" dirty="0" smtClean="0">
                <a:solidFill>
                  <a:srgbClr val="C00000"/>
                </a:solidFill>
              </a:rPr>
              <a:t>Constraints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check constraint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 a foreign 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CONSTRAINT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parent_table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column);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2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DDL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Data Definition </a:t>
            </a:r>
            <a:r>
              <a:rPr lang="en-US" altLang="en-US" dirty="0" smtClean="0"/>
              <a:t>Language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Is used </a:t>
            </a:r>
            <a:r>
              <a:rPr lang="en-US" altLang="en-US" dirty="0"/>
              <a:t>to </a:t>
            </a:r>
            <a:r>
              <a:rPr lang="en-US" altLang="en-US" dirty="0" smtClean="0"/>
              <a:t>define or update database Objects </a:t>
            </a:r>
            <a:r>
              <a:rPr lang="en-US" altLang="en-US" smtClean="0"/>
              <a:t>(such as </a:t>
            </a:r>
            <a:r>
              <a:rPr lang="en-US" altLang="en-US" dirty="0" smtClean="0"/>
              <a:t>tables):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Create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Alter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Drop </a:t>
            </a:r>
            <a:endParaRPr lang="en-US" alt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5685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Remove a Constraint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remove a constraint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CA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CA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CONSTRAINT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80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Remove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remove a database object </a:t>
            </a:r>
          </a:p>
          <a:p>
            <a:pPr marL="0" indent="0">
              <a:buNone/>
            </a:pPr>
            <a:r>
              <a:rPr lang="en-CA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DROP </a:t>
            </a:r>
            <a:r>
              <a:rPr lang="en-CA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Object_type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2400" dirty="0" smtClean="0"/>
              <a:t>To </a:t>
            </a:r>
            <a:r>
              <a:rPr lang="en-CA" sz="2400" dirty="0" err="1" smtClean="0"/>
              <a:t>deop</a:t>
            </a:r>
            <a:r>
              <a:rPr lang="en-CA" sz="2400" dirty="0" smtClean="0"/>
              <a:t> a table</a:t>
            </a:r>
          </a:p>
          <a:p>
            <a:pPr marL="0" indent="0">
              <a:buNone/>
            </a:pPr>
            <a:r>
              <a:rPr lang="en-CA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DROP table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44954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C00000"/>
                </a:solidFill>
              </a:rPr>
              <a:t>Import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C00000"/>
                </a:solidFill>
              </a:rPr>
              <a:t>Data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 smtClean="0"/>
              <a:t>It is possible to insert data into a table from another table. </a:t>
            </a:r>
          </a:p>
          <a:p>
            <a:pPr>
              <a:spcBef>
                <a:spcPct val="30000"/>
              </a:spcBef>
            </a:pPr>
            <a:r>
              <a:rPr lang="en-US" altLang="en-US" dirty="0" smtClean="0"/>
              <a:t>The data from a table can be copied to another table as a backup. </a:t>
            </a:r>
            <a:endParaRPr lang="en-US" altLang="en-US" dirty="0"/>
          </a:p>
          <a:p>
            <a:pPr>
              <a:spcBef>
                <a:spcPct val="30000"/>
              </a:spcBef>
            </a:pPr>
            <a:r>
              <a:rPr lang="en-US" altLang="en-US" dirty="0"/>
              <a:t>Caution: constraints are not carried from original table to new table; they would need to be added individually to the new table via Alter Table statement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4671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How to copy data into a table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smtClean="0"/>
              <a:t>Syntax</a:t>
            </a:r>
          </a:p>
          <a:p>
            <a:pPr marL="457200" lvl="1" indent="0" latinLnBrk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column2,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source_table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[WHERE conditions];</a:t>
            </a:r>
          </a:p>
          <a:p>
            <a:pPr marL="457200" lvl="1" indent="0" latinLnBrk="1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copy rows </a:t>
            </a:r>
            <a:r>
              <a:rPr lang="en-US" dirty="0"/>
              <a:t>into a table </a:t>
            </a:r>
            <a:r>
              <a:rPr lang="en-US" dirty="0" smtClean="0"/>
              <a:t>INSERT and SELECT statements, the value of every required (NOT NULL) column must be provided.</a:t>
            </a:r>
            <a:endParaRPr lang="en-US" dirty="0"/>
          </a:p>
          <a:p>
            <a:r>
              <a:rPr lang="en-US" dirty="0" smtClean="0"/>
              <a:t>If a column value is not required, the column do not have to be included in the insert statement.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5773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How to copy data into a table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 smtClean="0"/>
              <a:t>Three </a:t>
            </a:r>
            <a:r>
              <a:rPr lang="en-US" altLang="en-US" dirty="0"/>
              <a:t>step process:</a:t>
            </a:r>
          </a:p>
          <a:p>
            <a:pPr lvl="1">
              <a:spcBef>
                <a:spcPct val="30000"/>
              </a:spcBef>
            </a:pPr>
            <a:r>
              <a:rPr lang="en-US" altLang="en-US" dirty="0" smtClean="0"/>
              <a:t>Create a </a:t>
            </a:r>
            <a:r>
              <a:rPr lang="en-US" altLang="en-US" dirty="0"/>
              <a:t>table with the same definition as an existing table</a:t>
            </a:r>
          </a:p>
          <a:p>
            <a:pPr lvl="1">
              <a:spcBef>
                <a:spcPct val="30000"/>
              </a:spcBef>
            </a:pPr>
            <a:r>
              <a:rPr lang="en-US" altLang="en-US" dirty="0" smtClean="0"/>
              <a:t>Modify </a:t>
            </a:r>
            <a:r>
              <a:rPr lang="en-US" altLang="en-US" dirty="0"/>
              <a:t>the </a:t>
            </a:r>
            <a:r>
              <a:rPr lang="en-US" altLang="en-US" dirty="0" smtClean="0"/>
              <a:t>new empty table </a:t>
            </a:r>
            <a:r>
              <a:rPr lang="en-US" altLang="en-US" dirty="0"/>
              <a:t>definition to </a:t>
            </a:r>
            <a:r>
              <a:rPr lang="en-US" altLang="en-US" dirty="0" smtClean="0"/>
              <a:t>add </a:t>
            </a:r>
            <a:r>
              <a:rPr lang="en-US" altLang="en-US" dirty="0"/>
              <a:t>appropriate constraints</a:t>
            </a:r>
          </a:p>
          <a:p>
            <a:pPr lvl="1">
              <a:spcBef>
                <a:spcPct val="30000"/>
              </a:spcBef>
            </a:pPr>
            <a:r>
              <a:rPr lang="en-US" altLang="en-US" dirty="0" smtClean="0"/>
              <a:t>Copy </a:t>
            </a:r>
            <a:r>
              <a:rPr lang="en-US" altLang="en-US" dirty="0"/>
              <a:t>the data into the new </a:t>
            </a:r>
            <a:r>
              <a:rPr lang="en-US" altLang="en-US" dirty="0" smtClean="0"/>
              <a:t>table from the old table.</a:t>
            </a:r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2575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Create Table and Copy Data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table by copying </a:t>
            </a:r>
            <a:r>
              <a:rPr lang="en-US" dirty="0"/>
              <a:t>all columns from another </a:t>
            </a:r>
            <a:r>
              <a:rPr lang="en-US" dirty="0" smtClean="0"/>
              <a:t>table with data: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above statement creates a new table exactly the same as the old one and copies all data from the old table to the new one.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18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Create Table and Copy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 table from another one just by including some of the columns in your select statement: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CREATE TABLE </a:t>
            </a:r>
            <a:r>
              <a:rPr lang="en-US" dirty="0" err="1"/>
              <a:t>new_table</a:t>
            </a:r>
            <a:r>
              <a:rPr lang="en-US" dirty="0"/>
              <a:t> AS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SELECT column_1,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         column_2</a:t>
            </a:r>
            <a:r>
              <a:rPr lang="en-US" dirty="0"/>
              <a:t>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...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column_n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FROM </a:t>
            </a:r>
            <a:r>
              <a:rPr lang="en-US" dirty="0" err="1"/>
              <a:t>old_table</a:t>
            </a:r>
            <a:r>
              <a:rPr lang="en-US" dirty="0"/>
              <a:t>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3796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Create Table and Copy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 table by copying columns from multiple tables: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column_1, column2, ...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old_table_1, old_table_2, ...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old_table_n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conditions]);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5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Create </a:t>
            </a:r>
            <a:r>
              <a:rPr lang="en-US" altLang="en-US" b="1" dirty="0">
                <a:solidFill>
                  <a:srgbClr val="C00000"/>
                </a:solidFill>
              </a:rPr>
              <a:t>a Table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First write a Database Structure chart.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We can also call this a Data Dictionary of your table.</a:t>
            </a:r>
          </a:p>
          <a:p>
            <a:endParaRPr lang="en-CA" dirty="0"/>
          </a:p>
        </p:txBody>
      </p:sp>
      <p:graphicFrame>
        <p:nvGraphicFramePr>
          <p:cNvPr id="4" name="Group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04412"/>
              </p:ext>
            </p:extLst>
          </p:nvPr>
        </p:nvGraphicFramePr>
        <p:xfrm>
          <a:off x="1802524" y="3560379"/>
          <a:ext cx="7924800" cy="1394100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0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marL="90488" marR="90488" marT="44390" marB="443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PK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FK reference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Req’d ?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 ?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Validation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83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179186"/>
            <a:ext cx="9692640" cy="13255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Basic Data Types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-1422399" y="-1828799"/>
            <a:ext cx="2342526" cy="297517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altLang="en-US" dirty="0" smtClean="0">
              <a:solidFill>
                <a:srgbClr val="C00000"/>
              </a:solidFill>
            </a:endParaRPr>
          </a:p>
          <a:p>
            <a:pPr marL="457200" lvl="1" indent="0">
              <a:spcBef>
                <a:spcPct val="3000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dirty="0" smtClean="0">
              <a:solidFill>
                <a:srgbClr val="C00000"/>
              </a:solidFill>
            </a:endParaRPr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44672"/>
              </p:ext>
            </p:extLst>
          </p:nvPr>
        </p:nvGraphicFramePr>
        <p:xfrm>
          <a:off x="1261872" y="1605280"/>
          <a:ext cx="8594724" cy="4662795"/>
        </p:xfrm>
        <a:graphic>
          <a:graphicData uri="http://schemas.openxmlformats.org/drawingml/2006/table">
            <a:tbl>
              <a:tblPr/>
              <a:tblGrid>
                <a:gridCol w="4297362">
                  <a:extLst>
                    <a:ext uri="{9D8B030D-6E8A-4147-A177-3AD203B41FA5}">
                      <a16:colId xmlns:a16="http://schemas.microsoft.com/office/drawing/2014/main" val="1617762296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2325976939"/>
                    </a:ext>
                  </a:extLst>
                </a:gridCol>
              </a:tblGrid>
              <a:tr h="426158"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rgbClr val="002060"/>
                          </a:solidFill>
                        </a:rPr>
                        <a:t>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dirty="0">
                          <a:solidFill>
                            <a:srgbClr val="002060"/>
                          </a:solidFill>
                        </a:rPr>
                        <a:t>Choice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724113"/>
                  </a:ext>
                </a:extLst>
              </a:tr>
              <a:tr h="479731">
                <a:tc>
                  <a:txBody>
                    <a:bodyPr/>
                    <a:lstStyle/>
                    <a:p>
                      <a:r>
                        <a:rPr lang="en-CA" sz="1800" dirty="0"/>
                        <a:t>Fixed width 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char(n)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053452"/>
                  </a:ext>
                </a:extLst>
              </a:tr>
              <a:tr h="479731">
                <a:tc>
                  <a:txBody>
                    <a:bodyPr/>
                    <a:lstStyle/>
                    <a:p>
                      <a:r>
                        <a:rPr lang="en-CA" sz="1800" dirty="0"/>
                        <a:t>Variable width 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/>
                        <a:t>varchar(n)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722868"/>
                  </a:ext>
                </a:extLst>
              </a:tr>
              <a:tr h="208938">
                <a:tc>
                  <a:txBody>
                    <a:bodyPr/>
                    <a:lstStyle/>
                    <a:p>
                      <a:r>
                        <a:rPr lang="en-CA" sz="1800" dirty="0"/>
                        <a:t>Integers (up to 255)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number(3)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5928538"/>
                  </a:ext>
                </a:extLst>
              </a:tr>
              <a:tr h="479731">
                <a:tc>
                  <a:txBody>
                    <a:bodyPr/>
                    <a:lstStyle/>
                    <a:p>
                      <a:r>
                        <a:rPr lang="en-CA" sz="1800"/>
                        <a:t>Integers (up to 32,000)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Shortinteger</a:t>
                      </a:r>
                      <a:endParaRPr lang="en-CA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02519"/>
                  </a:ext>
                </a:extLst>
              </a:tr>
              <a:tr h="839529">
                <a:tc>
                  <a:txBody>
                    <a:bodyPr/>
                    <a:lstStyle/>
                    <a:p>
                      <a:r>
                        <a:rPr lang="en-US" sz="1800" dirty="0"/>
                        <a:t>Integers (over 32,000 up to 2,000,000,000)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741866"/>
                  </a:ext>
                </a:extLst>
              </a:tr>
              <a:tr h="479731">
                <a:tc>
                  <a:txBody>
                    <a:bodyPr/>
                    <a:lstStyle/>
                    <a:p>
                      <a:r>
                        <a:rPr lang="en-CA" sz="1800"/>
                        <a:t>Decimals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number(</a:t>
                      </a:r>
                      <a:r>
                        <a:rPr lang="en-CA" sz="1800" dirty="0" err="1"/>
                        <a:t>p,s</a:t>
                      </a:r>
                      <a:r>
                        <a:rPr lang="en-CA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664314"/>
                  </a:ext>
                </a:extLst>
              </a:tr>
              <a:tr h="479731">
                <a:tc>
                  <a:txBody>
                    <a:bodyPr/>
                    <a:lstStyle/>
                    <a:p>
                      <a:r>
                        <a:rPr lang="en-CA" sz="1800"/>
                        <a:t>Dates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09232"/>
                  </a:ext>
                </a:extLst>
              </a:tr>
              <a:tr h="479731">
                <a:tc>
                  <a:txBody>
                    <a:bodyPr/>
                    <a:lstStyle/>
                    <a:p>
                      <a:r>
                        <a:rPr lang="en-CA" sz="1800"/>
                        <a:t>Booleans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number(1)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2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76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Constraints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en-US" b="1" dirty="0"/>
              <a:t>Primary </a:t>
            </a:r>
            <a:r>
              <a:rPr lang="en-US" altLang="en-US" b="1" dirty="0" smtClean="0"/>
              <a:t>Keys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dirty="0" smtClean="0"/>
              <a:t>For </a:t>
            </a:r>
            <a:r>
              <a:rPr lang="en-US" altLang="en-US" dirty="0"/>
              <a:t>concatenated Primary Keys, pay close attention to the order of the attributes within the Primary Key</a:t>
            </a:r>
          </a:p>
          <a:p>
            <a:pPr lvl="1">
              <a:defRPr/>
            </a:pPr>
            <a:r>
              <a:rPr lang="en-US" altLang="en-US" dirty="0" smtClean="0"/>
              <a:t>PK</a:t>
            </a:r>
            <a:r>
              <a:rPr lang="en-US" altLang="en-US" dirty="0"/>
              <a:t>: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en-US" dirty="0"/>
              <a:t>Specify ‘Y’ if this column name is a part of the PK, otherwise leave </a:t>
            </a:r>
            <a:r>
              <a:rPr lang="en-US" altLang="en-US" dirty="0" smtClean="0"/>
              <a:t>blank</a:t>
            </a:r>
          </a:p>
          <a:p>
            <a:pPr marL="914400" lvl="2" indent="0">
              <a:spcBef>
                <a:spcPct val="0"/>
              </a:spcBef>
              <a:buNone/>
              <a:defRPr/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b="1" dirty="0" smtClean="0"/>
              <a:t>Foreign key</a:t>
            </a:r>
          </a:p>
          <a:p>
            <a:pPr lvl="1">
              <a:spcBef>
                <a:spcPct val="0"/>
              </a:spcBef>
            </a:pPr>
            <a:r>
              <a:rPr lang="en-US" altLang="en-US" b="1" dirty="0" smtClean="0"/>
              <a:t>FK </a:t>
            </a:r>
            <a:r>
              <a:rPr lang="en-US" altLang="en-US" b="1" dirty="0"/>
              <a:t>Reference: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Specify the table name </a:t>
            </a:r>
            <a:r>
              <a:rPr lang="en-US" altLang="en-US" i="1" dirty="0"/>
              <a:t>and</a:t>
            </a:r>
            <a:r>
              <a:rPr lang="en-US" altLang="en-US" dirty="0"/>
              <a:t> the column name where this field is a PK</a:t>
            </a:r>
            <a:r>
              <a:rPr lang="en-US" altLang="en-US" sz="2200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131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More Constraints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dirty="0" err="1" smtClean="0"/>
              <a:t>Req’d</a:t>
            </a:r>
            <a:r>
              <a:rPr lang="en-US" altLang="en-US" b="1" dirty="0"/>
              <a:t>?: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PKs, by default are required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If this column must be present, specify ‘Y’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Means that this column can not be left blank or NULL – enforces data </a:t>
            </a:r>
            <a:r>
              <a:rPr lang="en-US" altLang="en-US" dirty="0" smtClean="0"/>
              <a:t>integrity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Unique?: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Means only that the value can only appear once in this column </a:t>
            </a:r>
            <a:endParaRPr lang="en-US" altLang="en-US" dirty="0" smtClean="0"/>
          </a:p>
          <a:p>
            <a:pPr marL="457200" lvl="1" indent="0">
              <a:spcBef>
                <a:spcPct val="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Validation:</a:t>
            </a:r>
          </a:p>
          <a:p>
            <a:pPr lvl="1"/>
            <a:r>
              <a:rPr lang="en-US" altLang="en-US" dirty="0"/>
              <a:t>Specify the range of values or the specific values that are allowed for this column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259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Table Definition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Format for defining the table PAINTER:</a:t>
            </a:r>
          </a:p>
          <a:p>
            <a:endParaRPr lang="en-CA" dirty="0"/>
          </a:p>
        </p:txBody>
      </p:sp>
      <p:graphicFrame>
        <p:nvGraphicFramePr>
          <p:cNvPr id="4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522180"/>
              </p:ext>
            </p:extLst>
          </p:nvPr>
        </p:nvGraphicFramePr>
        <p:xfrm>
          <a:off x="1016001" y="2611122"/>
          <a:ext cx="8829564" cy="2601687"/>
        </p:xfrm>
        <a:graphic>
          <a:graphicData uri="http://schemas.openxmlformats.org/drawingml/2006/table">
            <a:tbl>
              <a:tblPr/>
              <a:tblGrid>
                <a:gridCol w="142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7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6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76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3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PK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FK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Req’d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Validation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PTR_NUM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PTR_LNAME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PTR_FNAME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PTR_CITY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PTR_PHONE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75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Creating Tables in SQL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dirty="0"/>
              <a:t>CREATE TABLE</a:t>
            </a:r>
            <a:r>
              <a:rPr lang="en-US" altLang="en-US" b="1" dirty="0"/>
              <a:t> 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en-US" dirty="0"/>
              <a:t>Used to create a table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dirty="0"/>
              <a:t>Syntax </a:t>
            </a:r>
          </a:p>
          <a:p>
            <a:pPr marL="457200" lvl="1" indent="0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field1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datatype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fieldsize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field2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datatype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fieldsize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22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b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b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b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field</a:t>
            </a:r>
            <a:r>
              <a:rPr lang="en-CA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datatype 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fieldsize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UNIQUE (…),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CHECK (…),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PRIMARY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 (fieldname(s)),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FOREIGN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 (fieldname) REFERENCES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PKfieldname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23324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1349</TotalTime>
  <Words>1776</Words>
  <Application>Microsoft Office PowerPoint</Application>
  <PresentationFormat>Widescreen</PresentationFormat>
  <Paragraphs>364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Unicode MS</vt:lpstr>
      <vt:lpstr>Century Schoolbook</vt:lpstr>
      <vt:lpstr>Courier New</vt:lpstr>
      <vt:lpstr>Wingdings</vt:lpstr>
      <vt:lpstr>Wingdings 2</vt:lpstr>
      <vt:lpstr>View</vt:lpstr>
      <vt:lpstr>SQL  Data Definition Language DDL</vt:lpstr>
      <vt:lpstr>Agenda</vt:lpstr>
      <vt:lpstr>DDL</vt:lpstr>
      <vt:lpstr>Create a Table</vt:lpstr>
      <vt:lpstr>Basic Data Types</vt:lpstr>
      <vt:lpstr>Constraints</vt:lpstr>
      <vt:lpstr>More Constraints</vt:lpstr>
      <vt:lpstr>Table Definition</vt:lpstr>
      <vt:lpstr>Creating Tables in SQL</vt:lpstr>
      <vt:lpstr>Creating Table PAINTER</vt:lpstr>
      <vt:lpstr>Default Value</vt:lpstr>
      <vt:lpstr>Constraints</vt:lpstr>
      <vt:lpstr>Primary Key Constraint</vt:lpstr>
      <vt:lpstr>Primary Key Constraint (Continued)</vt:lpstr>
      <vt:lpstr>Not Null Constraint</vt:lpstr>
      <vt:lpstr>Unique Constraint</vt:lpstr>
      <vt:lpstr>Unique Constraint (Continued)</vt:lpstr>
      <vt:lpstr>Check Constraint</vt:lpstr>
      <vt:lpstr>Check Constraint </vt:lpstr>
      <vt:lpstr>Check Constraint</vt:lpstr>
      <vt:lpstr>Foreign Key Constraint</vt:lpstr>
      <vt:lpstr>Changing a Table Definition</vt:lpstr>
      <vt:lpstr>Alter a Table</vt:lpstr>
      <vt:lpstr>Add a Column</vt:lpstr>
      <vt:lpstr>Modify a Column</vt:lpstr>
      <vt:lpstr>Rename a Column/Table</vt:lpstr>
      <vt:lpstr>Remove a Column</vt:lpstr>
      <vt:lpstr>Add Constraints</vt:lpstr>
      <vt:lpstr>Add Constraints (Continued)</vt:lpstr>
      <vt:lpstr>Remove a Constraint</vt:lpstr>
      <vt:lpstr>Remove a Table</vt:lpstr>
      <vt:lpstr>Import Data</vt:lpstr>
      <vt:lpstr>How to copy data into a table</vt:lpstr>
      <vt:lpstr>How to copy data into a table</vt:lpstr>
      <vt:lpstr>Create Table and Copy Data</vt:lpstr>
      <vt:lpstr>Create Table and Copy Data</vt:lpstr>
      <vt:lpstr>Create Table and Copy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Nasim</dc:creator>
  <cp:lastModifiedBy>ITS</cp:lastModifiedBy>
  <cp:revision>76</cp:revision>
  <dcterms:created xsi:type="dcterms:W3CDTF">2019-07-08T23:01:59Z</dcterms:created>
  <dcterms:modified xsi:type="dcterms:W3CDTF">2020-10-04T16:22:17Z</dcterms:modified>
</cp:coreProperties>
</file>