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5" r:id="rId11"/>
    <p:sldId id="271" r:id="rId12"/>
    <p:sldId id="272" r:id="rId13"/>
    <p:sldId id="273" r:id="rId14"/>
    <p:sldId id="274" r:id="rId15"/>
    <p:sldId id="278" r:id="rId16"/>
    <p:sldId id="276" r:id="rId17"/>
    <p:sldId id="264" r:id="rId18"/>
    <p:sldId id="265" r:id="rId19"/>
    <p:sldId id="266" r:id="rId20"/>
    <p:sldId id="26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42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6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71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2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1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8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CB430F-A71A-452D-8EFA-96F7332549CB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0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SQL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05</a:t>
            </a:r>
          </a:p>
          <a:p>
            <a:r>
              <a:rPr lang="en-US" dirty="0" smtClean="0"/>
              <a:t>DBS201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54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64" y="365760"/>
            <a:ext cx="10049348" cy="13255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basic syntax of ANSI-92 Joins is: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0655" y="1960773"/>
            <a:ext cx="85621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fieldlist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fields from either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table1 </a:t>
            </a:r>
            <a:r>
              <a:rPr lang="en-US" altLang="en-US" sz="2400" dirty="0" smtClean="0">
                <a:latin typeface="Arial Unicode MS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 Type&gt; JOIN table2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table1.keyfield = table2.keyfield;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" panose="020B060402020202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Arial Unicode MS"/>
              </a:rPr>
              <a:t>SELECT </a:t>
            </a:r>
            <a:r>
              <a:rPr lang="en-US" altLang="en-US" sz="2400" dirty="0" err="1" smtClean="0">
                <a:latin typeface="Arial Unicode MS"/>
              </a:rPr>
              <a:t>fieldlist</a:t>
            </a:r>
            <a:r>
              <a:rPr lang="en-US" altLang="en-US" sz="2400" dirty="0" smtClean="0">
                <a:latin typeface="Arial Unicode MS"/>
              </a:rPr>
              <a:t> </a:t>
            </a:r>
            <a:r>
              <a:rPr lang="en-US" altLang="en-US" sz="2400" dirty="0">
                <a:latin typeface="Arial Unicode MS"/>
              </a:rPr>
              <a:t>from fields from either </a:t>
            </a:r>
            <a:r>
              <a:rPr lang="en-US" altLang="en-US" sz="2400" dirty="0" smtClean="0">
                <a:latin typeface="Arial Unicode MS"/>
              </a:rPr>
              <a:t>table </a:t>
            </a:r>
            <a:endParaRPr lang="en-US" altLang="en-US" sz="2400" dirty="0"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Arial Unicode MS"/>
              </a:rPr>
              <a:t> FROM </a:t>
            </a:r>
            <a:r>
              <a:rPr lang="en-US" altLang="en-US" sz="2400" dirty="0" smtClean="0">
                <a:latin typeface="Arial Unicode MS"/>
              </a:rPr>
              <a:t>table1 </a:t>
            </a:r>
            <a:r>
              <a:rPr lang="en-US" altLang="en-US" sz="2400" dirty="0">
                <a:latin typeface="Arial Unicode MS"/>
              </a:rPr>
              <a:t>&lt;Join Type&gt; JOIN </a:t>
            </a:r>
            <a:r>
              <a:rPr lang="en-US" altLang="en-US" sz="2400" dirty="0" smtClean="0">
                <a:latin typeface="Arial Unicode MS"/>
              </a:rPr>
              <a:t>table2</a:t>
            </a:r>
            <a:endParaRPr lang="en-US" altLang="en-US" sz="2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keyfield</a:t>
            </a:r>
            <a:r>
              <a:rPr lang="en-US" altLang="en-US" sz="2400" dirty="0" smtClean="0">
                <a:latin typeface="Arial" panose="020B0604020202020204" pitchFamily="34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6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Cartesian products of rows from multiple tables.</a:t>
            </a:r>
          </a:p>
          <a:p>
            <a:r>
              <a:rPr lang="en-US" dirty="0" smtClean="0"/>
              <a:t>Syntax:</a:t>
            </a:r>
          </a:p>
          <a:p>
            <a:pPr marL="0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 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35451"/>
              </p:ext>
            </p:extLst>
          </p:nvPr>
        </p:nvGraphicFramePr>
        <p:xfrm>
          <a:off x="1261869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83087"/>
              </p:ext>
            </p:extLst>
          </p:nvPr>
        </p:nvGraphicFramePr>
        <p:xfrm>
          <a:off x="4125939" y="4380447"/>
          <a:ext cx="1633730" cy="1120929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69047"/>
              </p:ext>
            </p:extLst>
          </p:nvPr>
        </p:nvGraphicFramePr>
        <p:xfrm>
          <a:off x="6417195" y="4023042"/>
          <a:ext cx="3292893" cy="260930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26116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914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858814" y="4719145"/>
            <a:ext cx="1267125" cy="221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8812" y="4719145"/>
            <a:ext cx="1267127" cy="599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2858812" y="4940911"/>
            <a:ext cx="1267127" cy="1741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58812" y="5116170"/>
            <a:ext cx="1267127" cy="2115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2858812" y="4940911"/>
            <a:ext cx="1267127" cy="5604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76890" y="5318234"/>
            <a:ext cx="1249049" cy="1820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5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691322"/>
            <a:ext cx="8841232" cy="4488815"/>
          </a:xfrm>
        </p:spPr>
        <p:txBody>
          <a:bodyPr/>
          <a:lstStyle/>
          <a:p>
            <a:r>
              <a:rPr lang="en-US" dirty="0" smtClean="0"/>
              <a:t>The inner join returns rows from tables that satisfies the join condition. It returns only matching rows from joined tables.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R.*,S.*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R.col2 = S.col2;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ANSI-92 JOINS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3678"/>
              </p:ext>
            </p:extLst>
          </p:nvPr>
        </p:nvGraphicFramePr>
        <p:xfrm>
          <a:off x="1261869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03801"/>
              </p:ext>
            </p:extLst>
          </p:nvPr>
        </p:nvGraphicFramePr>
        <p:xfrm>
          <a:off x="4125939" y="4380447"/>
          <a:ext cx="1633730" cy="1494572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27939"/>
              </p:ext>
            </p:extLst>
          </p:nvPr>
        </p:nvGraphicFramePr>
        <p:xfrm>
          <a:off x="6785056" y="4499921"/>
          <a:ext cx="3292893" cy="114626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58812" y="4719145"/>
            <a:ext cx="1267127" cy="969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58812" y="4960883"/>
            <a:ext cx="1267127" cy="5404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52155" y="4112015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𝒊𝒏𝒏𝒆𝒓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55" y="4112015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112214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JOIN returns all the rows from the table on the left </a:t>
            </a:r>
            <a:r>
              <a:rPr lang="en-US" dirty="0" smtClean="0"/>
              <a:t>of the join operator even </a:t>
            </a:r>
            <a:r>
              <a:rPr lang="en-US" dirty="0"/>
              <a:t>if </a:t>
            </a:r>
            <a:r>
              <a:rPr lang="en-US" dirty="0" smtClean="0"/>
              <a:t>there is no </a:t>
            </a:r>
            <a:r>
              <a:rPr lang="en-US" dirty="0"/>
              <a:t>matching </a:t>
            </a:r>
            <a:r>
              <a:rPr lang="en-US" dirty="0" smtClean="0"/>
              <a:t>row for them in the table on the right of the join. </a:t>
            </a:r>
          </a:p>
          <a:p>
            <a:r>
              <a:rPr lang="en-US" dirty="0" smtClean="0"/>
              <a:t>For the rows from the left table that have no matching rows in the right table, the values for the right table columns will be returned as null. </a:t>
            </a:r>
            <a:endParaRPr lang="en-US" dirty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37547"/>
              </p:ext>
            </p:extLst>
          </p:nvPr>
        </p:nvGraphicFramePr>
        <p:xfrm>
          <a:off x="1387999" y="4307189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14358"/>
              </p:ext>
            </p:extLst>
          </p:nvPr>
        </p:nvGraphicFramePr>
        <p:xfrm>
          <a:off x="4031349" y="4307189"/>
          <a:ext cx="1633730" cy="1494572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56951"/>
              </p:ext>
            </p:extLst>
          </p:nvPr>
        </p:nvGraphicFramePr>
        <p:xfrm>
          <a:off x="6469746" y="4289739"/>
          <a:ext cx="3292893" cy="1501194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7429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89313"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68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Right </a:t>
            </a:r>
            <a:r>
              <a:rPr lang="en-US" dirty="0"/>
              <a:t>JOIN returns all the rows from the table on the </a:t>
            </a:r>
            <a:r>
              <a:rPr lang="en-US" dirty="0" smtClean="0"/>
              <a:t>right of </a:t>
            </a:r>
            <a:r>
              <a:rPr lang="en-US" dirty="0"/>
              <a:t>the join operator even if there is no matching row for them in the table on the </a:t>
            </a:r>
            <a:r>
              <a:rPr lang="en-US" dirty="0" smtClean="0"/>
              <a:t>left </a:t>
            </a:r>
            <a:r>
              <a:rPr lang="en-US" dirty="0"/>
              <a:t>of the join. </a:t>
            </a:r>
          </a:p>
          <a:p>
            <a:r>
              <a:rPr lang="en-US" dirty="0"/>
              <a:t>For the rows from the </a:t>
            </a:r>
            <a:r>
              <a:rPr lang="en-US" dirty="0" smtClean="0"/>
              <a:t>right </a:t>
            </a:r>
            <a:r>
              <a:rPr lang="en-US" dirty="0"/>
              <a:t>table that have no matching rows in the </a:t>
            </a:r>
            <a:r>
              <a:rPr lang="en-US" dirty="0" smtClean="0"/>
              <a:t>left </a:t>
            </a:r>
            <a:r>
              <a:rPr lang="en-US" dirty="0"/>
              <a:t>table, the values for the </a:t>
            </a:r>
            <a:r>
              <a:rPr lang="en-US" dirty="0" smtClean="0"/>
              <a:t>left table columns </a:t>
            </a:r>
            <a:r>
              <a:rPr lang="en-US" dirty="0"/>
              <a:t>will be returned as null.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47149"/>
              </p:ext>
            </p:extLst>
          </p:nvPr>
        </p:nvGraphicFramePr>
        <p:xfrm>
          <a:off x="1387999" y="4307189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75956"/>
              </p:ext>
            </p:extLst>
          </p:nvPr>
        </p:nvGraphicFramePr>
        <p:xfrm>
          <a:off x="4031349" y="4307189"/>
          <a:ext cx="1633730" cy="1868215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6627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04224"/>
              </p:ext>
            </p:extLst>
          </p:nvPr>
        </p:nvGraphicFramePr>
        <p:xfrm>
          <a:off x="6469746" y="4289739"/>
          <a:ext cx="3292893" cy="187778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7429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838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109924"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5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583" y="517238"/>
            <a:ext cx="8599053" cy="2419926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 smtClean="0">
                <a:latin typeface="Arial Unicode MS"/>
              </a:rPr>
              <a:t/>
            </a:r>
            <a:br>
              <a:rPr lang="en-US" altLang="en-US" sz="2400" dirty="0" smtClean="0">
                <a:latin typeface="Arial Unicode MS"/>
              </a:rPr>
            </a:br>
            <a:r>
              <a:rPr lang="en-US" altLang="en-US" sz="2400" dirty="0">
                <a:latin typeface="Arial Unicode MS"/>
              </a:rPr>
              <a:t/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smtClean="0">
                <a:latin typeface="Arial Unicode MS"/>
              </a:rPr>
              <a:t/>
            </a:r>
            <a:br>
              <a:rPr lang="en-US" altLang="en-US" sz="2400" dirty="0" smtClean="0">
                <a:latin typeface="Arial Unicode MS"/>
              </a:rPr>
            </a:br>
            <a:r>
              <a:rPr lang="en-US" altLang="en-US" sz="2400" dirty="0">
                <a:latin typeface="Arial Unicode MS"/>
              </a:rPr>
              <a:t/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smtClean="0">
                <a:latin typeface="Arial Unicode MS"/>
              </a:rPr>
              <a:t/>
            </a:r>
            <a:br>
              <a:rPr lang="en-US" altLang="en-US" sz="2400" dirty="0" smtClean="0">
                <a:latin typeface="Arial Unicode MS"/>
              </a:rPr>
            </a:br>
            <a:r>
              <a:rPr lang="en-US" altLang="en-US" sz="2400" dirty="0">
                <a:latin typeface="Arial Unicode MS"/>
              </a:rPr>
              <a:t/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smtClean="0">
                <a:latin typeface="Arial Unicode MS"/>
              </a:rPr>
              <a:t/>
            </a:r>
            <a:br>
              <a:rPr lang="en-US" altLang="en-US" sz="2400" dirty="0" smtClean="0">
                <a:latin typeface="Arial Unicode MS"/>
              </a:rPr>
            </a:br>
            <a:r>
              <a:rPr lang="en-US" altLang="en-US" sz="2400" dirty="0" smtClean="0">
                <a:latin typeface="Arial Unicode MS"/>
              </a:rPr>
              <a:t>CREATE </a:t>
            </a:r>
            <a:r>
              <a:rPr lang="en-US" altLang="en-US" sz="2400" dirty="0">
                <a:latin typeface="Arial Unicode MS"/>
              </a:rPr>
              <a:t>TABLE teams (</a:t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err="1">
                <a:latin typeface="Arial Unicode MS"/>
              </a:rPr>
              <a:t>teamID</a:t>
            </a:r>
            <a:r>
              <a:rPr lang="en-US" altLang="en-US" sz="2400" dirty="0">
                <a:latin typeface="Arial Unicode MS"/>
              </a:rPr>
              <a:t> INT PRIMARY KEY, </a:t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err="1">
                <a:latin typeface="Arial Unicode MS"/>
              </a:rPr>
              <a:t>teamName</a:t>
            </a:r>
            <a:r>
              <a:rPr lang="en-US" altLang="en-US" sz="2400" dirty="0">
                <a:latin typeface="Arial Unicode MS"/>
              </a:rPr>
              <a:t> varchar(15),</a:t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err="1">
                <a:latin typeface="Arial Unicode MS"/>
              </a:rPr>
              <a:t>shirtColor</a:t>
            </a:r>
            <a:r>
              <a:rPr lang="en-US" altLang="en-US" sz="2400" dirty="0">
                <a:latin typeface="Arial Unicode MS"/>
              </a:rPr>
              <a:t> varchar(10),</a:t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err="1">
                <a:latin typeface="Arial Unicode MS"/>
              </a:rPr>
              <a:t>homeField</a:t>
            </a:r>
            <a:r>
              <a:rPr lang="en-US" altLang="en-US" sz="2400" dirty="0">
                <a:latin typeface="Arial Unicode MS"/>
              </a:rPr>
              <a:t> varchar(15) );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/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727" y="3186546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Arial Unicode MS"/>
              </a:rPr>
              <a:t>CREATE TABLE players ( </a:t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err="1">
                <a:latin typeface="Arial Unicode MS"/>
              </a:rPr>
              <a:t>playerID</a:t>
            </a:r>
            <a:r>
              <a:rPr lang="en-US" altLang="en-US" sz="2400" dirty="0">
                <a:latin typeface="Arial Unicode MS"/>
              </a:rPr>
              <a:t> INT PRIMARY KEY, </a:t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err="1">
                <a:latin typeface="Arial Unicode MS"/>
              </a:rPr>
              <a:t>firstName</a:t>
            </a:r>
            <a:r>
              <a:rPr lang="en-US" altLang="en-US" sz="2400" dirty="0">
                <a:latin typeface="Arial Unicode MS"/>
              </a:rPr>
              <a:t> varchar(20),</a:t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err="1">
                <a:latin typeface="Arial Unicode MS"/>
              </a:rPr>
              <a:t>lastName</a:t>
            </a:r>
            <a:r>
              <a:rPr lang="en-US" altLang="en-US" sz="2400" dirty="0">
                <a:latin typeface="Arial Unicode MS"/>
              </a:rPr>
              <a:t> varchar(20), </a:t>
            </a:r>
            <a:br>
              <a:rPr lang="en-US" altLang="en-US" sz="2400" dirty="0">
                <a:latin typeface="Arial Unicode MS"/>
              </a:rPr>
            </a:br>
            <a:r>
              <a:rPr lang="en-US" altLang="en-US" sz="2400" dirty="0" err="1">
                <a:latin typeface="Arial Unicode MS"/>
              </a:rPr>
              <a:t>teamID</a:t>
            </a:r>
            <a:r>
              <a:rPr lang="en-US" altLang="en-US" sz="2400" dirty="0">
                <a:latin typeface="Arial Unicode MS"/>
              </a:rPr>
              <a:t> INT );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309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18" y="849745"/>
            <a:ext cx="9763022" cy="1719031"/>
          </a:xfrm>
        </p:spPr>
        <p:txBody>
          <a:bodyPr>
            <a:noAutofit/>
          </a:bodyPr>
          <a:lstStyle/>
          <a:p>
            <a:r>
              <a:rPr lang="en-US" sz="4000" dirty="0"/>
              <a:t>Create a query that lists the teams that do not yet have any players linked to them:</a:t>
            </a:r>
            <a:endParaRPr lang="en-CA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70182" y="3269439"/>
            <a:ext cx="54402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teamID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teamName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teams LEFT JOIN players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USING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teamID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NULL;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8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view is like </a:t>
            </a:r>
            <a:r>
              <a:rPr lang="en-US" dirty="0"/>
              <a:t>a virtual </a:t>
            </a:r>
            <a:r>
              <a:rPr lang="en-US" dirty="0" smtClean="0"/>
              <a:t>table. </a:t>
            </a:r>
          </a:p>
          <a:p>
            <a:pPr lvl="1"/>
            <a:r>
              <a:rPr lang="en-US" dirty="0" smtClean="0"/>
              <a:t>It does not physically </a:t>
            </a:r>
            <a:r>
              <a:rPr lang="en-US" dirty="0"/>
              <a:t>exist. </a:t>
            </a:r>
            <a:endParaRPr lang="en-US" dirty="0" smtClean="0"/>
          </a:p>
          <a:p>
            <a:pPr lvl="1"/>
            <a:r>
              <a:rPr lang="en-US" dirty="0" smtClean="0"/>
              <a:t>It cannot store data.</a:t>
            </a:r>
          </a:p>
          <a:p>
            <a:pPr lvl="1"/>
            <a:r>
              <a:rPr lang="en-US" dirty="0" smtClean="0"/>
              <a:t>It can be created by a select statement selecting rows and columns from one or more tables.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It can </a:t>
            </a:r>
            <a:r>
              <a:rPr lang="en-US" altLang="en-US" dirty="0"/>
              <a:t>be used to save a Select statement for repeated execution (don’t have to re-enter the SELECT statement every time</a:t>
            </a:r>
            <a:r>
              <a:rPr lang="en-US" altLang="en-US" dirty="0" smtClean="0"/>
              <a:t>).</a:t>
            </a:r>
          </a:p>
          <a:p>
            <a:pPr marL="457200" lvl="1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The user “sees” the VIEW as a table.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63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Create </a:t>
            </a:r>
            <a:r>
              <a:rPr lang="en-CA" dirty="0">
                <a:solidFill>
                  <a:srgbClr val="C00000"/>
                </a:solidFill>
              </a:rPr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PRODUCTS  p,   SUPPLIERS  s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3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Update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CREATE VIEW </a:t>
            </a:r>
            <a:r>
              <a:rPr lang="en-US" dirty="0"/>
              <a:t>statement creates a new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If </a:t>
            </a:r>
            <a:r>
              <a:rPr lang="en-US" dirty="0"/>
              <a:t>the view does not exist, </a:t>
            </a:r>
            <a:r>
              <a:rPr lang="en-US" b="1" dirty="0"/>
              <a:t>CREATE OR REPLACE VIEW</a:t>
            </a:r>
            <a:r>
              <a:rPr lang="en-US" dirty="0"/>
              <a:t> </a:t>
            </a:r>
            <a:r>
              <a:rPr lang="en-US" dirty="0" smtClean="0"/>
              <a:t>creates the view. </a:t>
            </a:r>
          </a:p>
          <a:p>
            <a:r>
              <a:rPr lang="en-US" dirty="0" smtClean="0"/>
              <a:t>If </a:t>
            </a:r>
            <a:r>
              <a:rPr lang="en-US" dirty="0"/>
              <a:t>the view does exist, </a:t>
            </a:r>
            <a:r>
              <a:rPr lang="en-US" b="1" dirty="0"/>
              <a:t>CREATE OR REPLACE VIEW</a:t>
            </a:r>
            <a:r>
              <a:rPr lang="en-US" dirty="0"/>
              <a:t> replaces </a:t>
            </a:r>
            <a:r>
              <a:rPr lang="en-US" dirty="0" smtClean="0"/>
              <a:t>the old view with the new one. </a:t>
            </a:r>
          </a:p>
          <a:p>
            <a:r>
              <a:rPr lang="en-US" dirty="0" smtClean="0"/>
              <a:t>Syntax: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REPLACE 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conditions];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PRODUCTS  p,   SUPPLIERS  s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‘S%’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0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Agenda</a:t>
            </a:r>
            <a:endParaRPr lang="en-CA" sz="7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sz="6000" dirty="0" smtClean="0"/>
              <a:t>Join</a:t>
            </a:r>
            <a:endParaRPr lang="en-US" altLang="en-US" sz="6000" dirty="0"/>
          </a:p>
          <a:p>
            <a:pPr>
              <a:spcBef>
                <a:spcPct val="0"/>
              </a:spcBef>
              <a:defRPr/>
            </a:pPr>
            <a:r>
              <a:rPr lang="en-US" altLang="en-US" sz="6000" dirty="0" smtClean="0"/>
              <a:t>View  </a:t>
            </a:r>
          </a:p>
          <a:p>
            <a:pPr>
              <a:spcBef>
                <a:spcPct val="0"/>
              </a:spcBef>
              <a:defRPr/>
            </a:pPr>
            <a:endParaRPr lang="en-US" altLang="en-US" dirty="0" smtClean="0"/>
          </a:p>
          <a:p>
            <a:pPr>
              <a:spcBef>
                <a:spcPct val="0"/>
              </a:spcBef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84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Drop 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6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Using a 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database user sees a view as a table. You can select from a view as if it is a table.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prod_supplier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7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Selecting data from more than one </a:t>
            </a:r>
            <a:r>
              <a:rPr lang="en-US" altLang="en-US" dirty="0" smtClean="0"/>
              <a:t>table</a:t>
            </a:r>
          </a:p>
          <a:p>
            <a:r>
              <a:rPr lang="en-US" dirty="0" smtClean="0"/>
              <a:t>To join tables, the </a:t>
            </a:r>
            <a:r>
              <a:rPr lang="en-US" dirty="0"/>
              <a:t>tables are mutually related using </a:t>
            </a:r>
            <a:r>
              <a:rPr lang="en-US" dirty="0" smtClean="0"/>
              <a:t>primary key (in parent tables) </a:t>
            </a:r>
            <a:r>
              <a:rPr lang="en-US" dirty="0"/>
              <a:t>and foreign </a:t>
            </a:r>
            <a:r>
              <a:rPr lang="en-US" dirty="0" smtClean="0"/>
              <a:t>keys (child tables).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 altLang="en-US" dirty="0"/>
              <a:t>To create a join, specify the </a:t>
            </a:r>
            <a:r>
              <a:rPr lang="en-US" altLang="en-US" dirty="0" smtClean="0"/>
              <a:t>name of tables </a:t>
            </a:r>
            <a:r>
              <a:rPr lang="en-US" altLang="en-US" dirty="0"/>
              <a:t>that you want to be </a:t>
            </a:r>
            <a:r>
              <a:rPr lang="en-US" altLang="en-US" dirty="0" smtClean="0"/>
              <a:t>included in the select statement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Include the full name of the columns in the select statement:</a:t>
            </a:r>
          </a:p>
          <a:p>
            <a:pPr lvl="1">
              <a:spcBef>
                <a:spcPct val="0"/>
              </a:spcBef>
            </a:pPr>
            <a:r>
              <a:rPr lang="en-US" altLang="en-US" i="1" dirty="0" err="1" smtClean="0">
                <a:solidFill>
                  <a:srgbClr val="C00000"/>
                </a:solidFill>
              </a:rPr>
              <a:t>table_name.column_name</a:t>
            </a:r>
            <a:endParaRPr lang="en-US" altLang="en-US" i="1" dirty="0" smtClean="0">
              <a:solidFill>
                <a:srgbClr val="C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You need to determine the origin of selected columns by adding the table name to the column name. </a:t>
            </a:r>
            <a:endParaRPr lang="en-US" altLang="en-US" dirty="0"/>
          </a:p>
          <a:p>
            <a:pPr lvl="1">
              <a:spcBef>
                <a:spcPct val="0"/>
              </a:spcBef>
              <a:spcAft>
                <a:spcPct val="60000"/>
              </a:spcAft>
            </a:pPr>
            <a:r>
              <a:rPr lang="en-US" altLang="en-US" dirty="0" smtClean="0"/>
              <a:t>We </a:t>
            </a:r>
            <a:r>
              <a:rPr lang="en-US" altLang="en-US" dirty="0"/>
              <a:t>can use </a:t>
            </a:r>
            <a:r>
              <a:rPr lang="en-US" altLang="en-US" dirty="0" smtClean="0"/>
              <a:t>table aliases </a:t>
            </a:r>
            <a:r>
              <a:rPr lang="en-US" altLang="en-US" dirty="0"/>
              <a:t>for readability.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Must use the WHERE clause of the SELECT statement.  The WHERE clause controls what is being </a:t>
            </a:r>
            <a:r>
              <a:rPr lang="en-US" altLang="en-US" dirty="0" smtClean="0"/>
              <a:t>joined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672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Alias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ALIAS </a:t>
            </a:r>
            <a:r>
              <a:rPr lang="en-US" dirty="0"/>
              <a:t>can be used to </a:t>
            </a:r>
            <a:r>
              <a:rPr lang="en-US" dirty="0" smtClean="0"/>
              <a:t>as a </a:t>
            </a:r>
            <a:r>
              <a:rPr lang="en-US" dirty="0"/>
              <a:t>temporary name for </a:t>
            </a:r>
            <a:r>
              <a:rPr lang="en-US" dirty="0" smtClean="0"/>
              <a:t>a column </a:t>
            </a:r>
            <a:r>
              <a:rPr lang="en-US" dirty="0"/>
              <a:t>or </a:t>
            </a:r>
            <a:r>
              <a:rPr lang="en-US" dirty="0" smtClean="0"/>
              <a:t>a table.</a:t>
            </a:r>
          </a:p>
          <a:p>
            <a:r>
              <a:rPr lang="en-US" dirty="0" smtClean="0"/>
              <a:t>EMPLOYEES </a:t>
            </a:r>
            <a:r>
              <a:rPr lang="en-US" dirty="0" smtClean="0">
                <a:solidFill>
                  <a:srgbClr val="C00000"/>
                </a:solidFill>
              </a:rPr>
              <a:t>EMP                	</a:t>
            </a:r>
            <a:r>
              <a:rPr lang="en-US" dirty="0" smtClean="0"/>
              <a:t>EMP is the alias for table EMPLOYEES</a:t>
            </a:r>
          </a:p>
          <a:p>
            <a:r>
              <a:rPr lang="en-US" dirty="0" smtClean="0"/>
              <a:t>PROJECTS</a:t>
            </a:r>
            <a:r>
              <a:rPr lang="en-US" dirty="0" smtClean="0">
                <a:solidFill>
                  <a:srgbClr val="C00000"/>
                </a:solidFill>
              </a:rPr>
              <a:t> PRJ               	</a:t>
            </a:r>
            <a:r>
              <a:rPr lang="en-US" dirty="0" smtClean="0"/>
              <a:t>PRJ is the alias for table PROJECTS</a:t>
            </a:r>
          </a:p>
          <a:p>
            <a:r>
              <a:rPr lang="en-US" sz="1400" dirty="0" smtClean="0"/>
              <a:t>EMPLOYEES.EMPLOYEE_ID 	    is the full name of employee in table EMPLOYEES </a:t>
            </a:r>
          </a:p>
          <a:p>
            <a:r>
              <a:rPr lang="en-US" dirty="0" smtClean="0"/>
              <a:t>The alias can also be used</a:t>
            </a:r>
          </a:p>
          <a:p>
            <a:pPr lvl="1"/>
            <a:r>
              <a:rPr lang="en-US" dirty="0" smtClean="0"/>
              <a:t>EMP.EMPLOYEE_ID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79552" y="2966115"/>
            <a:ext cx="861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35568" y="3357291"/>
            <a:ext cx="861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wo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ables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dirty="0" smtClean="0"/>
              <a:t>To join two tables, you need to find a column that both tables share (</a:t>
            </a:r>
            <a:r>
              <a:rPr lang="en-US" altLang="en-US" i="1" dirty="0" smtClean="0"/>
              <a:t>common colu</a:t>
            </a:r>
            <a:r>
              <a:rPr lang="en-US" altLang="en-US" dirty="0" smtClean="0"/>
              <a:t>mn) and use it as your join condition.</a:t>
            </a:r>
          </a:p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dirty="0" smtClean="0"/>
              <a:t>CUSTOMER </a:t>
            </a:r>
            <a:r>
              <a:rPr lang="en-US" altLang="en-US" dirty="0"/>
              <a:t>and SALESREP are related by a FOREIGN KEY</a:t>
            </a:r>
            <a:r>
              <a:rPr lang="en-US" altLang="en-US" sz="3200" dirty="0" smtClean="0"/>
              <a:t> </a:t>
            </a:r>
          </a:p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is the field common to both tables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  <a:r>
              <a:rPr lang="en-US" altLang="en-US" sz="3200" dirty="0" smtClean="0"/>
              <a:t> </a:t>
            </a:r>
          </a:p>
          <a:p>
            <a:pPr marL="0" indent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>
                <a:latin typeface="Calibri" panose="020F0502020204030204" pitchFamily="34" charset="0"/>
              </a:rPr>
              <a:t>The</a:t>
            </a:r>
            <a:r>
              <a:rPr lang="en-US" altLang="en-US" sz="3200" dirty="0" smtClean="0"/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on CUSTOMER points to the 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on SALESREP</a:t>
            </a:r>
          </a:p>
          <a:p>
            <a:pPr marL="0" indent="0">
              <a:spcBef>
                <a:spcPct val="40000"/>
              </a:spcBef>
              <a:spcAft>
                <a:spcPct val="35000"/>
              </a:spcAft>
              <a:buNone/>
            </a:pPr>
            <a:r>
              <a:rPr lang="en-US" altLang="en-US" dirty="0"/>
              <a:t>Let’s list the Customer’s First and Last Name and the corresponding </a:t>
            </a:r>
            <a:r>
              <a:rPr lang="en-US" altLang="en-US" dirty="0" err="1"/>
              <a:t>Salesrep’s</a:t>
            </a:r>
            <a:r>
              <a:rPr lang="en-US" altLang="en-US" dirty="0"/>
              <a:t> First and Last Name.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i="1" dirty="0"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527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dirty="0"/>
              <a:t>Join syntax: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table_name.columns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table2_names.columns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table1_name, table2_name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table1_name.column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table2_name.column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400" dirty="0"/>
          </a:p>
          <a:p>
            <a:r>
              <a:rPr lang="en-US" dirty="0" smtClean="0">
                <a:solidFill>
                  <a:srgbClr val="0070C0"/>
                </a:solidFill>
              </a:rPr>
              <a:t>ANSI-89 JOINS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 </a:t>
            </a:r>
            <a:r>
              <a:rPr lang="en-US" sz="3600" dirty="0" smtClean="0">
                <a:solidFill>
                  <a:srgbClr val="C00000"/>
                </a:solidFill>
              </a:rPr>
              <a:t>(Example)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tables PRODUCTS and SUPPLIERS</a:t>
            </a:r>
            <a:endParaRPr lang="en-CA" dirty="0"/>
          </a:p>
        </p:txBody>
      </p:sp>
      <p:graphicFrame>
        <p:nvGraphicFramePr>
          <p:cNvPr id="4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69250"/>
              </p:ext>
            </p:extLst>
          </p:nvPr>
        </p:nvGraphicFramePr>
        <p:xfrm>
          <a:off x="6752897" y="2674381"/>
          <a:ext cx="2743200" cy="373380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Supp_Id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Nabisco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President's Choice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Kraft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Mills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Christie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76396"/>
              </p:ext>
            </p:extLst>
          </p:nvPr>
        </p:nvGraphicFramePr>
        <p:xfrm>
          <a:off x="1647497" y="2826781"/>
          <a:ext cx="4267200" cy="3167094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ProductName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2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Pesto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Ginger Snap Cookies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Triscuits Crackers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Penne Pasta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Horse radish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 &amp; Butter Pickles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357"/>
          <p:cNvSpPr>
            <a:spLocks noChangeShapeType="1"/>
          </p:cNvSpPr>
          <p:nvPr/>
        </p:nvSpPr>
        <p:spPr bwMode="auto">
          <a:xfrm flipV="1">
            <a:off x="5914697" y="3741181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" name="Line 358"/>
          <p:cNvSpPr>
            <a:spLocks noChangeShapeType="1"/>
          </p:cNvSpPr>
          <p:nvPr/>
        </p:nvSpPr>
        <p:spPr bwMode="auto">
          <a:xfrm flipV="1">
            <a:off x="5914697" y="3817381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" name="Line 359"/>
          <p:cNvSpPr>
            <a:spLocks noChangeShapeType="1"/>
          </p:cNvSpPr>
          <p:nvPr/>
        </p:nvSpPr>
        <p:spPr bwMode="auto">
          <a:xfrm flipV="1">
            <a:off x="5914697" y="3969781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Line 360"/>
          <p:cNvSpPr>
            <a:spLocks noChangeShapeType="1"/>
          </p:cNvSpPr>
          <p:nvPr/>
        </p:nvSpPr>
        <p:spPr bwMode="auto">
          <a:xfrm flipV="1">
            <a:off x="5914697" y="4731781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Line 361"/>
          <p:cNvSpPr>
            <a:spLocks noChangeShapeType="1"/>
          </p:cNvSpPr>
          <p:nvPr/>
        </p:nvSpPr>
        <p:spPr bwMode="auto">
          <a:xfrm flipV="1">
            <a:off x="5914697" y="4884181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362"/>
          <p:cNvSpPr>
            <a:spLocks noChangeShapeType="1"/>
          </p:cNvSpPr>
          <p:nvPr/>
        </p:nvSpPr>
        <p:spPr bwMode="auto">
          <a:xfrm>
            <a:off x="5914697" y="5798581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6823" y="2389981"/>
            <a:ext cx="17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PRODUCTS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20751" y="2059709"/>
            <a:ext cx="17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7003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 </a:t>
            </a:r>
            <a:r>
              <a:rPr lang="en-US" sz="3600" dirty="0" smtClean="0">
                <a:solidFill>
                  <a:srgbClr val="C00000"/>
                </a:solidFill>
              </a:rPr>
              <a:t>(Example)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Write a select statement to display product ID, product name, </a:t>
            </a:r>
            <a:r>
              <a:rPr lang="en-US" altLang="en-US" dirty="0"/>
              <a:t>and supplier </a:t>
            </a:r>
            <a:r>
              <a:rPr lang="en-US" altLang="en-US" dirty="0" smtClean="0"/>
              <a:t>name: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You need to select from two tables</a:t>
            </a:r>
          </a:p>
          <a:p>
            <a:pPr lvl="2">
              <a:spcBef>
                <a:spcPct val="30000"/>
              </a:spcBef>
            </a:pPr>
            <a:r>
              <a:rPr lang="en-US" altLang="en-US" dirty="0" smtClean="0"/>
              <a:t>You need to select columns product ID and product name from table PRODUCTS</a:t>
            </a:r>
          </a:p>
          <a:p>
            <a:pPr lvl="2">
              <a:spcBef>
                <a:spcPct val="30000"/>
              </a:spcBef>
            </a:pPr>
            <a:r>
              <a:rPr lang="en-US" altLang="en-US" dirty="0" smtClean="0"/>
              <a:t>You need to select supplier name from table SUPPLIERS</a:t>
            </a:r>
            <a:endParaRPr lang="en-US" altLang="en-US" dirty="0"/>
          </a:p>
          <a:p>
            <a:pPr marL="533400" indent="-533400">
              <a:buNone/>
            </a:pPr>
            <a:r>
              <a:rPr lang="en-US" altLang="en-US" dirty="0" smtClean="0"/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PRODUCTS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p,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SUPPLIERS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smtClean="0"/>
              <a:t>SID</a:t>
            </a:r>
            <a:r>
              <a:rPr lang="en-US" dirty="0" smtClean="0"/>
              <a:t> in table </a:t>
            </a:r>
            <a:r>
              <a:rPr lang="en-US" i="1" dirty="0" smtClean="0"/>
              <a:t>PRODUCTS</a:t>
            </a:r>
            <a:r>
              <a:rPr lang="en-US" dirty="0" smtClean="0"/>
              <a:t> refers to </a:t>
            </a:r>
            <a:r>
              <a:rPr lang="en-US" i="1" dirty="0" smtClean="0"/>
              <a:t>SUPP_ID</a:t>
            </a:r>
            <a:r>
              <a:rPr lang="en-US" dirty="0" smtClean="0"/>
              <a:t> in table SUPPLIERS.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95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different types of joins in SQL</a:t>
            </a:r>
          </a:p>
          <a:p>
            <a:pPr lvl="1"/>
            <a:r>
              <a:rPr lang="en-US" sz="2800" dirty="0" smtClean="0"/>
              <a:t>Cross Join</a:t>
            </a:r>
          </a:p>
          <a:p>
            <a:pPr lvl="1"/>
            <a:r>
              <a:rPr lang="en-US" sz="2800" dirty="0" smtClean="0"/>
              <a:t>Inner Join</a:t>
            </a:r>
          </a:p>
          <a:p>
            <a:pPr lvl="1"/>
            <a:r>
              <a:rPr lang="en-US" sz="2800" dirty="0" smtClean="0"/>
              <a:t>Left Join</a:t>
            </a:r>
          </a:p>
          <a:p>
            <a:pPr lvl="1"/>
            <a:r>
              <a:rPr lang="en-US" sz="2800" dirty="0" smtClean="0"/>
              <a:t>Right Join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9034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3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2589</TotalTime>
  <Words>1230</Words>
  <Application>Microsoft Office PowerPoint</Application>
  <PresentationFormat>Widescreen</PresentationFormat>
  <Paragraphs>326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Calibri</vt:lpstr>
      <vt:lpstr>Cambria Math</vt:lpstr>
      <vt:lpstr>Century Schoolbook</vt:lpstr>
      <vt:lpstr>Courier New</vt:lpstr>
      <vt:lpstr>Times New Roman</vt:lpstr>
      <vt:lpstr>Wingdings 2</vt:lpstr>
      <vt:lpstr>View</vt:lpstr>
      <vt:lpstr>Advanced SQL</vt:lpstr>
      <vt:lpstr>Agenda</vt:lpstr>
      <vt:lpstr>Join</vt:lpstr>
      <vt:lpstr>Alias</vt:lpstr>
      <vt:lpstr>Joining Two Tables</vt:lpstr>
      <vt:lpstr>Joining Two Tables</vt:lpstr>
      <vt:lpstr>Joining Two Tables (Example)</vt:lpstr>
      <vt:lpstr>Joining Two Tables (Example)</vt:lpstr>
      <vt:lpstr>Joins</vt:lpstr>
      <vt:lpstr>The basic syntax of ANSI-92 Joins is:</vt:lpstr>
      <vt:lpstr>Cross Join</vt:lpstr>
      <vt:lpstr>Inner Join</vt:lpstr>
      <vt:lpstr>Left Join</vt:lpstr>
      <vt:lpstr>Right Join</vt:lpstr>
      <vt:lpstr>       CREATE TABLE teams ( teamID INT PRIMARY KEY,  teamName varchar(15), shirtColor varchar(10), homeField varchar(15) );  </vt:lpstr>
      <vt:lpstr>Create a query that lists the teams that do not yet have any players linked to them:</vt:lpstr>
      <vt:lpstr>View</vt:lpstr>
      <vt:lpstr>Create VIEW</vt:lpstr>
      <vt:lpstr>Update VIEW</vt:lpstr>
      <vt:lpstr>Drop View</vt:lpstr>
      <vt:lpstr>Using a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Nasim</dc:creator>
  <cp:lastModifiedBy>ITS</cp:lastModifiedBy>
  <cp:revision>65</cp:revision>
  <dcterms:created xsi:type="dcterms:W3CDTF">2019-07-09T03:54:30Z</dcterms:created>
  <dcterms:modified xsi:type="dcterms:W3CDTF">2020-10-12T19:17:42Z</dcterms:modified>
</cp:coreProperties>
</file>