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dirty="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no repeating groups – each row/column intersection only contains one value</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D1776C8F-2B10-4075-8DF7-7F65AB725ED5}">
      <dgm:prSet phldrT="[Text]" custT="1"/>
      <dgm:spPr/>
      <dgm:t>
        <a:bodyPr/>
        <a:lstStyle/>
        <a:p>
          <a:r>
            <a:rPr lang="en-US" sz="4400" smtClean="0"/>
            <a:t>3</a:t>
          </a:r>
          <a:endParaRPr lang="en-US" sz="4400" dirty="0"/>
        </a:p>
      </dgm:t>
    </dgm:pt>
    <dgm:pt modelId="{7291E740-3E17-41B3-99D3-1D67AE37CC3F}" type="parTrans" cxnId="{7077B78D-FCDC-4519-8416-DC357ACD5043}">
      <dgm:prSet/>
      <dgm:spPr/>
      <dgm:t>
        <a:bodyPr/>
        <a:lstStyle/>
        <a:p>
          <a:endParaRPr lang="en-US" sz="3200"/>
        </a:p>
      </dgm:t>
    </dgm:pt>
    <dgm:pt modelId="{88B75C29-8054-417D-BCE3-878A55118F6D}" type="sibTrans" cxnId="{7077B78D-FCDC-4519-8416-DC357ACD5043}">
      <dgm:prSet/>
      <dgm:spPr/>
      <dgm:t>
        <a:bodyPr/>
        <a:lstStyle/>
        <a:p>
          <a:endParaRPr lang="en-US" sz="3200"/>
        </a:p>
      </dgm:t>
    </dgm:pt>
    <dgm:pt modelId="{6BE4E373-0656-4EDC-821E-BE09C952B1F6}">
      <dgm:prSet phldrT="[Text]" custT="1"/>
      <dgm:spPr/>
      <dgm:t>
        <a:bodyPr/>
        <a:lstStyle/>
        <a:p>
          <a:r>
            <a:rPr lang="en-US" sz="2800" dirty="0" smtClean="0">
              <a:effectLst>
                <a:outerShdw blurRad="38100" dist="38100" dir="2700000" algn="tl">
                  <a:srgbClr val="000000">
                    <a:alpha val="43137"/>
                  </a:srgbClr>
                </a:outerShdw>
              </a:effectLst>
            </a:rPr>
            <a:t>Primary key is identified</a:t>
          </a:r>
          <a:endParaRPr lang="en-US" sz="2800" dirty="0">
            <a:effectLst>
              <a:outerShdw blurRad="38100" dist="38100" dir="2700000" algn="tl">
                <a:srgbClr val="000000">
                  <a:alpha val="43137"/>
                </a:srgbClr>
              </a:outerShdw>
            </a:effectLst>
          </a:endParaRPr>
        </a:p>
      </dgm:t>
    </dgm:pt>
    <dgm:pt modelId="{34218063-BF94-4304-99BD-B3F7BA4D3C8F}" type="parTrans" cxnId="{119690D4-400B-468B-8BA0-5C9C9E2AFEAF}">
      <dgm:prSet/>
      <dgm:spPr/>
      <dgm:t>
        <a:bodyPr/>
        <a:lstStyle/>
        <a:p>
          <a:endParaRPr lang="en-US" sz="3200"/>
        </a:p>
      </dgm:t>
    </dgm:pt>
    <dgm:pt modelId="{E17B9BF1-2948-497F-8EC7-3BF734D839DB}" type="sibTrans" cxnId="{119690D4-400B-468B-8BA0-5C9C9E2AFEAF}">
      <dgm:prSet/>
      <dgm:spPr/>
      <dgm:t>
        <a:bodyPr/>
        <a:lstStyle/>
        <a:p>
          <a:endParaRPr lang="en-US" sz="3200"/>
        </a:p>
      </dgm:t>
    </dgm:pt>
    <dgm:pt modelId="{1E4D3931-0DBD-4211-A24A-6AF364284B1E}">
      <dgm:prSet phldrT="[Text]" custT="1"/>
      <dgm:spPr/>
      <dgm:t>
        <a:bodyPr/>
        <a:lstStyle/>
        <a:p>
          <a:pPr marL="280988" indent="-280988"/>
          <a:r>
            <a:rPr lang="en-US" sz="2800" dirty="0" smtClean="0">
              <a:effectLst>
                <a:outerShdw blurRad="38100" dist="38100" dir="2700000" algn="tl">
                  <a:srgbClr val="000000">
                    <a:alpha val="43137"/>
                  </a:srgbClr>
                </a:outerShdw>
              </a:effectLst>
            </a:rPr>
            <a:t>Two dimensional table format</a:t>
          </a:r>
          <a:endParaRPr lang="en-US" sz="28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3"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3"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3">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3" custScaleX="259632" custScaleY="145579">
        <dgm:presLayoutVars>
          <dgm:bulletEnabled val="1"/>
        </dgm:presLayoutVars>
      </dgm:prSet>
      <dgm:spPr>
        <a:prstGeom prst="rect">
          <a:avLst/>
        </a:prstGeom>
      </dgm:spPr>
      <dgm:t>
        <a:bodyPr/>
        <a:lstStyle/>
        <a:p>
          <a:endParaRPr lang="en-US"/>
        </a:p>
      </dgm:t>
    </dgm:pt>
    <dgm:pt modelId="{5ACAA866-A8A8-4183-97B5-CEEAB1525C60}" type="pres">
      <dgm:prSet presAssocID="{40767EFF-7D52-4469-ACEE-7D28E67337E2}" presName="sp" presStyleCnt="0"/>
      <dgm:spPr/>
      <dgm:t>
        <a:bodyPr/>
        <a:lstStyle/>
        <a:p>
          <a:endParaRPr lang="en-US"/>
        </a:p>
      </dgm:t>
    </dgm:pt>
    <dgm:pt modelId="{477213BE-9E91-4950-8451-7F60796F47F4}" type="pres">
      <dgm:prSet presAssocID="{D1776C8F-2B10-4075-8DF7-7F65AB725ED5}" presName="linNode" presStyleCnt="0"/>
      <dgm:spPr/>
      <dgm:t>
        <a:bodyPr/>
        <a:lstStyle/>
        <a:p>
          <a:endParaRPr lang="en-US"/>
        </a:p>
      </dgm:t>
    </dgm:pt>
    <dgm:pt modelId="{F5034101-5B7D-4FE7-B47A-5A48CF39606B}" type="pres">
      <dgm:prSet presAssocID="{D1776C8F-2B10-4075-8DF7-7F65AB725ED5}" presName="parentText" presStyleLbl="node1" presStyleIdx="2" presStyleCnt="3" custLinFactNeighborX="352" custLinFactNeighborY="5818">
        <dgm:presLayoutVars>
          <dgm:chMax val="1"/>
          <dgm:bulletEnabled val="1"/>
        </dgm:presLayoutVars>
      </dgm:prSet>
      <dgm:spPr>
        <a:prstGeom prst="roundRect">
          <a:avLst/>
        </a:prstGeom>
      </dgm:spPr>
      <dgm:t>
        <a:bodyPr/>
        <a:lstStyle/>
        <a:p>
          <a:endParaRPr lang="en-US"/>
        </a:p>
      </dgm:t>
    </dgm:pt>
    <dgm:pt modelId="{C7C3E6FD-D83F-4BDA-907E-B5EE041DA931}" type="pres">
      <dgm:prSet presAssocID="{D1776C8F-2B10-4075-8DF7-7F65AB725ED5}" presName="descendantText" presStyleLbl="alignAccFollowNode1" presStyleIdx="2" presStyleCnt="3" custScaleX="259632">
        <dgm:presLayoutVars>
          <dgm:bulletEnabled val="1"/>
        </dgm:presLayoutVars>
      </dgm:prSet>
      <dgm:spPr>
        <a:prstGeom prst="rect">
          <a:avLst/>
        </a:prstGeom>
      </dgm:spPr>
      <dgm:t>
        <a:bodyPr/>
        <a:lstStyle/>
        <a:p>
          <a:endParaRPr lang="en-US"/>
        </a:p>
      </dgm:t>
    </dgm:pt>
  </dgm:ptLst>
  <dgm:cxnLst>
    <dgm:cxn modelId="{7077B78D-FCDC-4519-8416-DC357ACD5043}" srcId="{F6FEADD9-F67D-41F5-BA4C-3C84956E7F46}" destId="{D1776C8F-2B10-4075-8DF7-7F65AB725ED5}" srcOrd="2" destOrd="0" parTransId="{7291E740-3E17-41B3-99D3-1D67AE37CC3F}" sibTransId="{88B75C29-8054-417D-BCE3-878A55118F6D}"/>
    <dgm:cxn modelId="{119690D4-400B-468B-8BA0-5C9C9E2AFEAF}" srcId="{D1776C8F-2B10-4075-8DF7-7F65AB725ED5}" destId="{6BE4E373-0656-4EDC-821E-BE09C952B1F6}" srcOrd="0" destOrd="0" parTransId="{34218063-BF94-4304-99BD-B3F7BA4D3C8F}" sibTransId="{E17B9BF1-2948-497F-8EC7-3BF734D839DB}"/>
    <dgm:cxn modelId="{3D887057-7E91-45EF-8E4B-3006C2DFECB4}" type="presOf" srcId="{6BE4E373-0656-4EDC-821E-BE09C952B1F6}" destId="{C7C3E6FD-D83F-4BDA-907E-B5EE041DA931}" srcOrd="0" destOrd="0" presId="urn:microsoft.com/office/officeart/2005/8/layout/vList5"/>
    <dgm:cxn modelId="{B6416E04-E5DE-46CA-AD27-47EBE280D636}"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5417F3DF-8CAE-4E6C-ADBB-ED6F50084B8E}" type="presOf" srcId="{D1776C8F-2B10-4075-8DF7-7F65AB725ED5}" destId="{F5034101-5B7D-4FE7-B47A-5A48CF39606B}"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DBCA7E61-D822-40A0-A27A-D7E092386A0B}" type="presOf" srcId="{F6FEADD9-F67D-41F5-BA4C-3C84956E7F46}" destId="{AAE7A1E6-6847-453D-B55B-8A82BF138C1D}" srcOrd="0" destOrd="0" presId="urn:microsoft.com/office/officeart/2005/8/layout/vList5"/>
    <dgm:cxn modelId="{9A0DCB65-9DCB-4972-9768-1762E4116F3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1D12F37E-DF42-400C-B5B5-A8FAF49EC0EC}" type="presOf" srcId="{1E4D3931-0DBD-4211-A24A-6AF364284B1E}" destId="{D54B1729-BC98-42C1-9C6C-D65DCBA4358F}" srcOrd="0" destOrd="0" presId="urn:microsoft.com/office/officeart/2005/8/layout/vList5"/>
    <dgm:cxn modelId="{AFF7133D-5E9D-4613-9299-006F9E49301B}" type="presOf" srcId="{AA046201-5C4D-445E-BF0B-5C6D2B0A1945}" destId="{C04276DC-EE64-470A-B8BC-09067B8045FA}" srcOrd="0" destOrd="0" presId="urn:microsoft.com/office/officeart/2005/8/layout/vList5"/>
    <dgm:cxn modelId="{1E18118B-9778-4714-A249-2B714D5427F7}" type="presParOf" srcId="{AAE7A1E6-6847-453D-B55B-8A82BF138C1D}" destId="{C4407577-18A2-46E0-8805-2838042EB67A}" srcOrd="0" destOrd="0" presId="urn:microsoft.com/office/officeart/2005/8/layout/vList5"/>
    <dgm:cxn modelId="{84152E8A-21A6-4CAF-BC09-47C13F4FFFB8}" type="presParOf" srcId="{C4407577-18A2-46E0-8805-2838042EB67A}" destId="{7E429971-BC57-430F-BB25-C0574E5E39E3}" srcOrd="0" destOrd="0" presId="urn:microsoft.com/office/officeart/2005/8/layout/vList5"/>
    <dgm:cxn modelId="{1D51832F-3B38-483B-8C08-BDD413206841}" type="presParOf" srcId="{C4407577-18A2-46E0-8805-2838042EB67A}" destId="{D54B1729-BC98-42C1-9C6C-D65DCBA4358F}" srcOrd="1" destOrd="0" presId="urn:microsoft.com/office/officeart/2005/8/layout/vList5"/>
    <dgm:cxn modelId="{F2BB24AB-7DB6-4F0F-92D8-664E0F322520}" type="presParOf" srcId="{AAE7A1E6-6847-453D-B55B-8A82BF138C1D}" destId="{AB8574CC-D4F2-4555-AEE3-F4EE58B11D03}" srcOrd="1" destOrd="0" presId="urn:microsoft.com/office/officeart/2005/8/layout/vList5"/>
    <dgm:cxn modelId="{3F47CC38-27AC-4E4E-92A2-FDE046382C80}" type="presParOf" srcId="{AAE7A1E6-6847-453D-B55B-8A82BF138C1D}" destId="{85B8F607-FDD8-476A-ADBE-E1250824F294}" srcOrd="2" destOrd="0" presId="urn:microsoft.com/office/officeart/2005/8/layout/vList5"/>
    <dgm:cxn modelId="{B4BBC5E0-69C0-4FD2-84A6-C47E62DEA28D}" type="presParOf" srcId="{85B8F607-FDD8-476A-ADBE-E1250824F294}" destId="{C04276DC-EE64-470A-B8BC-09067B8045FA}" srcOrd="0" destOrd="0" presId="urn:microsoft.com/office/officeart/2005/8/layout/vList5"/>
    <dgm:cxn modelId="{71B90C6E-E0F2-4EE1-8864-5914AAFA20A7}" type="presParOf" srcId="{85B8F607-FDD8-476A-ADBE-E1250824F294}" destId="{B37A5355-225B-4C6F-AED7-6C620F99EECC}" srcOrd="1" destOrd="0" presId="urn:microsoft.com/office/officeart/2005/8/layout/vList5"/>
    <dgm:cxn modelId="{E6DEED78-0C33-4D1D-A595-AFE4311369E4}" type="presParOf" srcId="{AAE7A1E6-6847-453D-B55B-8A82BF138C1D}" destId="{5ACAA866-A8A8-4183-97B5-CEEAB1525C60}" srcOrd="3" destOrd="0" presId="urn:microsoft.com/office/officeart/2005/8/layout/vList5"/>
    <dgm:cxn modelId="{FD2A22C3-24B0-4E4D-A3BC-79528D3FBC48}" type="presParOf" srcId="{AAE7A1E6-6847-453D-B55B-8A82BF138C1D}" destId="{477213BE-9E91-4950-8451-7F60796F47F4}" srcOrd="4" destOrd="0" presId="urn:microsoft.com/office/officeart/2005/8/layout/vList5"/>
    <dgm:cxn modelId="{2D9E3819-8AF8-4F78-AD5E-1D892BCE0381}" type="presParOf" srcId="{477213BE-9E91-4950-8451-7F60796F47F4}" destId="{F5034101-5B7D-4FE7-B47A-5A48CF39606B}" srcOrd="0" destOrd="0" presId="urn:microsoft.com/office/officeart/2005/8/layout/vList5"/>
    <dgm:cxn modelId="{5FD7E964-E46A-45B4-A545-5D657B6094BB}" type="presParOf" srcId="{477213BE-9E91-4950-8451-7F60796F47F4}" destId="{C7C3E6FD-D83F-4BDA-907E-B5EE041DA93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800" dirty="0" smtClean="0">
              <a:effectLst/>
            </a:rPr>
            <a:t>no partial dependencies; all non-key columns are fully dependent on the entire primary key</a:t>
          </a:r>
          <a:endParaRPr lang="en-US" sz="2800" dirty="0">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1NF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145579">
        <dgm:presLayoutVars>
          <dgm:bulletEnabled val="1"/>
        </dgm:presLayoutVars>
      </dgm:prSet>
      <dgm:spPr>
        <a:prstGeom prst="rect">
          <a:avLst/>
        </a:prstGeom>
      </dgm:spPr>
      <dgm:t>
        <a:bodyPr/>
        <a:lstStyle/>
        <a:p>
          <a:endParaRPr lang="en-US"/>
        </a:p>
      </dgm:t>
    </dgm:pt>
  </dgm:ptLst>
  <dgm:cxnLst>
    <dgm:cxn modelId="{8C5064E2-0B41-4D54-90F1-E9EE125E2AAB}" type="presOf" srcId="{AA046201-5C4D-445E-BF0B-5C6D2B0A1945}" destId="{C04276DC-EE64-470A-B8BC-09067B8045FA}" srcOrd="0" destOrd="0" presId="urn:microsoft.com/office/officeart/2005/8/layout/vList5"/>
    <dgm:cxn modelId="{06F92947-A1E7-4A5C-87F5-E634943C6BEC}" type="presOf" srcId="{C59269D0-92A5-481C-BA64-727AFB0DD545}" destId="{B37A5355-225B-4C6F-AED7-6C620F99EECC}" srcOrd="0" destOrd="0" presId="urn:microsoft.com/office/officeart/2005/8/layout/vList5"/>
    <dgm:cxn modelId="{B71C95A3-C729-4E2A-AFD5-F7E8090187EA}" type="presOf" srcId="{74EE5CD8-078F-4590-BF9C-A341A294A016}" destId="{7E429971-BC57-430F-BB25-C0574E5E39E3}" srcOrd="0" destOrd="0" presId="urn:microsoft.com/office/officeart/2005/8/layout/vList5"/>
    <dgm:cxn modelId="{5EFBA6C4-F839-4991-AFC4-E57D0B908D22}" type="presOf" srcId="{1E4D3931-0DBD-4211-A24A-6AF364284B1E}" destId="{D54B1729-BC98-42C1-9C6C-D65DCBA4358F}" srcOrd="0" destOrd="0" presId="urn:microsoft.com/office/officeart/2005/8/layout/vList5"/>
    <dgm:cxn modelId="{BA410911-3FBB-4003-BCE5-E1B149D83600}"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F40F9561-0D4C-44CF-91EF-A92B1DBDE44B}" srcId="{F6FEADD9-F67D-41F5-BA4C-3C84956E7F46}" destId="{74EE5CD8-078F-4590-BF9C-A341A294A016}" srcOrd="0" destOrd="0" parTransId="{BB568D76-3363-43D3-B00C-3359A643216C}" sibTransId="{CF9FB981-E6ED-4440-AC98-4E4E2ABA2C55}"/>
    <dgm:cxn modelId="{63E4D827-0083-4625-9FD6-043D8D32091E}" srcId="{74EE5CD8-078F-4590-BF9C-A341A294A016}" destId="{1E4D3931-0DBD-4211-A24A-6AF364284B1E}" srcOrd="0" destOrd="0" parTransId="{FC93695B-FD0E-4353-B1FD-4328F4386DEC}" sibTransId="{CADAA3D9-7C63-4729-85B0-64C8AF644EEF}"/>
    <dgm:cxn modelId="{7E8921AC-2D34-46A8-B07B-A8A851584663}" type="presParOf" srcId="{AAE7A1E6-6847-453D-B55B-8A82BF138C1D}" destId="{C4407577-18A2-46E0-8805-2838042EB67A}" srcOrd="0" destOrd="0" presId="urn:microsoft.com/office/officeart/2005/8/layout/vList5"/>
    <dgm:cxn modelId="{F9279283-EAFD-4512-9C87-C3ADAA58B4B8}" type="presParOf" srcId="{C4407577-18A2-46E0-8805-2838042EB67A}" destId="{7E429971-BC57-430F-BB25-C0574E5E39E3}" srcOrd="0" destOrd="0" presId="urn:microsoft.com/office/officeart/2005/8/layout/vList5"/>
    <dgm:cxn modelId="{ECC5D1CD-3F4D-4218-99D3-AAA514E9464A}" type="presParOf" srcId="{C4407577-18A2-46E0-8805-2838042EB67A}" destId="{D54B1729-BC98-42C1-9C6C-D65DCBA4358F}" srcOrd="1" destOrd="0" presId="urn:microsoft.com/office/officeart/2005/8/layout/vList5"/>
    <dgm:cxn modelId="{39E541E2-39D6-4C3F-B907-608B1508F235}" type="presParOf" srcId="{AAE7A1E6-6847-453D-B55B-8A82BF138C1D}" destId="{AB8574CC-D4F2-4555-AEE3-F4EE58B11D03}" srcOrd="1" destOrd="0" presId="urn:microsoft.com/office/officeart/2005/8/layout/vList5"/>
    <dgm:cxn modelId="{1254F4AF-B86A-4E5C-A955-0D9495B82B98}" type="presParOf" srcId="{AAE7A1E6-6847-453D-B55B-8A82BF138C1D}" destId="{85B8F607-FDD8-476A-ADBE-E1250824F294}" srcOrd="2" destOrd="0" presId="urn:microsoft.com/office/officeart/2005/8/layout/vList5"/>
    <dgm:cxn modelId="{84B2EC38-739E-4713-889B-C700CD99DCFF}" type="presParOf" srcId="{85B8F607-FDD8-476A-ADBE-E1250824F294}" destId="{C04276DC-EE64-470A-B8BC-09067B8045FA}" srcOrd="0" destOrd="0" presId="urn:microsoft.com/office/officeart/2005/8/layout/vList5"/>
    <dgm:cxn modelId="{7224A000-4395-43EF-96DF-7A6C9F82E5EA}"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FEADD9-F67D-41F5-BA4C-3C84956E7F46}" type="doc">
      <dgm:prSet loTypeId="urn:microsoft.com/office/officeart/2005/8/layout/vList5" loCatId="list" qsTypeId="urn:microsoft.com/office/officeart/2005/8/quickstyle/simple5" qsCatId="simple" csTypeId="urn:microsoft.com/office/officeart/2005/8/colors/colorful3" csCatId="colorful" phldr="1"/>
      <dgm:spPr/>
      <dgm:t>
        <a:bodyPr/>
        <a:lstStyle/>
        <a:p>
          <a:endParaRPr lang="en-US"/>
        </a:p>
      </dgm:t>
    </dgm:pt>
    <dgm:pt modelId="{74EE5CD8-078F-4590-BF9C-A341A294A016}">
      <dgm:prSet phldrT="[Text]" custT="1"/>
      <dgm:spPr/>
      <dgm:t>
        <a:bodyPr/>
        <a:lstStyle/>
        <a:p>
          <a:r>
            <a:rPr lang="en-US" sz="4400" smtClean="0"/>
            <a:t>1</a:t>
          </a:r>
          <a:endParaRPr lang="en-US" sz="4400" dirty="0"/>
        </a:p>
      </dgm:t>
    </dgm:pt>
    <dgm:pt modelId="{BB568D76-3363-43D3-B00C-3359A643216C}" type="parTrans" cxnId="{F40F9561-0D4C-44CF-91EF-A92B1DBDE44B}">
      <dgm:prSet/>
      <dgm:spPr/>
      <dgm:t>
        <a:bodyPr/>
        <a:lstStyle/>
        <a:p>
          <a:endParaRPr lang="en-US" sz="3200"/>
        </a:p>
      </dgm:t>
    </dgm:pt>
    <dgm:pt modelId="{CF9FB981-E6ED-4440-AC98-4E4E2ABA2C55}" type="sibTrans" cxnId="{F40F9561-0D4C-44CF-91EF-A92B1DBDE44B}">
      <dgm:prSet/>
      <dgm:spPr/>
      <dgm:t>
        <a:bodyPr/>
        <a:lstStyle/>
        <a:p>
          <a:endParaRPr lang="en-US" sz="3200"/>
        </a:p>
      </dgm:t>
    </dgm:pt>
    <dgm:pt modelId="{AA046201-5C4D-445E-BF0B-5C6D2B0A1945}">
      <dgm:prSet phldrT="[Text]" custT="1"/>
      <dgm:spPr/>
      <dgm:t>
        <a:bodyPr/>
        <a:lstStyle/>
        <a:p>
          <a:r>
            <a:rPr lang="en-US" sz="4400" smtClean="0"/>
            <a:t>2</a:t>
          </a:r>
          <a:endParaRPr lang="en-US" sz="4400" dirty="0"/>
        </a:p>
      </dgm:t>
    </dgm:pt>
    <dgm:pt modelId="{FE92FC33-5E0F-4302-9E80-A69E8ACDDE56}" type="parTrans" cxnId="{B8AF1086-D7BE-446F-9133-738B599E9A7D}">
      <dgm:prSet/>
      <dgm:spPr/>
      <dgm:t>
        <a:bodyPr/>
        <a:lstStyle/>
        <a:p>
          <a:endParaRPr lang="en-US" sz="3200"/>
        </a:p>
      </dgm:t>
    </dgm:pt>
    <dgm:pt modelId="{40767EFF-7D52-4469-ACEE-7D28E67337E2}" type="sibTrans" cxnId="{B8AF1086-D7BE-446F-9133-738B599E9A7D}">
      <dgm:prSet/>
      <dgm:spPr/>
      <dgm:t>
        <a:bodyPr/>
        <a:lstStyle/>
        <a:p>
          <a:endParaRPr lang="en-US" sz="3200"/>
        </a:p>
      </dgm:t>
    </dgm:pt>
    <dgm:pt modelId="{C59269D0-92A5-481C-BA64-727AFB0DD545}">
      <dgm:prSet phldrT="[Text]" custT="1"/>
      <dgm:spPr/>
      <dgm:t>
        <a:bodyPr/>
        <a:lstStyle/>
        <a:p>
          <a:r>
            <a:rPr lang="en-US" sz="24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dirty="0">
            <a:effectLst>
              <a:outerShdw blurRad="38100" dist="38100" dir="2700000" algn="tl">
                <a:srgbClr val="000000">
                  <a:alpha val="43137"/>
                </a:srgbClr>
              </a:outerShdw>
            </a:effectLst>
          </a:endParaRPr>
        </a:p>
      </dgm:t>
    </dgm:pt>
    <dgm:pt modelId="{312CC84D-092F-422A-AA24-A4619DBBB7BE}" type="parTrans" cxnId="{9071FB3B-D26B-4384-BD1A-80C12C62D02C}">
      <dgm:prSet/>
      <dgm:spPr/>
      <dgm:t>
        <a:bodyPr/>
        <a:lstStyle/>
        <a:p>
          <a:endParaRPr lang="en-US" sz="3200"/>
        </a:p>
      </dgm:t>
    </dgm:pt>
    <dgm:pt modelId="{266DE8E8-1339-41C4-B9A7-6148496C7FA9}" type="sibTrans" cxnId="{9071FB3B-D26B-4384-BD1A-80C12C62D02C}">
      <dgm:prSet/>
      <dgm:spPr/>
      <dgm:t>
        <a:bodyPr/>
        <a:lstStyle/>
        <a:p>
          <a:endParaRPr lang="en-US" sz="3200"/>
        </a:p>
      </dgm:t>
    </dgm:pt>
    <dgm:pt modelId="{1E4D3931-0DBD-4211-A24A-6AF364284B1E}">
      <dgm:prSet phldrT="[Text]" custT="1"/>
      <dgm:spPr/>
      <dgm:t>
        <a:bodyPr/>
        <a:lstStyle/>
        <a:p>
          <a:pPr marL="280988" indent="-280988"/>
          <a:r>
            <a:rPr lang="en-US" sz="3200" dirty="0" err="1" smtClean="0">
              <a:effectLst>
                <a:outerShdw blurRad="38100" dist="38100" dir="2700000" algn="tl">
                  <a:srgbClr val="000000">
                    <a:alpha val="43137"/>
                  </a:srgbClr>
                </a:outerShdw>
              </a:effectLst>
            </a:rPr>
            <a:t>2NF</a:t>
          </a:r>
          <a:endParaRPr lang="en-US" sz="3200" dirty="0">
            <a:effectLst>
              <a:outerShdw blurRad="38100" dist="38100" dir="2700000" algn="tl">
                <a:srgbClr val="000000">
                  <a:alpha val="43137"/>
                </a:srgbClr>
              </a:outerShdw>
            </a:effectLst>
          </a:endParaRPr>
        </a:p>
      </dgm:t>
    </dgm:pt>
    <dgm:pt modelId="{CADAA3D9-7C63-4729-85B0-64C8AF644EEF}" type="sibTrans" cxnId="{63E4D827-0083-4625-9FD6-043D8D32091E}">
      <dgm:prSet/>
      <dgm:spPr/>
      <dgm:t>
        <a:bodyPr/>
        <a:lstStyle/>
        <a:p>
          <a:endParaRPr lang="en-US" sz="3200"/>
        </a:p>
      </dgm:t>
    </dgm:pt>
    <dgm:pt modelId="{FC93695B-FD0E-4353-B1FD-4328F4386DEC}" type="parTrans" cxnId="{63E4D827-0083-4625-9FD6-043D8D32091E}">
      <dgm:prSet/>
      <dgm:spPr/>
      <dgm:t>
        <a:bodyPr/>
        <a:lstStyle/>
        <a:p>
          <a:endParaRPr lang="en-US" sz="3200"/>
        </a:p>
      </dgm:t>
    </dgm:pt>
    <dgm:pt modelId="{AAE7A1E6-6847-453D-B55B-8A82BF138C1D}" type="pres">
      <dgm:prSet presAssocID="{F6FEADD9-F67D-41F5-BA4C-3C84956E7F46}" presName="Name0" presStyleCnt="0">
        <dgm:presLayoutVars>
          <dgm:dir/>
          <dgm:animLvl val="lvl"/>
          <dgm:resizeHandles val="exact"/>
        </dgm:presLayoutVars>
      </dgm:prSet>
      <dgm:spPr/>
      <dgm:t>
        <a:bodyPr/>
        <a:lstStyle/>
        <a:p>
          <a:endParaRPr lang="en-US"/>
        </a:p>
      </dgm:t>
    </dgm:pt>
    <dgm:pt modelId="{C4407577-18A2-46E0-8805-2838042EB67A}" type="pres">
      <dgm:prSet presAssocID="{74EE5CD8-078F-4590-BF9C-A341A294A016}" presName="linNode" presStyleCnt="0"/>
      <dgm:spPr/>
      <dgm:t>
        <a:bodyPr/>
        <a:lstStyle/>
        <a:p>
          <a:endParaRPr lang="en-US"/>
        </a:p>
      </dgm:t>
    </dgm:pt>
    <dgm:pt modelId="{7E429971-BC57-430F-BB25-C0574E5E39E3}" type="pres">
      <dgm:prSet presAssocID="{74EE5CD8-078F-4590-BF9C-A341A294A016}" presName="parentText" presStyleLbl="node1" presStyleIdx="0" presStyleCnt="2" custLinFactNeighborY="-15667">
        <dgm:presLayoutVars>
          <dgm:chMax val="1"/>
          <dgm:bulletEnabled val="1"/>
        </dgm:presLayoutVars>
      </dgm:prSet>
      <dgm:spPr>
        <a:prstGeom prst="roundRect">
          <a:avLst/>
        </a:prstGeom>
      </dgm:spPr>
      <dgm:t>
        <a:bodyPr/>
        <a:lstStyle/>
        <a:p>
          <a:endParaRPr lang="en-US"/>
        </a:p>
      </dgm:t>
    </dgm:pt>
    <dgm:pt modelId="{D54B1729-BC98-42C1-9C6C-D65DCBA4358F}" type="pres">
      <dgm:prSet presAssocID="{74EE5CD8-078F-4590-BF9C-A341A294A016}" presName="descendantText" presStyleLbl="alignAccFollowNode1" presStyleIdx="0" presStyleCnt="2" custScaleX="259632" custScaleY="61316">
        <dgm:presLayoutVars>
          <dgm:bulletEnabled val="1"/>
        </dgm:presLayoutVars>
      </dgm:prSet>
      <dgm:spPr>
        <a:prstGeom prst="rect">
          <a:avLst/>
        </a:prstGeom>
      </dgm:spPr>
      <dgm:t>
        <a:bodyPr/>
        <a:lstStyle/>
        <a:p>
          <a:endParaRPr lang="en-US"/>
        </a:p>
      </dgm:t>
    </dgm:pt>
    <dgm:pt modelId="{AB8574CC-D4F2-4555-AEE3-F4EE58B11D03}" type="pres">
      <dgm:prSet presAssocID="{CF9FB981-E6ED-4440-AC98-4E4E2ABA2C55}" presName="sp" presStyleCnt="0"/>
      <dgm:spPr/>
      <dgm:t>
        <a:bodyPr/>
        <a:lstStyle/>
        <a:p>
          <a:endParaRPr lang="en-US"/>
        </a:p>
      </dgm:t>
    </dgm:pt>
    <dgm:pt modelId="{85B8F607-FDD8-476A-ADBE-E1250824F294}" type="pres">
      <dgm:prSet presAssocID="{AA046201-5C4D-445E-BF0B-5C6D2B0A1945}" presName="linNode" presStyleCnt="0"/>
      <dgm:spPr/>
      <dgm:t>
        <a:bodyPr/>
        <a:lstStyle/>
        <a:p>
          <a:endParaRPr lang="en-US"/>
        </a:p>
      </dgm:t>
    </dgm:pt>
    <dgm:pt modelId="{C04276DC-EE64-470A-B8BC-09067B8045FA}" type="pres">
      <dgm:prSet presAssocID="{AA046201-5C4D-445E-BF0B-5C6D2B0A1945}" presName="parentText" presStyleLbl="node1" presStyleIdx="1" presStyleCnt="2">
        <dgm:presLayoutVars>
          <dgm:chMax val="1"/>
          <dgm:bulletEnabled val="1"/>
        </dgm:presLayoutVars>
      </dgm:prSet>
      <dgm:spPr>
        <a:prstGeom prst="roundRect">
          <a:avLst/>
        </a:prstGeom>
      </dgm:spPr>
      <dgm:t>
        <a:bodyPr/>
        <a:lstStyle/>
        <a:p>
          <a:endParaRPr lang="en-US"/>
        </a:p>
      </dgm:t>
    </dgm:pt>
    <dgm:pt modelId="{B37A5355-225B-4C6F-AED7-6C620F99EECC}" type="pres">
      <dgm:prSet presAssocID="{AA046201-5C4D-445E-BF0B-5C6D2B0A1945}" presName="descendantText" presStyleLbl="alignAccFollowNode1" presStyleIdx="1" presStyleCnt="2" custScaleX="259632" custScaleY="253567">
        <dgm:presLayoutVars>
          <dgm:bulletEnabled val="1"/>
        </dgm:presLayoutVars>
      </dgm:prSet>
      <dgm:spPr>
        <a:prstGeom prst="rect">
          <a:avLst/>
        </a:prstGeom>
      </dgm:spPr>
      <dgm:t>
        <a:bodyPr/>
        <a:lstStyle/>
        <a:p>
          <a:endParaRPr lang="en-US"/>
        </a:p>
      </dgm:t>
    </dgm:pt>
  </dgm:ptLst>
  <dgm:cxnLst>
    <dgm:cxn modelId="{8CED6EB2-A013-4F81-B135-023CF1D6F22B}" type="presOf" srcId="{C59269D0-92A5-481C-BA64-727AFB0DD545}" destId="{B37A5355-225B-4C6F-AED7-6C620F99EECC}" srcOrd="0" destOrd="0" presId="urn:microsoft.com/office/officeart/2005/8/layout/vList5"/>
    <dgm:cxn modelId="{F40F9561-0D4C-44CF-91EF-A92B1DBDE44B}" srcId="{F6FEADD9-F67D-41F5-BA4C-3C84956E7F46}" destId="{74EE5CD8-078F-4590-BF9C-A341A294A016}" srcOrd="0" destOrd="0" parTransId="{BB568D76-3363-43D3-B00C-3359A643216C}" sibTransId="{CF9FB981-E6ED-4440-AC98-4E4E2ABA2C55}"/>
    <dgm:cxn modelId="{D4AD210A-A7CF-4DD1-990A-1879331C635C}" type="presOf" srcId="{F6FEADD9-F67D-41F5-BA4C-3C84956E7F46}" destId="{AAE7A1E6-6847-453D-B55B-8A82BF138C1D}" srcOrd="0" destOrd="0" presId="urn:microsoft.com/office/officeart/2005/8/layout/vList5"/>
    <dgm:cxn modelId="{9071FB3B-D26B-4384-BD1A-80C12C62D02C}" srcId="{AA046201-5C4D-445E-BF0B-5C6D2B0A1945}" destId="{C59269D0-92A5-481C-BA64-727AFB0DD545}" srcOrd="0" destOrd="0" parTransId="{312CC84D-092F-422A-AA24-A4619DBBB7BE}" sibTransId="{266DE8E8-1339-41C4-B9A7-6148496C7FA9}"/>
    <dgm:cxn modelId="{B8AF1086-D7BE-446F-9133-738B599E9A7D}" srcId="{F6FEADD9-F67D-41F5-BA4C-3C84956E7F46}" destId="{AA046201-5C4D-445E-BF0B-5C6D2B0A1945}" srcOrd="1" destOrd="0" parTransId="{FE92FC33-5E0F-4302-9E80-A69E8ACDDE56}" sibTransId="{40767EFF-7D52-4469-ACEE-7D28E67337E2}"/>
    <dgm:cxn modelId="{B35E03E5-B512-4AEF-9617-9B38ED5180CC}" type="presOf" srcId="{74EE5CD8-078F-4590-BF9C-A341A294A016}" destId="{7E429971-BC57-430F-BB25-C0574E5E39E3}" srcOrd="0" destOrd="0" presId="urn:microsoft.com/office/officeart/2005/8/layout/vList5"/>
    <dgm:cxn modelId="{63E4D827-0083-4625-9FD6-043D8D32091E}" srcId="{74EE5CD8-078F-4590-BF9C-A341A294A016}" destId="{1E4D3931-0DBD-4211-A24A-6AF364284B1E}" srcOrd="0" destOrd="0" parTransId="{FC93695B-FD0E-4353-B1FD-4328F4386DEC}" sibTransId="{CADAA3D9-7C63-4729-85B0-64C8AF644EEF}"/>
    <dgm:cxn modelId="{EEE61DD3-FF33-4444-BCF2-3FAC039A0A4C}" type="presOf" srcId="{1E4D3931-0DBD-4211-A24A-6AF364284B1E}" destId="{D54B1729-BC98-42C1-9C6C-D65DCBA4358F}" srcOrd="0" destOrd="0" presId="urn:microsoft.com/office/officeart/2005/8/layout/vList5"/>
    <dgm:cxn modelId="{2E5A80DC-6450-4389-8608-3C36F234ABBC}" type="presOf" srcId="{AA046201-5C4D-445E-BF0B-5C6D2B0A1945}" destId="{C04276DC-EE64-470A-B8BC-09067B8045FA}" srcOrd="0" destOrd="0" presId="urn:microsoft.com/office/officeart/2005/8/layout/vList5"/>
    <dgm:cxn modelId="{3FF6BD43-A4FD-4A00-804F-9CD193EDAA77}" type="presParOf" srcId="{AAE7A1E6-6847-453D-B55B-8A82BF138C1D}" destId="{C4407577-18A2-46E0-8805-2838042EB67A}" srcOrd="0" destOrd="0" presId="urn:microsoft.com/office/officeart/2005/8/layout/vList5"/>
    <dgm:cxn modelId="{5FE562C1-98C1-4F7B-9727-17E99A80586A}" type="presParOf" srcId="{C4407577-18A2-46E0-8805-2838042EB67A}" destId="{7E429971-BC57-430F-BB25-C0574E5E39E3}" srcOrd="0" destOrd="0" presId="urn:microsoft.com/office/officeart/2005/8/layout/vList5"/>
    <dgm:cxn modelId="{92D45B4E-5BDA-474D-A512-4877F7ABD8FF}" type="presParOf" srcId="{C4407577-18A2-46E0-8805-2838042EB67A}" destId="{D54B1729-BC98-42C1-9C6C-D65DCBA4358F}" srcOrd="1" destOrd="0" presId="urn:microsoft.com/office/officeart/2005/8/layout/vList5"/>
    <dgm:cxn modelId="{EFB9CFD7-7B1C-473F-9771-6399AC14A023}" type="presParOf" srcId="{AAE7A1E6-6847-453D-B55B-8A82BF138C1D}" destId="{AB8574CC-D4F2-4555-AEE3-F4EE58B11D03}" srcOrd="1" destOrd="0" presId="urn:microsoft.com/office/officeart/2005/8/layout/vList5"/>
    <dgm:cxn modelId="{37F51A14-F8E9-421E-AEFD-BB164FEE1FC7}" type="presParOf" srcId="{AAE7A1E6-6847-453D-B55B-8A82BF138C1D}" destId="{85B8F607-FDD8-476A-ADBE-E1250824F294}" srcOrd="2" destOrd="0" presId="urn:microsoft.com/office/officeart/2005/8/layout/vList5"/>
    <dgm:cxn modelId="{17EBC0BC-F0B9-4251-9981-7FF2D96662FB}" type="presParOf" srcId="{85B8F607-FDD8-476A-ADBE-E1250824F294}" destId="{C04276DC-EE64-470A-B8BC-09067B8045FA}" srcOrd="0" destOrd="0" presId="urn:microsoft.com/office/officeart/2005/8/layout/vList5"/>
    <dgm:cxn modelId="{FB6516DF-AC1A-4A5D-BE3C-6359FAA6EB31}" type="presParOf" srcId="{85B8F607-FDD8-476A-ADBE-E1250824F294}" destId="{B37A5355-225B-4C6F-AED7-6C620F99EE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64079" y="-1749725"/>
          <a:ext cx="896148" cy="462155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Two dimensional table format</a:t>
          </a:r>
          <a:endParaRPr lang="en-US" sz="2800" kern="1200" dirty="0">
            <a:effectLst>
              <a:outerShdw blurRad="38100" dist="38100" dir="2700000" algn="tl">
                <a:srgbClr val="000000">
                  <a:alpha val="43137"/>
                </a:srgbClr>
              </a:outerShdw>
            </a:effectLst>
          </a:endParaRPr>
        </a:p>
      </dsp:txBody>
      <dsp:txXfrm rot="-5400000">
        <a:off x="1001375" y="112979"/>
        <a:ext cx="4621557" cy="896148"/>
      </dsp:txXfrm>
    </dsp:sp>
    <dsp:sp modelId="{7E429971-BC57-430F-BB25-C0574E5E39E3}">
      <dsp:nvSpPr>
        <dsp:cNvPr id="0" name=""/>
        <dsp:cNvSpPr/>
      </dsp:nvSpPr>
      <dsp:spPr>
        <a:xfrm>
          <a:off x="101" y="0"/>
          <a:ext cx="1001273" cy="1120185"/>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1</a:t>
          </a:r>
          <a:endParaRPr lang="en-US" sz="4400" kern="1200" dirty="0"/>
        </a:p>
      </dsp:txBody>
      <dsp:txXfrm>
        <a:off x="48979" y="48878"/>
        <a:ext cx="903517" cy="1022429"/>
      </dsp:txXfrm>
    </dsp:sp>
    <dsp:sp modelId="{B37A5355-225B-4C6F-AED7-6C620F99EECC}">
      <dsp:nvSpPr>
        <dsp:cNvPr id="0" name=""/>
        <dsp:cNvSpPr/>
      </dsp:nvSpPr>
      <dsp:spPr>
        <a:xfrm rot="5400000">
          <a:off x="2659851" y="-481321"/>
          <a:ext cx="1304603" cy="4621557"/>
        </a:xfrm>
        <a:prstGeom prst="rect">
          <a:avLst/>
        </a:prstGeom>
        <a:solidFill>
          <a:schemeClr val="accent3">
            <a:tint val="40000"/>
            <a:alpha val="90000"/>
            <a:hueOff val="-1542910"/>
            <a:satOff val="575"/>
            <a:lumOff val="59"/>
            <a:alphaOff val="0"/>
          </a:schemeClr>
        </a:solidFill>
        <a:ln w="9525" cap="flat" cmpd="sng" algn="ctr">
          <a:solidFill>
            <a:schemeClr val="accent3">
              <a:tint val="40000"/>
              <a:alpha val="90000"/>
              <a:hueOff val="-1542910"/>
              <a:satOff val="575"/>
              <a:lumOff val="59"/>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1542910"/>
              <a:satOff val="575"/>
              <a:lumOff val="59"/>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no repeating groups – each row/column intersection only contains one value</a:t>
          </a:r>
          <a:endParaRPr lang="en-US" sz="2400" kern="1200" dirty="0">
            <a:effectLst>
              <a:outerShdw blurRad="38100" dist="38100" dir="2700000" algn="tl">
                <a:srgbClr val="000000">
                  <a:alpha val="43137"/>
                </a:srgbClr>
              </a:outerShdw>
            </a:effectLst>
          </a:endParaRPr>
        </a:p>
      </dsp:txBody>
      <dsp:txXfrm rot="-5400000">
        <a:off x="1001374" y="1177156"/>
        <a:ext cx="4621557" cy="1304603"/>
      </dsp:txXfrm>
    </dsp:sp>
    <dsp:sp modelId="{C04276DC-EE64-470A-B8BC-09067B8045FA}">
      <dsp:nvSpPr>
        <dsp:cNvPr id="0" name=""/>
        <dsp:cNvSpPr/>
      </dsp:nvSpPr>
      <dsp:spPr>
        <a:xfrm>
          <a:off x="101" y="1269364"/>
          <a:ext cx="1001273" cy="1120185"/>
        </a:xfrm>
        <a:prstGeom prst="roundRect">
          <a:avLst/>
        </a:prstGeom>
        <a:solidFill>
          <a:schemeClr val="accent3">
            <a:hueOff val="-1413571"/>
            <a:satOff val="661"/>
            <a:lumOff val="196"/>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1413571"/>
              <a:satOff val="661"/>
              <a:lumOff val="196"/>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48979" y="1318242"/>
        <a:ext cx="903517" cy="1022429"/>
      </dsp:txXfrm>
    </dsp:sp>
    <dsp:sp modelId="{C7C3E6FD-D83F-4BDA-907E-B5EE041DA931}">
      <dsp:nvSpPr>
        <dsp:cNvPr id="0" name=""/>
        <dsp:cNvSpPr/>
      </dsp:nvSpPr>
      <dsp:spPr>
        <a:xfrm rot="5400000">
          <a:off x="2864079" y="787081"/>
          <a:ext cx="896148" cy="462155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outerShdw blurRad="38100" dist="38100" dir="2700000" algn="tl">
                  <a:srgbClr val="000000">
                    <a:alpha val="43137"/>
                  </a:srgbClr>
                </a:outerShdw>
              </a:effectLst>
            </a:rPr>
            <a:t>Primary key is identified</a:t>
          </a:r>
          <a:endParaRPr lang="en-US" sz="2800" kern="1200" dirty="0">
            <a:effectLst>
              <a:outerShdw blurRad="38100" dist="38100" dir="2700000" algn="tl">
                <a:srgbClr val="000000">
                  <a:alpha val="43137"/>
                </a:srgbClr>
              </a:outerShdw>
            </a:effectLst>
          </a:endParaRPr>
        </a:p>
      </dsp:txBody>
      <dsp:txXfrm rot="-5400000">
        <a:off x="1001375" y="2649785"/>
        <a:ext cx="4621557" cy="896148"/>
      </dsp:txXfrm>
    </dsp:sp>
    <dsp:sp modelId="{F5034101-5B7D-4FE7-B47A-5A48CF39606B}">
      <dsp:nvSpPr>
        <dsp:cNvPr id="0" name=""/>
        <dsp:cNvSpPr/>
      </dsp:nvSpPr>
      <dsp:spPr>
        <a:xfrm>
          <a:off x="6367" y="2538728"/>
          <a:ext cx="1001273" cy="1120185"/>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3</a:t>
          </a:r>
          <a:endParaRPr lang="en-US" sz="4400" kern="1200" dirty="0"/>
        </a:p>
      </dsp:txBody>
      <dsp:txXfrm>
        <a:off x="55245" y="2587606"/>
        <a:ext cx="903517" cy="1022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2857321" y="-1586695"/>
          <a:ext cx="1466849"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1NF</a:t>
          </a:r>
          <a:endParaRPr lang="en-US" sz="3200" kern="1200" dirty="0">
            <a:effectLst>
              <a:outerShdw blurRad="38100" dist="38100" dir="2700000" algn="tl">
                <a:srgbClr val="000000">
                  <a:alpha val="43137"/>
                </a:srgbClr>
              </a:outerShdw>
            </a:effectLst>
          </a:endParaRPr>
        </a:p>
      </dsp:txBody>
      <dsp:txXfrm rot="-5400000">
        <a:off x="1085602" y="185024"/>
        <a:ext cx="5010287" cy="1466849"/>
      </dsp:txXfrm>
    </dsp:sp>
    <dsp:sp modelId="{7E429971-BC57-430F-BB25-C0574E5E39E3}">
      <dsp:nvSpPr>
        <dsp:cNvPr id="0" name=""/>
        <dsp:cNvSpPr/>
      </dsp:nvSpPr>
      <dsp:spPr>
        <a:xfrm>
          <a:off x="109" y="0"/>
          <a:ext cx="1085492" cy="1833562"/>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727584"/>
      </dsp:txXfrm>
    </dsp:sp>
    <dsp:sp modelId="{B37A5355-225B-4C6F-AED7-6C620F99EECC}">
      <dsp:nvSpPr>
        <dsp:cNvPr id="0" name=""/>
        <dsp:cNvSpPr/>
      </dsp:nvSpPr>
      <dsp:spPr>
        <a:xfrm rot="5400000">
          <a:off x="2523033" y="489476"/>
          <a:ext cx="213542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smtClean="0">
              <a:effectLst/>
            </a:rPr>
            <a:t>no partial dependencies; all non-key columns are fully dependent on the entire primary key</a:t>
          </a:r>
          <a:endParaRPr lang="en-US" sz="2800" kern="1200" dirty="0">
            <a:effectLst/>
          </a:endParaRPr>
        </a:p>
      </dsp:txBody>
      <dsp:txXfrm rot="-5400000">
        <a:off x="1085602" y="1926907"/>
        <a:ext cx="5010287" cy="2135425"/>
      </dsp:txXfrm>
    </dsp:sp>
    <dsp:sp modelId="{C04276DC-EE64-470A-B8BC-09067B8045FA}">
      <dsp:nvSpPr>
        <dsp:cNvPr id="0" name=""/>
        <dsp:cNvSpPr/>
      </dsp:nvSpPr>
      <dsp:spPr>
        <a:xfrm>
          <a:off x="109" y="2077839"/>
          <a:ext cx="1085492" cy="1833562"/>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30828"/>
        <a:ext cx="979514" cy="1727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1729-BC98-42C1-9C6C-D65DCBA4358F}">
      <dsp:nvSpPr>
        <dsp:cNvPr id="0" name=""/>
        <dsp:cNvSpPr/>
      </dsp:nvSpPr>
      <dsp:spPr>
        <a:xfrm rot="5400000">
          <a:off x="3267093" y="-1844571"/>
          <a:ext cx="647305" cy="5010287"/>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0"/>
              <a:satOff val="0"/>
              <a:lumOff val="0"/>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80988" lvl="1" indent="-280988" algn="l" defTabSz="1422400">
            <a:lnSpc>
              <a:spcPct val="90000"/>
            </a:lnSpc>
            <a:spcBef>
              <a:spcPct val="0"/>
            </a:spcBef>
            <a:spcAft>
              <a:spcPct val="15000"/>
            </a:spcAft>
            <a:buChar char="••"/>
          </a:pPr>
          <a:r>
            <a:rPr lang="en-US" sz="3200" kern="1200" dirty="0" err="1" smtClean="0">
              <a:effectLst>
                <a:outerShdw blurRad="38100" dist="38100" dir="2700000" algn="tl">
                  <a:srgbClr val="000000">
                    <a:alpha val="43137"/>
                  </a:srgbClr>
                </a:outerShdw>
              </a:effectLst>
            </a:rPr>
            <a:t>2NF</a:t>
          </a:r>
          <a:endParaRPr lang="en-US" sz="3200" kern="1200" dirty="0">
            <a:effectLst>
              <a:outerShdw blurRad="38100" dist="38100" dir="2700000" algn="tl">
                <a:srgbClr val="000000">
                  <a:alpha val="43137"/>
                </a:srgbClr>
              </a:outerShdw>
            </a:effectLst>
          </a:endParaRPr>
        </a:p>
      </dsp:txBody>
      <dsp:txXfrm rot="-5400000">
        <a:off x="1085602" y="336920"/>
        <a:ext cx="5010287" cy="647305"/>
      </dsp:txXfrm>
    </dsp:sp>
    <dsp:sp modelId="{7E429971-BC57-430F-BB25-C0574E5E39E3}">
      <dsp:nvSpPr>
        <dsp:cNvPr id="0" name=""/>
        <dsp:cNvSpPr/>
      </dsp:nvSpPr>
      <dsp:spPr>
        <a:xfrm>
          <a:off x="109" y="0"/>
          <a:ext cx="1085492" cy="1319609"/>
        </a:xfrm>
        <a:prstGeom prst="roundRect">
          <a:avLst/>
        </a:prstGeom>
        <a:solidFill>
          <a:schemeClr val="accent3">
            <a:hueOff val="0"/>
            <a:satOff val="0"/>
            <a:lumOff val="0"/>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0"/>
              <a:satOff val="0"/>
              <a:lumOff val="0"/>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1</a:t>
          </a:r>
          <a:endParaRPr lang="en-US" sz="4400" kern="1200" dirty="0"/>
        </a:p>
      </dsp:txBody>
      <dsp:txXfrm>
        <a:off x="53098" y="52989"/>
        <a:ext cx="979514" cy="1213631"/>
      </dsp:txXfrm>
    </dsp:sp>
    <dsp:sp modelId="{B37A5355-225B-4C6F-AED7-6C620F99EECC}">
      <dsp:nvSpPr>
        <dsp:cNvPr id="0" name=""/>
        <dsp:cNvSpPr/>
      </dsp:nvSpPr>
      <dsp:spPr>
        <a:xfrm rot="5400000">
          <a:off x="2252308" y="219651"/>
          <a:ext cx="2676875" cy="5010287"/>
        </a:xfrm>
        <a:prstGeom prst="rect">
          <a:avLst/>
        </a:prstGeom>
        <a:solidFill>
          <a:schemeClr val="accent3">
            <a:tint val="40000"/>
            <a:alpha val="90000"/>
            <a:hueOff val="-3085820"/>
            <a:satOff val="1151"/>
            <a:lumOff val="117"/>
            <a:alphaOff val="0"/>
          </a:schemeClr>
        </a:solidFill>
        <a:ln w="9525" cap="flat" cmpd="sng" algn="ctr">
          <a:solidFill>
            <a:schemeClr val="accent3">
              <a:tint val="40000"/>
              <a:alpha val="90000"/>
              <a:hueOff val="-3085820"/>
              <a:satOff val="1151"/>
              <a:lumOff val="117"/>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3">
              <a:tint val="40000"/>
              <a:alpha val="90000"/>
              <a:hueOff val="-3085820"/>
              <a:satOff val="1151"/>
              <a:lumOff val="117"/>
              <a:alphaOff val="0"/>
              <a:shade val="35000"/>
              <a:satMod val="130000"/>
            </a:schemeClr>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effectLst>
                <a:outerShdw blurRad="38100" dist="38100" dir="2700000" algn="tl">
                  <a:srgbClr val="000000">
                    <a:alpha val="43137"/>
                  </a:srgbClr>
                </a:outerShdw>
              </a:effectLst>
            </a:rPr>
            <a:t>A non-key column cannot determine the value of another non-key column. Every non-key column must depend directly on the primary key</a:t>
          </a:r>
          <a:endParaRPr lang="en-US" sz="2400" kern="1200" dirty="0">
            <a:effectLst>
              <a:outerShdw blurRad="38100" dist="38100" dir="2700000" algn="tl">
                <a:srgbClr val="000000">
                  <a:alpha val="43137"/>
                </a:srgbClr>
              </a:outerShdw>
            </a:effectLst>
          </a:endParaRPr>
        </a:p>
      </dsp:txBody>
      <dsp:txXfrm rot="-5400000">
        <a:off x="1085602" y="1386357"/>
        <a:ext cx="5010287" cy="2676875"/>
      </dsp:txXfrm>
    </dsp:sp>
    <dsp:sp modelId="{C04276DC-EE64-470A-B8BC-09067B8045FA}">
      <dsp:nvSpPr>
        <dsp:cNvPr id="0" name=""/>
        <dsp:cNvSpPr/>
      </dsp:nvSpPr>
      <dsp:spPr>
        <a:xfrm>
          <a:off x="109" y="2064990"/>
          <a:ext cx="1085492" cy="1319609"/>
        </a:xfrm>
        <a:prstGeom prst="roundRect">
          <a:avLst/>
        </a:prstGeom>
        <a:solidFill>
          <a:schemeClr val="accent3">
            <a:hueOff val="-2827143"/>
            <a:satOff val="1322"/>
            <a:lumOff val="392"/>
            <a:alphaOff val="0"/>
          </a:schemeClr>
        </a:solidFill>
        <a:ln>
          <a:noFill/>
        </a:ln>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accent3">
              <a:hueOff val="-2827143"/>
              <a:satOff val="1322"/>
              <a:lumOff val="392"/>
              <a:alphaOff val="0"/>
              <a:shade val="25000"/>
              <a:satMod val="14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smtClean="0"/>
            <a:t>2</a:t>
          </a:r>
          <a:endParaRPr lang="en-US" sz="4400" kern="1200" dirty="0"/>
        </a:p>
      </dsp:txBody>
      <dsp:txXfrm>
        <a:off x="53098" y="2117979"/>
        <a:ext cx="979514" cy="121363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3FBB442-DE31-4811-8868-59B50C58A936}" type="datetimeFigureOut">
              <a:rPr lang="en-CA" smtClean="0"/>
              <a:t>2020-11-07</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91070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2020-11-07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52756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2020-11-07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27116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FBB442-DE31-4811-8868-59B50C58A936}" type="datetimeFigureOut">
              <a:rPr lang="en-CA" smtClean="0"/>
              <a:t>2020-11-07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99515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3FBB442-DE31-4811-8868-59B50C58A936}" type="datetimeFigureOut">
              <a:rPr lang="en-CA" smtClean="0"/>
              <a:t>2020-11-07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F5334B9-074E-4209-A493-280502A11E39}"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487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FBB442-DE31-4811-8868-59B50C58A936}" type="datetimeFigureOut">
              <a:rPr lang="en-CA" smtClean="0"/>
              <a:t>2020-11-07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396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FBB442-DE31-4811-8868-59B50C58A936}" type="datetimeFigureOut">
              <a:rPr lang="en-CA" smtClean="0"/>
              <a:t>2020-11-07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0874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FBB442-DE31-4811-8868-59B50C58A936}" type="datetimeFigureOut">
              <a:rPr lang="en-CA" smtClean="0"/>
              <a:t>2020-11-07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186914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BB442-DE31-4811-8868-59B50C58A936}" type="datetimeFigureOut">
              <a:rPr lang="en-CA" smtClean="0"/>
              <a:t>2020-11-07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071316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2020-11-07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352332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3FBB442-DE31-4811-8868-59B50C58A936}" type="datetimeFigureOut">
              <a:rPr lang="en-CA" smtClean="0"/>
              <a:t>2020-11-07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F5334B9-074E-4209-A493-280502A11E39}" type="slidenum">
              <a:rPr lang="en-CA" smtClean="0"/>
              <a:t>‹#›</a:t>
            </a:fld>
            <a:endParaRPr lang="en-CA"/>
          </a:p>
        </p:txBody>
      </p:sp>
    </p:spTree>
    <p:extLst>
      <p:ext uri="{BB962C8B-B14F-4D97-AF65-F5344CB8AC3E}">
        <p14:creationId xmlns:p14="http://schemas.microsoft.com/office/powerpoint/2010/main" val="219933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3FBB442-DE31-4811-8868-59B50C58A936}" type="datetimeFigureOut">
              <a:rPr lang="en-CA" smtClean="0"/>
              <a:t>2020-11-07</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F5334B9-074E-4209-A493-280502A11E39}" type="slidenum">
              <a:rPr lang="en-CA" smtClean="0"/>
              <a:t>‹#›</a:t>
            </a:fld>
            <a:endParaRPr lang="en-CA"/>
          </a:p>
        </p:txBody>
      </p:sp>
    </p:spTree>
    <p:extLst>
      <p:ext uri="{BB962C8B-B14F-4D97-AF65-F5344CB8AC3E}">
        <p14:creationId xmlns:p14="http://schemas.microsoft.com/office/powerpoint/2010/main" val="2008610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C00000"/>
                </a:solidFill>
              </a:rPr>
              <a:t/>
            </a:r>
            <a:br>
              <a:rPr lang="en-US" dirty="0" smtClean="0">
                <a:solidFill>
                  <a:srgbClr val="C00000"/>
                </a:solidFill>
              </a:rPr>
            </a:br>
            <a:r>
              <a:rPr lang="en-US" dirty="0" smtClean="0"/>
              <a:t>Normalization</a:t>
            </a:r>
            <a:endParaRPr lang="en-CA" dirty="0"/>
          </a:p>
        </p:txBody>
      </p:sp>
      <p:sp>
        <p:nvSpPr>
          <p:cNvPr id="3" name="Subtitle 2"/>
          <p:cNvSpPr>
            <a:spLocks noGrp="1"/>
          </p:cNvSpPr>
          <p:nvPr>
            <p:ph type="subTitle" idx="1"/>
          </p:nvPr>
        </p:nvSpPr>
        <p:spPr/>
        <p:txBody>
          <a:bodyPr/>
          <a:lstStyle/>
          <a:p>
            <a:r>
              <a:rPr lang="en-US" dirty="0" smtClean="0"/>
              <a:t>Lecture 09</a:t>
            </a:r>
          </a:p>
          <a:p>
            <a:r>
              <a:rPr lang="en-US" sz="1600" dirty="0" smtClean="0"/>
              <a:t>https://opentextbc.ca/dbdesign01/chapter/chapter-12-normalization/</a:t>
            </a:r>
          </a:p>
          <a:p>
            <a:endParaRPr lang="en-CA" dirty="0"/>
          </a:p>
        </p:txBody>
      </p:sp>
    </p:spTree>
    <p:extLst>
      <p:ext uri="{BB962C8B-B14F-4D97-AF65-F5344CB8AC3E}">
        <p14:creationId xmlns:p14="http://schemas.microsoft.com/office/powerpoint/2010/main" val="11807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 Anomaly</a:t>
            </a: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3640938570"/>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Update </a:t>
            </a:r>
            <a:r>
              <a:rPr lang="en-CA" sz="2400" dirty="0" smtClean="0"/>
              <a:t>Problem</a:t>
            </a:r>
            <a:endParaRPr lang="en-CA" sz="2400" dirty="0"/>
          </a:p>
          <a:p>
            <a:pPr marL="742950" lvl="1" indent="-285750"/>
            <a:r>
              <a:rPr lang="en-US" sz="2000" dirty="0"/>
              <a:t>The need to perform the same update in several locations of the database because the same data is repeated</a:t>
            </a:r>
          </a:p>
          <a:p>
            <a:pPr marL="742950" lvl="1" indent="-285750"/>
            <a:r>
              <a:rPr lang="en-US" sz="2000" dirty="0"/>
              <a:t>Oakville warehouse is moved to Burlington </a:t>
            </a:r>
          </a:p>
          <a:p>
            <a:pPr marL="742950" lvl="1" indent="-285750"/>
            <a:r>
              <a:rPr lang="en-US" sz="2000" dirty="0"/>
              <a:t>We will have to make more than one change to the database</a:t>
            </a:r>
            <a:endParaRPr lang="en-CA" sz="2000" dirty="0"/>
          </a:p>
          <a:p>
            <a:pPr>
              <a:lnSpc>
                <a:spcPct val="120000"/>
              </a:lnSpc>
            </a:pPr>
            <a:endParaRPr lang="en-CA" dirty="0"/>
          </a:p>
        </p:txBody>
      </p:sp>
    </p:spTree>
    <p:extLst>
      <p:ext uri="{BB962C8B-B14F-4D97-AF65-F5344CB8AC3E}">
        <p14:creationId xmlns:p14="http://schemas.microsoft.com/office/powerpoint/2010/main" val="321650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Inconsistency </a:t>
            </a:r>
          </a:p>
        </p:txBody>
      </p:sp>
      <p:graphicFrame>
        <p:nvGraphicFramePr>
          <p:cNvPr id="4" name="Content Placeholder 3"/>
          <p:cNvGraphicFramePr>
            <a:graphicFrameLocks/>
          </p:cNvGraphicFramePr>
          <p:nvPr>
            <p:extLst>
              <p:ext uri="{D42A27DB-BD31-4B8C-83A1-F6EECF244321}">
                <p14:modId xmlns:p14="http://schemas.microsoft.com/office/powerpoint/2010/main" val="3641648801"/>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Inconsistency </a:t>
            </a:r>
            <a:r>
              <a:rPr lang="en-CA" sz="2400" dirty="0" smtClean="0"/>
              <a:t>Problem</a:t>
            </a:r>
            <a:endParaRPr lang="en-CA" sz="2400" dirty="0"/>
          </a:p>
          <a:p>
            <a:pPr marL="742950" lvl="1" indent="-285750"/>
            <a:r>
              <a:rPr lang="en-US" sz="2000" dirty="0"/>
              <a:t>When the same data is repeated in several records,  they can be inconsistent </a:t>
            </a:r>
          </a:p>
          <a:p>
            <a:pPr marL="742950" lvl="1" indent="-285750"/>
            <a:r>
              <a:rPr lang="en-US" sz="2000" dirty="0"/>
              <a:t>What is the inconsistency?</a:t>
            </a:r>
            <a:endParaRPr lang="en-CA" sz="2000" dirty="0"/>
          </a:p>
          <a:p>
            <a:pPr>
              <a:lnSpc>
                <a:spcPct val="120000"/>
              </a:lnSpc>
            </a:pPr>
            <a:endParaRPr lang="en-CA" sz="2400" dirty="0"/>
          </a:p>
        </p:txBody>
      </p:sp>
    </p:spTree>
    <p:extLst>
      <p:ext uri="{BB962C8B-B14F-4D97-AF65-F5344CB8AC3E}">
        <p14:creationId xmlns:p14="http://schemas.microsoft.com/office/powerpoint/2010/main" val="98836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Redundancy </a:t>
            </a:r>
          </a:p>
        </p:txBody>
      </p:sp>
      <p:graphicFrame>
        <p:nvGraphicFramePr>
          <p:cNvPr id="4" name="Content Placeholder 3"/>
          <p:cNvGraphicFramePr>
            <a:graphicFrameLocks/>
          </p:cNvGraphicFramePr>
          <p:nvPr>
            <p:extLst>
              <p:ext uri="{D42A27DB-BD31-4B8C-83A1-F6EECF244321}">
                <p14:modId xmlns:p14="http://schemas.microsoft.com/office/powerpoint/2010/main" val="4077191463"/>
              </p:ext>
            </p:extLst>
          </p:nvPr>
        </p:nvGraphicFramePr>
        <p:xfrm>
          <a:off x="1179022"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333199" y="1828800"/>
            <a:ext cx="1079463" cy="369332"/>
          </a:xfrm>
          <a:prstGeom prst="rect">
            <a:avLst/>
          </a:prstGeom>
          <a:noFill/>
        </p:spPr>
        <p:txBody>
          <a:bodyPr wrap="none" rtlCol="0">
            <a:spAutoFit/>
          </a:bodyPr>
          <a:lstStyle/>
          <a:p>
            <a:r>
              <a:rPr lang="en-CA" dirty="0" smtClean="0"/>
              <a:t>Inventory</a:t>
            </a:r>
            <a:endParaRPr lang="en-CA" dirty="0"/>
          </a:p>
        </p:txBody>
      </p:sp>
      <p:sp>
        <p:nvSpPr>
          <p:cNvPr id="6" name="Content Placeholder 2"/>
          <p:cNvSpPr txBox="1">
            <a:spLocks/>
          </p:cNvSpPr>
          <p:nvPr/>
        </p:nvSpPr>
        <p:spPr>
          <a:xfrm>
            <a:off x="666403" y="4328510"/>
            <a:ext cx="10515600" cy="1992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400" dirty="0"/>
              <a:t>The Data Redundancy </a:t>
            </a:r>
            <a:r>
              <a:rPr lang="en-CA" sz="2400" dirty="0" smtClean="0"/>
              <a:t>Problem</a:t>
            </a:r>
            <a:endParaRPr lang="en-CA" sz="2400" dirty="0"/>
          </a:p>
          <a:p>
            <a:pPr marL="742950" lvl="1" indent="-285750"/>
            <a:r>
              <a:rPr lang="en-US" sz="2000" dirty="0"/>
              <a:t>the unnecessary repetition of data in the database of  </a:t>
            </a:r>
            <a:r>
              <a:rPr lang="en-US" sz="2000" u="sng" dirty="0"/>
              <a:t>non-key</a:t>
            </a:r>
            <a:r>
              <a:rPr lang="en-US" sz="2000" dirty="0"/>
              <a:t> fields. </a:t>
            </a:r>
          </a:p>
          <a:p>
            <a:pPr marL="742950" lvl="1" indent="-285750"/>
            <a:r>
              <a:rPr lang="en-US" sz="2000" dirty="0"/>
              <a:t>While it is fine to repeat Primary Keys and Foreign Keys, we do </a:t>
            </a:r>
            <a:r>
              <a:rPr lang="en-US" sz="2000" u="sng" dirty="0"/>
              <a:t>not</a:t>
            </a:r>
            <a:r>
              <a:rPr lang="en-US" sz="2000" dirty="0"/>
              <a:t> want to repeat data fields.</a:t>
            </a:r>
            <a:endParaRPr lang="en-CA" sz="2000" dirty="0"/>
          </a:p>
        </p:txBody>
      </p:sp>
    </p:spTree>
    <p:extLst>
      <p:ext uri="{BB962C8B-B14F-4D97-AF65-F5344CB8AC3E}">
        <p14:creationId xmlns:p14="http://schemas.microsoft.com/office/powerpoint/2010/main" val="123812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Insert Problem</a:t>
            </a:r>
          </a:p>
        </p:txBody>
      </p:sp>
      <p:sp>
        <p:nvSpPr>
          <p:cNvPr id="3" name="Content Placeholder 2"/>
          <p:cNvSpPr>
            <a:spLocks noGrp="1"/>
          </p:cNvSpPr>
          <p:nvPr>
            <p:ph idx="1"/>
          </p:nvPr>
        </p:nvSpPr>
        <p:spPr/>
        <p:txBody>
          <a:bodyPr/>
          <a:lstStyle/>
          <a:p>
            <a:r>
              <a:rPr lang="en-US" dirty="0"/>
              <a:t>Only one table for storing information, STUDENT</a:t>
            </a:r>
          </a:p>
          <a:p>
            <a:r>
              <a:rPr lang="en-US" dirty="0"/>
              <a:t>Let us say we have just hired a new teacher:  Mr. Vert.  We have no way to put him into the database as he has no students yet.</a:t>
            </a:r>
          </a:p>
          <a:p>
            <a:endParaRPr lang="en-CA" dirty="0"/>
          </a:p>
        </p:txBody>
      </p:sp>
      <p:sp>
        <p:nvSpPr>
          <p:cNvPr id="4" name="TextBox 3"/>
          <p:cNvSpPr txBox="1"/>
          <p:nvPr/>
        </p:nvSpPr>
        <p:spPr>
          <a:xfrm>
            <a:off x="2029981" y="3261098"/>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smtClean="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a:t>
            </a:r>
            <a:r>
              <a:rPr lang="en-US" sz="1600" dirty="0"/>
              <a:t>Jack 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83131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Deletion Problem</a:t>
            </a:r>
          </a:p>
        </p:txBody>
      </p:sp>
      <p:sp>
        <p:nvSpPr>
          <p:cNvPr id="3" name="Content Placeholder 2"/>
          <p:cNvSpPr>
            <a:spLocks noGrp="1"/>
          </p:cNvSpPr>
          <p:nvPr>
            <p:ph idx="1"/>
          </p:nvPr>
        </p:nvSpPr>
        <p:spPr/>
        <p:txBody>
          <a:bodyPr/>
          <a:lstStyle/>
          <a:p>
            <a:r>
              <a:rPr lang="en-US" dirty="0"/>
              <a:t>If there is no teacher table, and if a teacher’s students all go to high school, then the teacher will disappear from our database.</a:t>
            </a:r>
            <a:endParaRPr lang="en-CA" dirty="0"/>
          </a:p>
          <a:p>
            <a:endParaRPr lang="en-CA" dirty="0"/>
          </a:p>
        </p:txBody>
      </p:sp>
      <p:sp>
        <p:nvSpPr>
          <p:cNvPr id="4" name="TextBox 3"/>
          <p:cNvSpPr txBox="1"/>
          <p:nvPr/>
        </p:nvSpPr>
        <p:spPr>
          <a:xfrm>
            <a:off x="2711624" y="2828836"/>
            <a:ext cx="6768752"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STUDENT(</a:t>
            </a:r>
            <a:r>
              <a:rPr lang="en-US" sz="1600" u="sng" dirty="0"/>
              <a:t>Student-</a:t>
            </a:r>
            <a:r>
              <a:rPr lang="en-US" sz="1600" u="sng" dirty="0" err="1"/>
              <a:t>Num</a:t>
            </a:r>
            <a:r>
              <a:rPr lang="en-US" sz="1600" dirty="0"/>
              <a:t>,  Student-Name,  Teacher,  Student-Age)</a:t>
            </a:r>
            <a:endParaRPr lang="en-CA" sz="1600" dirty="0"/>
          </a:p>
          <a:p>
            <a:r>
              <a:rPr lang="en-US" sz="1600" dirty="0"/>
              <a:t>	1243658712      Tom </a:t>
            </a:r>
            <a:r>
              <a:rPr lang="en-US" sz="1600" dirty="0" err="1"/>
              <a:t>Blu</a:t>
            </a:r>
            <a:r>
              <a:rPr lang="en-US" sz="1600" dirty="0"/>
              <a:t>            </a:t>
            </a:r>
            <a:r>
              <a:rPr lang="en-US" sz="1600" dirty="0" err="1" smtClean="0"/>
              <a:t>Ms.Greene</a:t>
            </a:r>
            <a:r>
              <a:rPr lang="en-US" sz="1600" dirty="0" smtClean="0"/>
              <a:t>    14</a:t>
            </a:r>
            <a:endParaRPr lang="en-CA" sz="1600" dirty="0"/>
          </a:p>
          <a:p>
            <a:r>
              <a:rPr lang="en-US" sz="1600" dirty="0"/>
              <a:t>	2343216578      Jill Fall             </a:t>
            </a:r>
            <a:r>
              <a:rPr lang="en-US" sz="1600" dirty="0" err="1" smtClean="0"/>
              <a:t>Mr.Brown</a:t>
            </a:r>
            <a:r>
              <a:rPr lang="en-US" sz="1600" dirty="0" smtClean="0"/>
              <a:t>     14</a:t>
            </a:r>
            <a:endParaRPr lang="en-CA" sz="1600" dirty="0"/>
          </a:p>
          <a:p>
            <a:r>
              <a:rPr lang="en-US" sz="1600" dirty="0"/>
              <a:t>            </a:t>
            </a:r>
            <a:r>
              <a:rPr lang="en-US" sz="1600" dirty="0" smtClean="0"/>
              <a:t>    3214325436      Jack </a:t>
            </a:r>
            <a:r>
              <a:rPr lang="en-US" sz="1600" dirty="0"/>
              <a:t>Pail     </a:t>
            </a:r>
            <a:r>
              <a:rPr lang="en-US" sz="1600" dirty="0" smtClean="0"/>
              <a:t>      </a:t>
            </a:r>
            <a:r>
              <a:rPr lang="en-US" sz="1600" dirty="0" err="1" smtClean="0"/>
              <a:t>Ms.Green</a:t>
            </a:r>
            <a:r>
              <a:rPr lang="en-US" sz="1600" dirty="0" smtClean="0"/>
              <a:t>      14 </a:t>
            </a:r>
            <a:endParaRPr lang="en-CA" sz="1600" dirty="0"/>
          </a:p>
        </p:txBody>
      </p:sp>
    </p:spTree>
    <p:extLst>
      <p:ext uri="{BB962C8B-B14F-4D97-AF65-F5344CB8AC3E}">
        <p14:creationId xmlns:p14="http://schemas.microsoft.com/office/powerpoint/2010/main" val="152675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endParaRPr lang="en-CA" dirty="0"/>
          </a:p>
        </p:txBody>
      </p:sp>
      <p:graphicFrame>
        <p:nvGraphicFramePr>
          <p:cNvPr id="6" name="Diagram 5"/>
          <p:cNvGraphicFramePr/>
          <p:nvPr>
            <p:extLst>
              <p:ext uri="{D42A27DB-BD31-4B8C-83A1-F6EECF244321}">
                <p14:modId xmlns:p14="http://schemas.microsoft.com/office/powerpoint/2010/main" val="4256878873"/>
              </p:ext>
            </p:extLst>
          </p:nvPr>
        </p:nvGraphicFramePr>
        <p:xfrm>
          <a:off x="1959032" y="20204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20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sp>
        <p:nvSpPr>
          <p:cNvPr id="3" name="Content Placeholder 2"/>
          <p:cNvSpPr>
            <a:spLocks noGrp="1"/>
          </p:cNvSpPr>
          <p:nvPr>
            <p:ph idx="1"/>
          </p:nvPr>
        </p:nvSpPr>
        <p:spPr/>
        <p:txBody>
          <a:bodyPr/>
          <a:lstStyle/>
          <a:p>
            <a:endParaRPr lang="en-CA" dirty="0" smtClean="0"/>
          </a:p>
          <a:p>
            <a:endParaRPr lang="en-CA" dirty="0"/>
          </a:p>
          <a:p>
            <a:endParaRPr lang="en-CA" dirty="0" smtClean="0"/>
          </a:p>
          <a:p>
            <a:endParaRPr lang="en-CA" dirty="0"/>
          </a:p>
          <a:p>
            <a:endParaRPr lang="en-CA" dirty="0" smtClean="0"/>
          </a:p>
          <a:p>
            <a:endParaRPr lang="en-CA" dirty="0"/>
          </a:p>
          <a:p>
            <a:pPr marL="285750" indent="-285750"/>
            <a:r>
              <a:rPr lang="en-CA" dirty="0"/>
              <a:t>Is this table in 2NF?</a:t>
            </a:r>
          </a:p>
          <a:p>
            <a:pPr marL="285750" indent="-285750"/>
            <a:r>
              <a:rPr lang="en-CA" dirty="0"/>
              <a:t>Fix this</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4164454920"/>
              </p:ext>
            </p:extLst>
          </p:nvPr>
        </p:nvGraphicFramePr>
        <p:xfrm>
          <a:off x="1648321" y="2332856"/>
          <a:ext cx="8208911" cy="1790257"/>
        </p:xfrm>
        <a:graphic>
          <a:graphicData uri="http://schemas.openxmlformats.org/drawingml/2006/table">
            <a:tbl>
              <a:tblPr firstRow="1" firstCol="1" bandRow="1">
                <a:tableStyleId>{5C22544A-7EE6-4342-B048-85BDC9FD1C3A}</a:tableStyleId>
              </a:tblPr>
              <a:tblGrid>
                <a:gridCol w="1044769">
                  <a:extLst>
                    <a:ext uri="{9D8B030D-6E8A-4147-A177-3AD203B41FA5}">
                      <a16:colId xmlns:a16="http://schemas.microsoft.com/office/drawing/2014/main" val="20000"/>
                    </a:ext>
                  </a:extLst>
                </a:gridCol>
                <a:gridCol w="962557">
                  <a:extLst>
                    <a:ext uri="{9D8B030D-6E8A-4147-A177-3AD203B41FA5}">
                      <a16:colId xmlns:a16="http://schemas.microsoft.com/office/drawing/2014/main" val="20001"/>
                    </a:ext>
                  </a:extLst>
                </a:gridCol>
                <a:gridCol w="1201611">
                  <a:extLst>
                    <a:ext uri="{9D8B030D-6E8A-4147-A177-3AD203B41FA5}">
                      <a16:colId xmlns:a16="http://schemas.microsoft.com/office/drawing/2014/main" val="20002"/>
                    </a:ext>
                  </a:extLst>
                </a:gridCol>
                <a:gridCol w="535479">
                  <a:extLst>
                    <a:ext uri="{9D8B030D-6E8A-4147-A177-3AD203B41FA5}">
                      <a16:colId xmlns:a16="http://schemas.microsoft.com/office/drawing/2014/main" val="20003"/>
                    </a:ext>
                  </a:extLst>
                </a:gridCol>
                <a:gridCol w="486678">
                  <a:extLst>
                    <a:ext uri="{9D8B030D-6E8A-4147-A177-3AD203B41FA5}">
                      <a16:colId xmlns:a16="http://schemas.microsoft.com/office/drawing/2014/main" val="20004"/>
                    </a:ext>
                  </a:extLst>
                </a:gridCol>
                <a:gridCol w="1336354">
                  <a:extLst>
                    <a:ext uri="{9D8B030D-6E8A-4147-A177-3AD203B41FA5}">
                      <a16:colId xmlns:a16="http://schemas.microsoft.com/office/drawing/2014/main" val="20005"/>
                    </a:ext>
                  </a:extLst>
                </a:gridCol>
                <a:gridCol w="1142875">
                  <a:extLst>
                    <a:ext uri="{9D8B030D-6E8A-4147-A177-3AD203B41FA5}">
                      <a16:colId xmlns:a16="http://schemas.microsoft.com/office/drawing/2014/main" val="20006"/>
                    </a:ext>
                  </a:extLst>
                </a:gridCol>
                <a:gridCol w="670721">
                  <a:extLst>
                    <a:ext uri="{9D8B030D-6E8A-4147-A177-3AD203B41FA5}">
                      <a16:colId xmlns:a16="http://schemas.microsoft.com/office/drawing/2014/main" val="20007"/>
                    </a:ext>
                  </a:extLst>
                </a:gridCol>
                <a:gridCol w="827867">
                  <a:extLst>
                    <a:ext uri="{9D8B030D-6E8A-4147-A177-3AD203B41FA5}">
                      <a16:colId xmlns:a16="http://schemas.microsoft.com/office/drawing/2014/main" val="20008"/>
                    </a:ext>
                  </a:extLst>
                </a:gridCol>
              </a:tblGrid>
              <a:tr h="346018">
                <a:tc>
                  <a:txBody>
                    <a:bodyPr/>
                    <a:lstStyle/>
                    <a:p>
                      <a:pPr>
                        <a:lnSpc>
                          <a:spcPct val="115000"/>
                        </a:lnSpc>
                        <a:spcAft>
                          <a:spcPts val="0"/>
                        </a:spcAft>
                      </a:pPr>
                      <a:r>
                        <a:rPr lang="en-CA" sz="1200" b="0" u="sng" dirty="0" err="1" smtClean="0">
                          <a:effectLst/>
                        </a:rPr>
                        <a:t>product_id</a:t>
                      </a:r>
                      <a:endParaRPr lang="en-CA" sz="12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200" b="0" u="sng" dirty="0" err="1">
                          <a:effectLst/>
                        </a:rPr>
                        <a:t>whse_id</a:t>
                      </a:r>
                      <a:endParaRPr lang="en-CA" sz="12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product_desc</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bin</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qty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whse_address</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city</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rPr>
                        <a:t>prov</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pcode</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00560">
                <a:tc>
                  <a:txBody>
                    <a:bodyPr/>
                    <a:lstStyle/>
                    <a:p>
                      <a:pPr>
                        <a:lnSpc>
                          <a:spcPct val="115000"/>
                        </a:lnSpc>
                        <a:spcAft>
                          <a:spcPts val="0"/>
                        </a:spcAft>
                      </a:pPr>
                      <a:r>
                        <a:rPr lang="en-CA" sz="1200" dirty="0" smtClean="0">
                          <a:effectLst/>
                          <a:latin typeface="+mn-lt"/>
                          <a:ea typeface="+mn-ea"/>
                          <a:cs typeface="+mn-cs"/>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122</a:t>
                      </a:r>
                      <a:endParaRPr lang="en-CA" sz="1200" dirty="0">
                        <a:effectLst/>
                      </a:endParaRPr>
                    </a:p>
                  </a:txBody>
                  <a:tcPr marL="68580" marR="68580" marT="0" marB="0"/>
                </a:tc>
                <a:tc>
                  <a:txBody>
                    <a:bodyPr/>
                    <a:lstStyle/>
                    <a:p>
                      <a:pPr>
                        <a:lnSpc>
                          <a:spcPct val="115000"/>
                        </a:lnSpc>
                        <a:spcAft>
                          <a:spcPts val="0"/>
                        </a:spcAft>
                      </a:pPr>
                      <a:r>
                        <a:rPr lang="en-CA" sz="1200" dirty="0" smtClean="0">
                          <a:effectLst/>
                          <a:latin typeface="+mn-lt"/>
                          <a:ea typeface="+mn-ea"/>
                          <a:cs typeface="+mn-cs"/>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136</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40</a:t>
                      </a:r>
                      <a:endParaRPr lang="en-CA" sz="1200" dirty="0">
                        <a:effectLst/>
                      </a:endParaRPr>
                    </a:p>
                  </a:txBody>
                  <a:tcPr marL="68580" marR="68580" marT="0" marB="0"/>
                </a:tc>
                <a:tc>
                  <a:txBody>
                    <a:bodyPr/>
                    <a:lstStyle/>
                    <a:p>
                      <a:pPr>
                        <a:lnSpc>
                          <a:spcPct val="115000"/>
                        </a:lnSpc>
                        <a:spcAft>
                          <a:spcPts val="0"/>
                        </a:spcAft>
                      </a:pPr>
                      <a:r>
                        <a:rPr lang="en-CA" sz="1200" dirty="0">
                          <a:effectLst/>
                        </a:rPr>
                        <a:t>122 Peter St</a:t>
                      </a:r>
                      <a:r>
                        <a:rPr lang="en-CA" sz="1200" dirty="0" smtClean="0">
                          <a:effectLst/>
                        </a:rPr>
                        <a:t>.</a:t>
                      </a:r>
                      <a:endParaRPr lang="en-CA" sz="1200" dirty="0">
                        <a:effectLst/>
                      </a:endParaRPr>
                    </a:p>
                  </a:txBody>
                  <a:tcPr marL="68580" marR="68580" marT="0" marB="0"/>
                </a:tc>
                <a:tc>
                  <a:txBody>
                    <a:bodyPr/>
                    <a:lstStyle/>
                    <a:p>
                      <a:pPr>
                        <a:lnSpc>
                          <a:spcPct val="115000"/>
                        </a:lnSpc>
                        <a:spcAft>
                          <a:spcPts val="0"/>
                        </a:spcAft>
                      </a:pPr>
                      <a:r>
                        <a:rPr lang="en-CA" sz="1200" dirty="0" smtClean="0">
                          <a:effectLst/>
                        </a:rPr>
                        <a:t>Newmarket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Ont</a:t>
                      </a:r>
                      <a:endParaRPr lang="en-CA" sz="1200" dirty="0">
                        <a:effectLst/>
                      </a:endParaRPr>
                    </a:p>
                  </a:txBody>
                  <a:tcPr marL="68580" marR="68580" marT="0" marB="0"/>
                </a:tc>
                <a:tc>
                  <a:txBody>
                    <a:bodyPr/>
                    <a:lstStyle/>
                    <a:p>
                      <a:pPr>
                        <a:lnSpc>
                          <a:spcPct val="115000"/>
                        </a:lnSpc>
                        <a:spcAft>
                          <a:spcPts val="0"/>
                        </a:spcAft>
                      </a:pPr>
                      <a:r>
                        <a:rPr lang="en-CA" sz="1200" dirty="0" err="1" smtClean="0">
                          <a:effectLst/>
                        </a:rPr>
                        <a:t>L4T5Y6</a:t>
                      </a:r>
                      <a:endParaRPr lang="en-CA" sz="1200" dirty="0">
                        <a:effectLst/>
                      </a:endParaRPr>
                    </a:p>
                  </a:txBody>
                  <a:tcPr marL="68580" marR="68580" marT="0" marB="0"/>
                </a:tc>
                <a:extLst>
                  <a:ext uri="{0D108BD9-81ED-4DB2-BD59-A6C34878D82A}">
                    <a16:rowId xmlns:a16="http://schemas.microsoft.com/office/drawing/2014/main" val="10001"/>
                  </a:ext>
                </a:extLst>
              </a:tr>
              <a:tr h="304778">
                <a:tc>
                  <a:txBody>
                    <a:bodyPr/>
                    <a:lstStyle/>
                    <a:p>
                      <a:pPr>
                        <a:lnSpc>
                          <a:spcPct val="115000"/>
                        </a:lnSpc>
                        <a:spcAft>
                          <a:spcPts val="0"/>
                        </a:spcAft>
                      </a:pPr>
                      <a:r>
                        <a:rPr lang="en-CA" sz="1200" dirty="0" smtClean="0">
                          <a:effectLst/>
                          <a:latin typeface="Calibri"/>
                          <a:ea typeface="Calibri"/>
                          <a:cs typeface="Times New Roman"/>
                        </a:rPr>
                        <a:t>145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Saw</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175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25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latin typeface="Calibri"/>
                          <a:ea typeface="Calibri"/>
                          <a:cs typeface="Times New Roman"/>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smtClean="0">
                          <a:effectLst/>
                          <a:latin typeface="Calibri"/>
                          <a:ea typeface="Calibri"/>
                          <a:cs typeface="Times New Roman"/>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46018">
                <a:tc>
                  <a:txBody>
                    <a:bodyPr/>
                    <a:lstStyle/>
                    <a:p>
                      <a:pPr>
                        <a:lnSpc>
                          <a:spcPct val="115000"/>
                        </a:lnSpc>
                        <a:spcAft>
                          <a:spcPts val="0"/>
                        </a:spcAft>
                      </a:pPr>
                      <a:r>
                        <a:rPr lang="en-CA" sz="1200" dirty="0">
                          <a:effectLst/>
                        </a:rPr>
                        <a:t>355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smtClean="0">
                          <a:effectLst/>
                        </a:rPr>
                        <a:t>Screwdriver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111</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55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122 Peter St.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a:effectLst/>
                        </a:rPr>
                        <a:t>Newmarket</a:t>
                      </a:r>
                      <a:endParaRPr lang="en-CA" sz="120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L4T5Y6</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492883">
                <a:tc>
                  <a:txBody>
                    <a:bodyPr/>
                    <a:lstStyle/>
                    <a:p>
                      <a:pPr>
                        <a:lnSpc>
                          <a:spcPct val="115000"/>
                        </a:lnSpc>
                        <a:spcAft>
                          <a:spcPts val="0"/>
                        </a:spcAft>
                      </a:pPr>
                      <a:r>
                        <a:rPr lang="en-CA" sz="1200" dirty="0">
                          <a:effectLst/>
                        </a:rPr>
                        <a:t>130</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322</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Hammer</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  98</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35</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4433 Oak Ave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a:effectLst/>
                        </a:rPr>
                        <a:t>Oakville</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Ont</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200" dirty="0" err="1">
                          <a:effectLst/>
                        </a:rPr>
                        <a:t>L5T6R5</a:t>
                      </a:r>
                      <a:endParaRPr lang="en-CA" sz="12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802498" y="182880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154512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2NF</a:t>
            </a:r>
            <a:endParaRPr lang="en-CA" dirty="0"/>
          </a:p>
        </p:txBody>
      </p:sp>
      <p:pic>
        <p:nvPicPr>
          <p:cNvPr id="4" name="table"/>
          <p:cNvPicPr>
            <a:picLocks noChangeAspect="1"/>
          </p:cNvPicPr>
          <p:nvPr/>
        </p:nvPicPr>
        <p:blipFill>
          <a:blip r:embed="rId2"/>
          <a:stretch>
            <a:fillRect/>
          </a:stretch>
        </p:blipFill>
        <p:spPr>
          <a:xfrm>
            <a:off x="1598305" y="1939114"/>
            <a:ext cx="1944216" cy="1034388"/>
          </a:xfrm>
          <a:prstGeom prst="rect">
            <a:avLst/>
          </a:prstGeom>
        </p:spPr>
      </p:pic>
      <p:pic>
        <p:nvPicPr>
          <p:cNvPr id="5" name="table"/>
          <p:cNvPicPr>
            <a:picLocks noChangeAspect="1"/>
          </p:cNvPicPr>
          <p:nvPr/>
        </p:nvPicPr>
        <p:blipFill>
          <a:blip r:embed="rId3"/>
          <a:stretch>
            <a:fillRect/>
          </a:stretch>
        </p:blipFill>
        <p:spPr>
          <a:xfrm>
            <a:off x="4910673" y="2083130"/>
            <a:ext cx="4497001" cy="839020"/>
          </a:xfrm>
          <a:prstGeom prst="rect">
            <a:avLst/>
          </a:prstGeom>
        </p:spPr>
      </p:pic>
      <p:pic>
        <p:nvPicPr>
          <p:cNvPr id="6" name="table"/>
          <p:cNvPicPr>
            <a:picLocks noChangeAspect="1"/>
          </p:cNvPicPr>
          <p:nvPr/>
        </p:nvPicPr>
        <p:blipFill>
          <a:blip r:embed="rId4"/>
          <a:stretch>
            <a:fillRect/>
          </a:stretch>
        </p:blipFill>
        <p:spPr>
          <a:xfrm>
            <a:off x="1454289" y="3739314"/>
            <a:ext cx="3312369" cy="1080120"/>
          </a:xfrm>
          <a:prstGeom prst="rect">
            <a:avLst/>
          </a:prstGeom>
        </p:spPr>
      </p:pic>
      <p:sp>
        <p:nvSpPr>
          <p:cNvPr id="7" name="TextBox 12"/>
          <p:cNvSpPr txBox="1"/>
          <p:nvPr/>
        </p:nvSpPr>
        <p:spPr>
          <a:xfrm>
            <a:off x="1526297" y="3307266"/>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17867"/>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598080"/>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454289" y="4882150"/>
            <a:ext cx="7218643"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Let’s write this out in a text based form called Relational Schema:</a:t>
            </a:r>
          </a:p>
          <a:p>
            <a:r>
              <a:rPr lang="en-CA" dirty="0"/>
              <a:t> </a:t>
            </a:r>
          </a:p>
          <a:p>
            <a:r>
              <a:rPr lang="en-CA" dirty="0"/>
              <a:t>Capitalize the entity name</a:t>
            </a:r>
          </a:p>
          <a:p>
            <a:r>
              <a:rPr lang="en-CA" dirty="0"/>
              <a:t>Put attributes in parenthesis</a:t>
            </a:r>
          </a:p>
          <a:p>
            <a:r>
              <a:rPr lang="en-CA" dirty="0"/>
              <a:t>Bold and underline the primary key</a:t>
            </a:r>
          </a:p>
          <a:p>
            <a:r>
              <a:rPr lang="en-CA" dirty="0" smtClean="0"/>
              <a:t>For </a:t>
            </a:r>
            <a:r>
              <a:rPr lang="en-CA" dirty="0"/>
              <a:t>later - Italicize the foreign </a:t>
            </a:r>
            <a:r>
              <a:rPr lang="en-CA" dirty="0" smtClean="0"/>
              <a:t>key or use FK </a:t>
            </a:r>
            <a:endParaRPr lang="en-CA" dirty="0"/>
          </a:p>
        </p:txBody>
      </p:sp>
    </p:spTree>
    <p:extLst>
      <p:ext uri="{BB962C8B-B14F-4D97-AF65-F5344CB8AC3E}">
        <p14:creationId xmlns:p14="http://schemas.microsoft.com/office/powerpoint/2010/main" val="267685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a:t>
            </a:r>
            <a:endParaRPr lang="en-CA" dirty="0"/>
          </a:p>
        </p:txBody>
      </p:sp>
      <p:pic>
        <p:nvPicPr>
          <p:cNvPr id="4" name="table"/>
          <p:cNvPicPr>
            <a:picLocks noChangeAspect="1"/>
          </p:cNvPicPr>
          <p:nvPr/>
        </p:nvPicPr>
        <p:blipFill>
          <a:blip r:embed="rId2"/>
          <a:stretch>
            <a:fillRect/>
          </a:stretch>
        </p:blipFill>
        <p:spPr>
          <a:xfrm>
            <a:off x="1598305" y="1952921"/>
            <a:ext cx="1944216" cy="1034388"/>
          </a:xfrm>
          <a:prstGeom prst="rect">
            <a:avLst/>
          </a:prstGeom>
        </p:spPr>
      </p:pic>
      <p:pic>
        <p:nvPicPr>
          <p:cNvPr id="5" name="table"/>
          <p:cNvPicPr>
            <a:picLocks noChangeAspect="1"/>
          </p:cNvPicPr>
          <p:nvPr/>
        </p:nvPicPr>
        <p:blipFill>
          <a:blip r:embed="rId3"/>
          <a:stretch>
            <a:fillRect/>
          </a:stretch>
        </p:blipFill>
        <p:spPr>
          <a:xfrm>
            <a:off x="4910673" y="2096937"/>
            <a:ext cx="4497001" cy="839020"/>
          </a:xfrm>
          <a:prstGeom prst="rect">
            <a:avLst/>
          </a:prstGeom>
        </p:spPr>
      </p:pic>
      <p:pic>
        <p:nvPicPr>
          <p:cNvPr id="6" name="table"/>
          <p:cNvPicPr>
            <a:picLocks noChangeAspect="1"/>
          </p:cNvPicPr>
          <p:nvPr/>
        </p:nvPicPr>
        <p:blipFill>
          <a:blip r:embed="rId4"/>
          <a:stretch>
            <a:fillRect/>
          </a:stretch>
        </p:blipFill>
        <p:spPr>
          <a:xfrm>
            <a:off x="1454289" y="3753121"/>
            <a:ext cx="3312369" cy="1080120"/>
          </a:xfrm>
          <a:prstGeom prst="rect">
            <a:avLst/>
          </a:prstGeom>
        </p:spPr>
      </p:pic>
      <p:sp>
        <p:nvSpPr>
          <p:cNvPr id="7" name="TextBox 12"/>
          <p:cNvSpPr txBox="1"/>
          <p:nvPr/>
        </p:nvSpPr>
        <p:spPr>
          <a:xfrm>
            <a:off x="1526297" y="3321073"/>
            <a:ext cx="107946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Inventory</a:t>
            </a:r>
            <a:endParaRPr lang="en-CA" dirty="0"/>
          </a:p>
        </p:txBody>
      </p:sp>
      <p:sp>
        <p:nvSpPr>
          <p:cNvPr id="8" name="TextBox 13"/>
          <p:cNvSpPr txBox="1"/>
          <p:nvPr/>
        </p:nvSpPr>
        <p:spPr>
          <a:xfrm>
            <a:off x="5054689" y="16316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9" name="TextBox 14"/>
          <p:cNvSpPr txBox="1"/>
          <p:nvPr/>
        </p:nvSpPr>
        <p:spPr>
          <a:xfrm>
            <a:off x="1714480" y="1611887"/>
            <a:ext cx="9199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Product</a:t>
            </a:r>
            <a:endParaRPr lang="en-CA" dirty="0"/>
          </a:p>
        </p:txBody>
      </p:sp>
      <p:sp>
        <p:nvSpPr>
          <p:cNvPr id="10" name="TextBox 16"/>
          <p:cNvSpPr txBox="1"/>
          <p:nvPr/>
        </p:nvSpPr>
        <p:spPr>
          <a:xfrm>
            <a:off x="1391888" y="5013540"/>
            <a:ext cx="6749539"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a:t>PRODUCT  (</a:t>
            </a:r>
            <a:r>
              <a:rPr lang="en-CA" b="1" u="sng" dirty="0" err="1"/>
              <a:t>product_id</a:t>
            </a:r>
            <a:r>
              <a:rPr lang="en-CA" dirty="0"/>
              <a:t>, </a:t>
            </a:r>
            <a:r>
              <a:rPr lang="en-CA" dirty="0" err="1"/>
              <a:t>prod_desc</a:t>
            </a:r>
            <a:r>
              <a:rPr lang="en-CA" dirty="0"/>
              <a:t>)</a:t>
            </a:r>
          </a:p>
          <a:p>
            <a:r>
              <a:rPr lang="en-CA" dirty="0"/>
              <a:t> </a:t>
            </a:r>
          </a:p>
          <a:p>
            <a:r>
              <a:rPr lang="en-CA" dirty="0"/>
              <a:t>WAREHOUSE (</a:t>
            </a:r>
            <a:r>
              <a:rPr lang="en-CA" b="1" u="sng" dirty="0" err="1"/>
              <a:t>whse_id</a:t>
            </a:r>
            <a:r>
              <a:rPr lang="en-CA" dirty="0"/>
              <a:t>, </a:t>
            </a:r>
            <a:r>
              <a:rPr lang="en-CA" dirty="0" err="1"/>
              <a:t>whse_address</a:t>
            </a:r>
            <a:r>
              <a:rPr lang="en-CA" dirty="0"/>
              <a:t>, city, </a:t>
            </a:r>
            <a:r>
              <a:rPr lang="en-CA" dirty="0" err="1"/>
              <a:t>prov</a:t>
            </a:r>
            <a:r>
              <a:rPr lang="en-CA" dirty="0"/>
              <a:t>, </a:t>
            </a:r>
            <a:r>
              <a:rPr lang="en-CA" dirty="0" err="1"/>
              <a:t>pcode</a:t>
            </a:r>
            <a:r>
              <a:rPr lang="en-CA" dirty="0"/>
              <a:t>)</a:t>
            </a:r>
          </a:p>
          <a:p>
            <a:r>
              <a:rPr lang="en-CA" dirty="0"/>
              <a:t> </a:t>
            </a:r>
          </a:p>
          <a:p>
            <a:r>
              <a:rPr lang="en-CA" dirty="0"/>
              <a:t>INVENTORY (</a:t>
            </a:r>
            <a:r>
              <a:rPr lang="en-CA" b="1" u="sng" dirty="0" err="1" smtClean="0"/>
              <a:t>whse_id</a:t>
            </a:r>
            <a:r>
              <a:rPr lang="en-CA" b="1" u="sng" dirty="0" smtClean="0"/>
              <a:t> (FK), </a:t>
            </a:r>
            <a:r>
              <a:rPr lang="en-CA" b="1" u="sng" dirty="0" err="1" smtClean="0"/>
              <a:t>product_id</a:t>
            </a:r>
            <a:r>
              <a:rPr lang="en-CA" b="1" u="sng" dirty="0" smtClean="0"/>
              <a:t> (FK)</a:t>
            </a:r>
            <a:r>
              <a:rPr lang="en-CA" dirty="0" smtClean="0"/>
              <a:t>, </a:t>
            </a:r>
            <a:r>
              <a:rPr lang="en-CA" dirty="0"/>
              <a:t>bin, </a:t>
            </a:r>
            <a:r>
              <a:rPr lang="en-CA" dirty="0" err="1"/>
              <a:t>qty</a:t>
            </a:r>
            <a:r>
              <a:rPr lang="en-CA" dirty="0"/>
              <a:t>)</a:t>
            </a:r>
          </a:p>
        </p:txBody>
      </p:sp>
    </p:spTree>
    <p:extLst>
      <p:ext uri="{BB962C8B-B14F-4D97-AF65-F5344CB8AC3E}">
        <p14:creationId xmlns:p14="http://schemas.microsoft.com/office/powerpoint/2010/main" val="278104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ERD comes to a similar conclusion</a:t>
            </a:r>
            <a:endParaRPr lang="en-CA" dirty="0"/>
          </a:p>
        </p:txBody>
      </p:sp>
      <p:sp>
        <p:nvSpPr>
          <p:cNvPr id="3" name="Content Placeholder 2"/>
          <p:cNvSpPr>
            <a:spLocks noGrp="1"/>
          </p:cNvSpPr>
          <p:nvPr>
            <p:ph idx="1"/>
          </p:nvPr>
        </p:nvSpPr>
        <p:spPr/>
        <p:txBody>
          <a:bodyPr/>
          <a:lstStyle/>
          <a:p>
            <a:r>
              <a:rPr lang="en-US" sz="2000" dirty="0"/>
              <a:t>Distribution Company Many-to-Many ERD Many products stored in many </a:t>
            </a:r>
            <a:r>
              <a:rPr lang="en-US" sz="2000" dirty="0" smtClean="0"/>
              <a:t>warehouses</a:t>
            </a:r>
            <a:endParaRPr lang="en-US" dirty="0"/>
          </a:p>
          <a:p>
            <a:r>
              <a:rPr lang="en-US" dirty="0"/>
              <a:t>A large distribution company has many warehouses across the county which provides faster shipping for customers. The company handles many products that may be stored in any of the company’s warehouses. Of course, there will be times when a product is out of stock and is not stored in a particular warehouse. The company wants to know the quantity on hand (inventory) for each product at each warehouse. For products store the product id, product name, and unit cost. For warehouses, store the warehouse id and city. </a:t>
            </a:r>
          </a:p>
          <a:p>
            <a:endParaRPr lang="en-CA" dirty="0"/>
          </a:p>
        </p:txBody>
      </p:sp>
    </p:spTree>
    <p:extLst>
      <p:ext uri="{BB962C8B-B14F-4D97-AF65-F5344CB8AC3E}">
        <p14:creationId xmlns:p14="http://schemas.microsoft.com/office/powerpoint/2010/main" val="30260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What is 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smtClean="0"/>
              <a:t>Normalization is a series of steps used to evaluate and modify table structures to ensure that every non-key column in every table is directly dependent on the primary key.</a:t>
            </a:r>
          </a:p>
          <a:p>
            <a:r>
              <a:rPr lang="en-CA" dirty="0" smtClean="0"/>
              <a:t>The results  of normalization are reduced redundancies, fewer anomalies and improved efficiencies.</a:t>
            </a:r>
          </a:p>
          <a:p>
            <a:endParaRPr lang="en-CA" dirty="0"/>
          </a:p>
        </p:txBody>
      </p:sp>
    </p:spTree>
    <p:extLst>
      <p:ext uri="{BB962C8B-B14F-4D97-AF65-F5344CB8AC3E}">
        <p14:creationId xmlns:p14="http://schemas.microsoft.com/office/powerpoint/2010/main" val="2602282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ERD</a:t>
            </a:r>
            <a:endParaRPr lang="en-CA" dirty="0"/>
          </a:p>
        </p:txBody>
      </p:sp>
      <p:pic>
        <p:nvPicPr>
          <p:cNvPr id="4" name="Picture 3"/>
          <p:cNvPicPr>
            <a:picLocks noChangeAspect="1"/>
          </p:cNvPicPr>
          <p:nvPr/>
        </p:nvPicPr>
        <p:blipFill>
          <a:blip r:embed="rId2"/>
          <a:stretch>
            <a:fillRect/>
          </a:stretch>
        </p:blipFill>
        <p:spPr>
          <a:xfrm>
            <a:off x="2428702" y="2058374"/>
            <a:ext cx="5476702" cy="3908518"/>
          </a:xfrm>
          <a:prstGeom prst="rect">
            <a:avLst/>
          </a:prstGeom>
        </p:spPr>
      </p:pic>
    </p:spTree>
    <p:extLst>
      <p:ext uri="{BB962C8B-B14F-4D97-AF65-F5344CB8AC3E}">
        <p14:creationId xmlns:p14="http://schemas.microsoft.com/office/powerpoint/2010/main" val="3085537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endParaRPr lang="en-CA" dirty="0"/>
          </a:p>
        </p:txBody>
      </p:sp>
      <p:graphicFrame>
        <p:nvGraphicFramePr>
          <p:cNvPr id="4" name="Diagram 3"/>
          <p:cNvGraphicFramePr/>
          <p:nvPr>
            <p:extLst>
              <p:ext uri="{D42A27DB-BD31-4B8C-83A1-F6EECF244321}">
                <p14:modId xmlns:p14="http://schemas.microsoft.com/office/powerpoint/2010/main" val="4096580107"/>
              </p:ext>
            </p:extLst>
          </p:nvPr>
        </p:nvGraphicFramePr>
        <p:xfrm>
          <a:off x="1850968" y="20453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9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739942" y="2597829"/>
            <a:ext cx="4497001" cy="839020"/>
          </a:xfrm>
          <a:prstGeom prst="rect">
            <a:avLst/>
          </a:prstGeom>
        </p:spPr>
      </p:pic>
      <p:sp>
        <p:nvSpPr>
          <p:cNvPr id="5" name="TextBox 13"/>
          <p:cNvSpPr txBox="1"/>
          <p:nvPr/>
        </p:nvSpPr>
        <p:spPr>
          <a:xfrm>
            <a:off x="1650988" y="2259275"/>
            <a:ext cx="124425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sz="1600" dirty="0" smtClean="0"/>
              <a:t>Warehouse</a:t>
            </a:r>
            <a:endParaRPr lang="en-CA" sz="1600" dirty="0"/>
          </a:p>
        </p:txBody>
      </p:sp>
      <p:sp>
        <p:nvSpPr>
          <p:cNvPr id="6" name="TextBox 16"/>
          <p:cNvSpPr txBox="1"/>
          <p:nvPr/>
        </p:nvSpPr>
        <p:spPr>
          <a:xfrm>
            <a:off x="1424165" y="3775403"/>
            <a:ext cx="883374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To satisfy the second rule of 3NF, the warehouse table can be split into two tables.</a:t>
            </a:r>
            <a:endParaRPr lang="en-CA" dirty="0"/>
          </a:p>
        </p:txBody>
      </p:sp>
    </p:spTree>
    <p:extLst>
      <p:ext uri="{BB962C8B-B14F-4D97-AF65-F5344CB8AC3E}">
        <p14:creationId xmlns:p14="http://schemas.microsoft.com/office/powerpoint/2010/main" val="1653989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3NF</a:t>
            </a:r>
            <a:endParaRPr lang="en-CA" dirty="0"/>
          </a:p>
        </p:txBody>
      </p:sp>
      <p:pic>
        <p:nvPicPr>
          <p:cNvPr id="4" name="table"/>
          <p:cNvPicPr>
            <a:picLocks noChangeAspect="1"/>
          </p:cNvPicPr>
          <p:nvPr/>
        </p:nvPicPr>
        <p:blipFill>
          <a:blip r:embed="rId2"/>
          <a:stretch>
            <a:fillRect/>
          </a:stretch>
        </p:blipFill>
        <p:spPr>
          <a:xfrm>
            <a:off x="1689950" y="2347606"/>
            <a:ext cx="3384376" cy="986774"/>
          </a:xfrm>
          <a:prstGeom prst="rect">
            <a:avLst/>
          </a:prstGeom>
        </p:spPr>
      </p:pic>
      <p:sp>
        <p:nvSpPr>
          <p:cNvPr id="5" name="TextBox 13"/>
          <p:cNvSpPr txBox="1"/>
          <p:nvPr/>
        </p:nvSpPr>
        <p:spPr>
          <a:xfrm>
            <a:off x="1689950" y="1978274"/>
            <a:ext cx="125566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Warehouse</a:t>
            </a:r>
            <a:endParaRPr lang="en-CA" dirty="0"/>
          </a:p>
        </p:txBody>
      </p:sp>
      <p:sp>
        <p:nvSpPr>
          <p:cNvPr id="6" name="TextBox 16"/>
          <p:cNvSpPr txBox="1"/>
          <p:nvPr/>
        </p:nvSpPr>
        <p:spPr>
          <a:xfrm>
            <a:off x="1594332" y="3621332"/>
            <a:ext cx="475659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smtClean="0"/>
              <a:t>Postal Code determines city and province.</a:t>
            </a:r>
            <a:endParaRPr lang="en-CA" dirty="0"/>
          </a:p>
        </p:txBody>
      </p:sp>
      <p:pic>
        <p:nvPicPr>
          <p:cNvPr id="7" name="table"/>
          <p:cNvPicPr>
            <a:picLocks noChangeAspect="1"/>
          </p:cNvPicPr>
          <p:nvPr/>
        </p:nvPicPr>
        <p:blipFill>
          <a:blip r:embed="rId3"/>
          <a:stretch>
            <a:fillRect/>
          </a:stretch>
        </p:blipFill>
        <p:spPr>
          <a:xfrm>
            <a:off x="5727586" y="2493132"/>
            <a:ext cx="3164515" cy="841248"/>
          </a:xfrm>
          <a:prstGeom prst="rect">
            <a:avLst/>
          </a:prstGeom>
        </p:spPr>
      </p:pic>
      <p:sp>
        <p:nvSpPr>
          <p:cNvPr id="8" name="TextBox 5"/>
          <p:cNvSpPr txBox="1"/>
          <p:nvPr/>
        </p:nvSpPr>
        <p:spPr>
          <a:xfrm>
            <a:off x="5654227" y="2071502"/>
            <a:ext cx="12278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dirty="0" err="1" smtClean="0"/>
              <a:t>PostalCode</a:t>
            </a:r>
            <a:endParaRPr lang="en-CA" dirty="0"/>
          </a:p>
        </p:txBody>
      </p:sp>
    </p:spTree>
    <p:extLst>
      <p:ext uri="{BB962C8B-B14F-4D97-AF65-F5344CB8AC3E}">
        <p14:creationId xmlns:p14="http://schemas.microsoft.com/office/powerpoint/2010/main" val="608807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this table not in 3NF</a:t>
            </a:r>
            <a:r>
              <a:rPr lang="en-CA" dirty="0" smtClean="0"/>
              <a:t>?</a:t>
            </a:r>
            <a:endParaRPr lang="en-CA" dirty="0"/>
          </a:p>
        </p:txBody>
      </p:sp>
      <p:pic>
        <p:nvPicPr>
          <p:cNvPr id="4" name="table"/>
          <p:cNvPicPr>
            <a:picLocks noChangeAspect="1"/>
          </p:cNvPicPr>
          <p:nvPr/>
        </p:nvPicPr>
        <p:blipFill>
          <a:blip r:embed="rId2"/>
          <a:stretch>
            <a:fillRect/>
          </a:stretch>
        </p:blipFill>
        <p:spPr>
          <a:xfrm>
            <a:off x="1261872" y="2536393"/>
            <a:ext cx="6221308" cy="1219200"/>
          </a:xfrm>
          <a:prstGeom prst="rect">
            <a:avLst/>
          </a:prstGeom>
        </p:spPr>
      </p:pic>
      <p:sp>
        <p:nvSpPr>
          <p:cNvPr id="5" name="Rectangle 4"/>
          <p:cNvSpPr>
            <a:spLocks noChangeArrowheads="1"/>
          </p:cNvSpPr>
          <p:nvPr/>
        </p:nvSpPr>
        <p:spPr bwMode="auto">
          <a:xfrm>
            <a:off x="1261872" y="2032337"/>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86271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ORDER in </a:t>
            </a:r>
            <a:r>
              <a:rPr lang="en-CA" dirty="0" smtClean="0"/>
              <a:t>3NF</a:t>
            </a:r>
            <a:endParaRPr lang="en-CA" dirty="0"/>
          </a:p>
        </p:txBody>
      </p:sp>
      <p:pic>
        <p:nvPicPr>
          <p:cNvPr id="4" name="table"/>
          <p:cNvPicPr>
            <a:picLocks noChangeAspect="1"/>
          </p:cNvPicPr>
          <p:nvPr/>
        </p:nvPicPr>
        <p:blipFill>
          <a:blip r:embed="rId2"/>
          <a:stretch>
            <a:fillRect/>
          </a:stretch>
        </p:blipFill>
        <p:spPr>
          <a:xfrm>
            <a:off x="1491831" y="2639166"/>
            <a:ext cx="4918970" cy="1219200"/>
          </a:xfrm>
          <a:prstGeom prst="rect">
            <a:avLst/>
          </a:prstGeom>
        </p:spPr>
      </p:pic>
      <p:sp>
        <p:nvSpPr>
          <p:cNvPr id="5" name="Rectangle 4"/>
          <p:cNvSpPr>
            <a:spLocks noChangeArrowheads="1"/>
          </p:cNvSpPr>
          <p:nvPr/>
        </p:nvSpPr>
        <p:spPr bwMode="auto">
          <a:xfrm>
            <a:off x="1491831" y="2135110"/>
            <a:ext cx="10081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ORDER</a:t>
            </a:r>
            <a:endParaRPr kumimoji="0" lang="en-CA"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042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Functional Dependency</a:t>
            </a:r>
          </a:p>
        </p:txBody>
      </p:sp>
      <p:sp>
        <p:nvSpPr>
          <p:cNvPr id="3" name="Content Placeholder 2"/>
          <p:cNvSpPr>
            <a:spLocks noGrp="1"/>
          </p:cNvSpPr>
          <p:nvPr>
            <p:ph idx="1"/>
          </p:nvPr>
        </p:nvSpPr>
        <p:spPr/>
        <p:txBody>
          <a:bodyPr/>
          <a:lstStyle/>
          <a:p>
            <a:r>
              <a:rPr lang="en-CA" dirty="0"/>
              <a:t>A functional dependency occurs when one or more attributes in a table uniquely determines another attribute</a:t>
            </a:r>
          </a:p>
          <a:p>
            <a:r>
              <a:rPr lang="en-CA" dirty="0" err="1"/>
              <a:t>product_id</a:t>
            </a:r>
            <a:r>
              <a:rPr lang="en-CA" dirty="0"/>
              <a:t> </a:t>
            </a:r>
            <a:r>
              <a:rPr lang="en-CA" dirty="0">
                <a:sym typeface="Wingdings" panose="05000000000000000000" pitchFamily="2" charset="2"/>
              </a:rPr>
              <a:t> </a:t>
            </a:r>
            <a:r>
              <a:rPr lang="en-CA" dirty="0" err="1">
                <a:sym typeface="Wingdings" panose="05000000000000000000" pitchFamily="2" charset="2"/>
              </a:rPr>
              <a:t>prod_desc</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a:t>
            </a:r>
            <a:r>
              <a:rPr lang="en-CA" dirty="0" err="1">
                <a:sym typeface="Wingdings" panose="05000000000000000000" pitchFamily="2" charset="2"/>
              </a:rPr>
              <a:t>product_id</a:t>
            </a:r>
            <a:r>
              <a:rPr lang="en-CA" dirty="0">
                <a:sym typeface="Wingdings" panose="05000000000000000000" pitchFamily="2" charset="2"/>
              </a:rPr>
              <a:t>  bin, </a:t>
            </a:r>
            <a:r>
              <a:rPr lang="en-CA" dirty="0" err="1">
                <a:sym typeface="Wingdings" panose="05000000000000000000" pitchFamily="2" charset="2"/>
              </a:rPr>
              <a:t>qty</a:t>
            </a:r>
            <a:endParaRPr lang="en-CA" dirty="0">
              <a:sym typeface="Wingdings" panose="05000000000000000000" pitchFamily="2" charset="2"/>
            </a:endParaRPr>
          </a:p>
          <a:p>
            <a:r>
              <a:rPr lang="en-CA" dirty="0" err="1">
                <a:sym typeface="Wingdings" panose="05000000000000000000" pitchFamily="2" charset="2"/>
              </a:rPr>
              <a:t>whse_id</a:t>
            </a:r>
            <a:r>
              <a:rPr lang="en-CA" dirty="0">
                <a:sym typeface="Wingdings" panose="05000000000000000000" pitchFamily="2" charset="2"/>
              </a:rPr>
              <a:t>  </a:t>
            </a:r>
            <a:r>
              <a:rPr lang="en-CA" dirty="0" err="1">
                <a:sym typeface="Wingdings" panose="05000000000000000000" pitchFamily="2" charset="2"/>
              </a:rPr>
              <a:t>whse_address</a:t>
            </a:r>
            <a:r>
              <a:rPr lang="en-CA" dirty="0">
                <a:sym typeface="Wingdings" panose="05000000000000000000" pitchFamily="2" charset="2"/>
              </a:rPr>
              <a:t>, city, </a:t>
            </a:r>
            <a:r>
              <a:rPr lang="en-CA" dirty="0" err="1">
                <a:sym typeface="Wingdings" panose="05000000000000000000" pitchFamily="2" charset="2"/>
              </a:rPr>
              <a:t>prov</a:t>
            </a:r>
            <a:r>
              <a:rPr lang="en-CA" dirty="0">
                <a:sym typeface="Wingdings" panose="05000000000000000000" pitchFamily="2" charset="2"/>
              </a:rPr>
              <a:t>, </a:t>
            </a:r>
            <a:r>
              <a:rPr lang="en-CA" dirty="0" err="1">
                <a:sym typeface="Wingdings" panose="05000000000000000000" pitchFamily="2" charset="2"/>
              </a:rPr>
              <a:t>pcode</a:t>
            </a:r>
            <a:r>
              <a:rPr lang="en-CA" dirty="0">
                <a:sym typeface="Wingdings" panose="05000000000000000000" pitchFamily="2" charset="2"/>
              </a:rPr>
              <a:t> </a:t>
            </a:r>
            <a:endParaRPr lang="en-CA" dirty="0"/>
          </a:p>
          <a:p>
            <a:endParaRPr lang="en-CA" dirty="0"/>
          </a:p>
        </p:txBody>
      </p:sp>
    </p:spTree>
    <p:extLst>
      <p:ext uri="{BB962C8B-B14F-4D97-AF65-F5344CB8AC3E}">
        <p14:creationId xmlns:p14="http://schemas.microsoft.com/office/powerpoint/2010/main" val="158368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Partial Dependency</a:t>
            </a:r>
          </a:p>
        </p:txBody>
      </p:sp>
      <p:sp>
        <p:nvSpPr>
          <p:cNvPr id="3" name="Content Placeholder 2"/>
          <p:cNvSpPr>
            <a:spLocks noGrp="1"/>
          </p:cNvSpPr>
          <p:nvPr>
            <p:ph idx="1"/>
          </p:nvPr>
        </p:nvSpPr>
        <p:spPr/>
        <p:txBody>
          <a:bodyPr>
            <a:normAutofit/>
          </a:bodyPr>
          <a:lstStyle/>
          <a:p>
            <a:r>
              <a:rPr lang="en-CA" dirty="0"/>
              <a:t>Partial dependency is where a non-key column is dependent on part of the primary key but is not dependent on the entire primary key</a:t>
            </a:r>
            <a:r>
              <a:rPr lang="en-CA" dirty="0" smtClean="0"/>
              <a:t>.</a:t>
            </a:r>
            <a:endParaRPr lang="en-CA" dirty="0"/>
          </a:p>
          <a:p>
            <a:pPr marL="0" indent="0">
              <a:buNone/>
            </a:pPr>
            <a:r>
              <a:rPr lang="en-CA" dirty="0"/>
              <a:t>[</a:t>
            </a:r>
            <a:r>
              <a:rPr lang="en-CA" u="sng" dirty="0" err="1"/>
              <a:t>product_id</a:t>
            </a:r>
            <a:r>
              <a:rPr lang="en-CA" dirty="0"/>
              <a:t>, </a:t>
            </a:r>
            <a:r>
              <a:rPr lang="en-CA" u="sng" dirty="0" err="1"/>
              <a:t>whse_id</a:t>
            </a:r>
            <a:r>
              <a:rPr lang="en-CA" dirty="0"/>
              <a:t>, </a:t>
            </a:r>
            <a:r>
              <a:rPr lang="en-CA" dirty="0" err="1"/>
              <a:t>product_desc</a:t>
            </a:r>
            <a:r>
              <a:rPr lang="en-CA" dirty="0"/>
              <a:t>, </a:t>
            </a:r>
            <a:r>
              <a:rPr lang="en-CA" dirty="0" err="1"/>
              <a:t>bin,qty</a:t>
            </a:r>
            <a:r>
              <a:rPr lang="en-CA" dirty="0"/>
              <a:t>, </a:t>
            </a:r>
            <a:r>
              <a:rPr lang="en-CA" dirty="0" err="1"/>
              <a:t>whse_address</a:t>
            </a:r>
            <a:r>
              <a:rPr lang="en-CA" dirty="0"/>
              <a:t>, city, </a:t>
            </a:r>
            <a:r>
              <a:rPr lang="en-CA" dirty="0" err="1"/>
              <a:t>prov</a:t>
            </a:r>
            <a:r>
              <a:rPr lang="en-CA" dirty="0"/>
              <a:t>, </a:t>
            </a:r>
            <a:r>
              <a:rPr lang="en-CA" dirty="0" err="1"/>
              <a:t>pcode</a:t>
            </a:r>
            <a:r>
              <a:rPr lang="en-CA" dirty="0" smtClean="0"/>
              <a:t>]</a:t>
            </a:r>
            <a:endParaRPr lang="en-CA" dirty="0"/>
          </a:p>
          <a:p>
            <a:r>
              <a:rPr lang="en-CA" dirty="0"/>
              <a:t>The </a:t>
            </a:r>
            <a:r>
              <a:rPr lang="en-CA" dirty="0" err="1"/>
              <a:t>prod_desc</a:t>
            </a:r>
            <a:r>
              <a:rPr lang="en-CA" dirty="0"/>
              <a:t> column is dependent on the </a:t>
            </a:r>
            <a:r>
              <a:rPr lang="en-CA" dirty="0" err="1"/>
              <a:t>product_id</a:t>
            </a:r>
            <a:r>
              <a:rPr lang="en-CA" dirty="0"/>
              <a:t> key but is not determined by the </a:t>
            </a:r>
            <a:r>
              <a:rPr lang="en-CA" dirty="0" err="1"/>
              <a:t>whse_id</a:t>
            </a:r>
            <a:r>
              <a:rPr lang="en-CA" dirty="0"/>
              <a:t> </a:t>
            </a:r>
            <a:r>
              <a:rPr lang="en-CA" dirty="0" smtClean="0"/>
              <a:t>key.</a:t>
            </a:r>
            <a:endParaRPr lang="en-CA" dirty="0"/>
          </a:p>
          <a:p>
            <a:r>
              <a:rPr lang="en-CA" dirty="0"/>
              <a:t>The </a:t>
            </a:r>
            <a:r>
              <a:rPr lang="en-CA" dirty="0" err="1"/>
              <a:t>whse_address</a:t>
            </a:r>
            <a:r>
              <a:rPr lang="en-CA" dirty="0"/>
              <a:t> column is dependent on the </a:t>
            </a:r>
            <a:r>
              <a:rPr lang="en-CA" dirty="0" err="1"/>
              <a:t>whse_id</a:t>
            </a:r>
            <a:r>
              <a:rPr lang="en-CA" dirty="0"/>
              <a:t> key but is not related to the </a:t>
            </a:r>
            <a:r>
              <a:rPr lang="en-CA" dirty="0" err="1"/>
              <a:t>product_id</a:t>
            </a:r>
            <a:r>
              <a:rPr lang="en-CA" dirty="0"/>
              <a:t> </a:t>
            </a:r>
            <a:r>
              <a:rPr lang="en-CA" dirty="0" smtClean="0"/>
              <a:t>key</a:t>
            </a:r>
            <a:endParaRPr lang="en-CA" dirty="0"/>
          </a:p>
          <a:p>
            <a:r>
              <a:rPr lang="en-CA" dirty="0"/>
              <a:t>We only need to look for this and solve it when we have a concatenated key</a:t>
            </a:r>
          </a:p>
          <a:p>
            <a:endParaRPr lang="en-CA" dirty="0"/>
          </a:p>
        </p:txBody>
      </p:sp>
    </p:spTree>
    <p:extLst>
      <p:ext uri="{BB962C8B-B14F-4D97-AF65-F5344CB8AC3E}">
        <p14:creationId xmlns:p14="http://schemas.microsoft.com/office/powerpoint/2010/main" val="3920582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CA" dirty="0"/>
          </a:p>
        </p:txBody>
      </p:sp>
      <p:sp>
        <p:nvSpPr>
          <p:cNvPr id="3" name="Content Placeholder 2"/>
          <p:cNvSpPr>
            <a:spLocks noGrp="1"/>
          </p:cNvSpPr>
          <p:nvPr>
            <p:ph idx="1"/>
          </p:nvPr>
        </p:nvSpPr>
        <p:spPr/>
        <p:txBody>
          <a:bodyPr/>
          <a:lstStyle/>
          <a:p>
            <a:r>
              <a:rPr lang="en-US" dirty="0"/>
              <a:t>Rules for reducing data redundancy and related problems called normal forms</a:t>
            </a:r>
          </a:p>
          <a:p>
            <a:r>
              <a:rPr lang="en-US" dirty="0"/>
              <a:t>UNF?</a:t>
            </a:r>
          </a:p>
          <a:p>
            <a:r>
              <a:rPr lang="en-US" dirty="0"/>
              <a:t>1NF – no repeating groups</a:t>
            </a:r>
          </a:p>
          <a:p>
            <a:r>
              <a:rPr lang="en-US" dirty="0"/>
              <a:t>2NF – no partial dependencies</a:t>
            </a:r>
          </a:p>
          <a:p>
            <a:r>
              <a:rPr lang="en-US" dirty="0"/>
              <a:t>3NF – no transitive dependencies</a:t>
            </a:r>
          </a:p>
          <a:p>
            <a:r>
              <a:rPr lang="en-US" dirty="0"/>
              <a:t>Functional dependency?</a:t>
            </a:r>
          </a:p>
          <a:p>
            <a:r>
              <a:rPr lang="en-US" dirty="0"/>
              <a:t>Partial dependency?</a:t>
            </a:r>
          </a:p>
          <a:p>
            <a:pPr lvl="1" indent="0">
              <a:buNone/>
            </a:pPr>
            <a:endParaRPr lang="en-US" dirty="0"/>
          </a:p>
          <a:p>
            <a:pPr marL="0" indent="0">
              <a:buNone/>
            </a:pPr>
            <a:endParaRPr lang="en-CA" dirty="0"/>
          </a:p>
        </p:txBody>
      </p:sp>
    </p:spTree>
    <p:extLst>
      <p:ext uri="{BB962C8B-B14F-4D97-AF65-F5344CB8AC3E}">
        <p14:creationId xmlns:p14="http://schemas.microsoft.com/office/powerpoint/2010/main" val="108335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Two purposes of </a:t>
            </a:r>
            <a:r>
              <a:rPr lang="en-CA" dirty="0" smtClean="0">
                <a:solidFill>
                  <a:srgbClr val="C00000"/>
                </a:solidFill>
              </a:rPr>
              <a:t>normalization</a:t>
            </a:r>
            <a:endParaRPr lang="en-CA" dirty="0">
              <a:solidFill>
                <a:srgbClr val="C00000"/>
              </a:solidFill>
            </a:endParaRPr>
          </a:p>
        </p:txBody>
      </p:sp>
      <p:sp>
        <p:nvSpPr>
          <p:cNvPr id="3" name="Content Placeholder 2"/>
          <p:cNvSpPr>
            <a:spLocks noGrp="1"/>
          </p:cNvSpPr>
          <p:nvPr>
            <p:ph idx="1"/>
          </p:nvPr>
        </p:nvSpPr>
        <p:spPr/>
        <p:txBody>
          <a:bodyPr/>
          <a:lstStyle/>
          <a:p>
            <a:r>
              <a:rPr lang="en-CA" dirty="0"/>
              <a:t>P</a:t>
            </a:r>
            <a:r>
              <a:rPr lang="en-CA" dirty="0" smtClean="0"/>
              <a:t>urposes of normalization</a:t>
            </a:r>
            <a:endParaRPr lang="en-CA" i="1" dirty="0" smtClean="0"/>
          </a:p>
          <a:p>
            <a:pPr lvl="1"/>
            <a:r>
              <a:rPr lang="en-CA" i="1" dirty="0" smtClean="0"/>
              <a:t>Eliminate </a:t>
            </a:r>
            <a:r>
              <a:rPr lang="en-CA" i="1" dirty="0"/>
              <a:t>redundant data</a:t>
            </a:r>
            <a:r>
              <a:rPr lang="en-CA" dirty="0"/>
              <a:t> (the same data stored in more than one table</a:t>
            </a:r>
            <a:r>
              <a:rPr lang="en-CA" dirty="0" smtClean="0"/>
              <a:t>)</a:t>
            </a:r>
          </a:p>
          <a:p>
            <a:pPr lvl="2"/>
            <a:r>
              <a:rPr lang="en-CA" dirty="0"/>
              <a:t>Eliminating redundant data is achieved by splitting tables with redundant data into two or more tables without the </a:t>
            </a:r>
            <a:r>
              <a:rPr lang="en-CA" dirty="0" smtClean="0"/>
              <a:t>redundancy</a:t>
            </a:r>
            <a:endParaRPr lang="en-CA" dirty="0"/>
          </a:p>
          <a:p>
            <a:pPr lvl="1"/>
            <a:r>
              <a:rPr lang="en-CA" i="1" dirty="0" smtClean="0"/>
              <a:t>Ensure </a:t>
            </a:r>
            <a:r>
              <a:rPr lang="en-CA" i="1" dirty="0"/>
              <a:t>the data within a table are </a:t>
            </a:r>
            <a:r>
              <a:rPr lang="en-CA" i="1" dirty="0" smtClean="0"/>
              <a:t>related</a:t>
            </a:r>
          </a:p>
          <a:p>
            <a:r>
              <a:rPr lang="en-CA" dirty="0"/>
              <a:t>Normalization involves the process of applying rules called </a:t>
            </a:r>
            <a:r>
              <a:rPr lang="en-CA" b="1" dirty="0"/>
              <a:t>normal forms </a:t>
            </a:r>
            <a:r>
              <a:rPr lang="en-CA" dirty="0"/>
              <a:t>to table structures that produce a design that is free of data redundancy problems.</a:t>
            </a:r>
          </a:p>
          <a:p>
            <a:endParaRPr lang="en-CA" dirty="0"/>
          </a:p>
          <a:p>
            <a:pPr marL="0" indent="0">
              <a:buNone/>
            </a:pPr>
            <a:endParaRPr lang="en-CA" dirty="0"/>
          </a:p>
        </p:txBody>
      </p:sp>
    </p:spTree>
    <p:extLst>
      <p:ext uri="{BB962C8B-B14F-4D97-AF65-F5344CB8AC3E}">
        <p14:creationId xmlns:p14="http://schemas.microsoft.com/office/powerpoint/2010/main" val="550756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Normal Forms</a:t>
            </a:r>
            <a:endParaRPr lang="en-CA" dirty="0">
              <a:solidFill>
                <a:srgbClr val="C00000"/>
              </a:solidFill>
            </a:endParaRPr>
          </a:p>
        </p:txBody>
      </p:sp>
      <p:sp>
        <p:nvSpPr>
          <p:cNvPr id="3" name="Content Placeholder 2"/>
          <p:cNvSpPr>
            <a:spLocks noGrp="1"/>
          </p:cNvSpPr>
          <p:nvPr>
            <p:ph idx="1"/>
          </p:nvPr>
        </p:nvSpPr>
        <p:spPr/>
        <p:txBody>
          <a:bodyPr/>
          <a:lstStyle/>
          <a:p>
            <a:r>
              <a:rPr lang="en-CA" dirty="0"/>
              <a:t>Several normal forms </a:t>
            </a:r>
            <a:r>
              <a:rPr lang="en-CA" dirty="0" smtClean="0"/>
              <a:t>exist</a:t>
            </a:r>
          </a:p>
          <a:p>
            <a:pPr lvl="1"/>
            <a:r>
              <a:rPr lang="en-CA" dirty="0" smtClean="0"/>
              <a:t>1NF</a:t>
            </a:r>
          </a:p>
          <a:p>
            <a:pPr lvl="1"/>
            <a:r>
              <a:rPr lang="en-CA" dirty="0" smtClean="0"/>
              <a:t>2NF</a:t>
            </a:r>
          </a:p>
          <a:p>
            <a:pPr lvl="1"/>
            <a:r>
              <a:rPr lang="en-CA" dirty="0" smtClean="0"/>
              <a:t>3NF</a:t>
            </a:r>
            <a:endParaRPr lang="en-CA" dirty="0"/>
          </a:p>
          <a:p>
            <a:r>
              <a:rPr lang="en-CA" dirty="0"/>
              <a:t>Each normal form addresses the potential for a particular type of redundancy.</a:t>
            </a:r>
          </a:p>
          <a:p>
            <a:r>
              <a:rPr lang="en-CA" dirty="0"/>
              <a:t>A table is said to be in one of the normal forms if it satisfies the rules required by that form.</a:t>
            </a:r>
          </a:p>
          <a:p>
            <a:endParaRPr lang="en-CA" dirty="0"/>
          </a:p>
        </p:txBody>
      </p:sp>
    </p:spTree>
    <p:extLst>
      <p:ext uri="{BB962C8B-B14F-4D97-AF65-F5344CB8AC3E}">
        <p14:creationId xmlns:p14="http://schemas.microsoft.com/office/powerpoint/2010/main" val="296392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First Normal Form (1NF)</a:t>
            </a:r>
            <a:endParaRPr lang="en-CA" dirty="0">
              <a:solidFill>
                <a:srgbClr val="C00000"/>
              </a:solidFill>
            </a:endParaRPr>
          </a:p>
        </p:txBody>
      </p:sp>
      <p:graphicFrame>
        <p:nvGraphicFramePr>
          <p:cNvPr id="4" name="Diagram 3"/>
          <p:cNvGraphicFramePr/>
          <p:nvPr>
            <p:extLst>
              <p:ext uri="{D42A27DB-BD31-4B8C-83A1-F6EECF244321}">
                <p14:modId xmlns:p14="http://schemas.microsoft.com/office/powerpoint/2010/main" val="3682193569"/>
              </p:ext>
            </p:extLst>
          </p:nvPr>
        </p:nvGraphicFramePr>
        <p:xfrm>
          <a:off x="2774733" y="2058714"/>
          <a:ext cx="5623033" cy="3658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097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dgm id="{7E429971-BC57-430F-BB25-C0574E5E39E3}"/>
                                            </p:graphicEl>
                                          </p:spTgt>
                                        </p:tgtEl>
                                        <p:attrNameLst>
                                          <p:attrName>style.visibility</p:attrName>
                                        </p:attrNameLst>
                                      </p:cBhvr>
                                      <p:to>
                                        <p:strVal val="visible"/>
                                      </p:to>
                                    </p:set>
                                    <p:animEffect transition="in" filter="wipe(left)">
                                      <p:cBhvr>
                                        <p:cTn id="7" dur="500"/>
                                        <p:tgtEl>
                                          <p:spTgt spid="4">
                                            <p:graphicEl>
                                              <a:dgm id="{7E429971-BC57-430F-BB25-C0574E5E39E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D54B1729-BC98-42C1-9C6C-D65DCBA4358F}"/>
                                            </p:graphicEl>
                                          </p:spTgt>
                                        </p:tgtEl>
                                        <p:attrNameLst>
                                          <p:attrName>style.visibility</p:attrName>
                                        </p:attrNameLst>
                                      </p:cBhvr>
                                      <p:to>
                                        <p:strVal val="visible"/>
                                      </p:to>
                                    </p:set>
                                    <p:animEffect transition="in" filter="wipe(left)">
                                      <p:cBhvr>
                                        <p:cTn id="12" dur="500"/>
                                        <p:tgtEl>
                                          <p:spTgt spid="4">
                                            <p:graphicEl>
                                              <a:dgm id="{D54B1729-BC98-42C1-9C6C-D65DCBA4358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C04276DC-EE64-470A-B8BC-09067B8045FA}"/>
                                            </p:graphicEl>
                                          </p:spTgt>
                                        </p:tgtEl>
                                        <p:attrNameLst>
                                          <p:attrName>style.visibility</p:attrName>
                                        </p:attrNameLst>
                                      </p:cBhvr>
                                      <p:to>
                                        <p:strVal val="visible"/>
                                      </p:to>
                                    </p:set>
                                    <p:animEffect transition="in" filter="wipe(left)">
                                      <p:cBhvr>
                                        <p:cTn id="17" dur="500"/>
                                        <p:tgtEl>
                                          <p:spTgt spid="4">
                                            <p:graphicEl>
                                              <a:dgm id="{C04276DC-EE64-470A-B8BC-09067B8045F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graphicEl>
                                              <a:dgm id="{B37A5355-225B-4C6F-AED7-6C620F99EECC}"/>
                                            </p:graphicEl>
                                          </p:spTgt>
                                        </p:tgtEl>
                                        <p:attrNameLst>
                                          <p:attrName>style.visibility</p:attrName>
                                        </p:attrNameLst>
                                      </p:cBhvr>
                                      <p:to>
                                        <p:strVal val="visible"/>
                                      </p:to>
                                    </p:set>
                                    <p:animEffect transition="in" filter="wipe(left)">
                                      <p:cBhvr>
                                        <p:cTn id="22" dur="500"/>
                                        <p:tgtEl>
                                          <p:spTgt spid="4">
                                            <p:graphicEl>
                                              <a:dgm id="{B37A5355-225B-4C6F-AED7-6C620F99EEC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graphicEl>
                                              <a:dgm id="{F5034101-5B7D-4FE7-B47A-5A48CF39606B}"/>
                                            </p:graphicEl>
                                          </p:spTgt>
                                        </p:tgtEl>
                                        <p:attrNameLst>
                                          <p:attrName>style.visibility</p:attrName>
                                        </p:attrNameLst>
                                      </p:cBhvr>
                                      <p:to>
                                        <p:strVal val="visible"/>
                                      </p:to>
                                    </p:set>
                                    <p:animEffect transition="in" filter="wipe(left)">
                                      <p:cBhvr>
                                        <p:cTn id="27" dur="500"/>
                                        <p:tgtEl>
                                          <p:spTgt spid="4">
                                            <p:graphicEl>
                                              <a:dgm id="{F5034101-5B7D-4FE7-B47A-5A48CF39606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graphicEl>
                                              <a:dgm id="{C7C3E6FD-D83F-4BDA-907E-B5EE041DA931}"/>
                                            </p:graphicEl>
                                          </p:spTgt>
                                        </p:tgtEl>
                                        <p:attrNameLst>
                                          <p:attrName>style.visibility</p:attrName>
                                        </p:attrNameLst>
                                      </p:cBhvr>
                                      <p:to>
                                        <p:strVal val="visible"/>
                                      </p:to>
                                    </p:set>
                                    <p:animEffect transition="in" filter="wipe(left)">
                                      <p:cBhvr>
                                        <p:cTn id="32" dur="500"/>
                                        <p:tgtEl>
                                          <p:spTgt spid="4">
                                            <p:graphicEl>
                                              <a:dgm id="{C7C3E6FD-D83F-4BDA-907E-B5EE041DA93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smtClean="0">
                <a:solidFill>
                  <a:srgbClr val="C00000"/>
                </a:solidFill>
              </a:rPr>
              <a:t>(Example)</a:t>
            </a:r>
            <a:endParaRPr lang="en-CA" sz="3600" dirty="0">
              <a:solidFill>
                <a:srgbClr val="C00000"/>
              </a:solidFill>
            </a:endParaRPr>
          </a:p>
        </p:txBody>
      </p:sp>
      <p:sp>
        <p:nvSpPr>
          <p:cNvPr id="3" name="Content Placeholder 2"/>
          <p:cNvSpPr>
            <a:spLocks noGrp="1"/>
          </p:cNvSpPr>
          <p:nvPr>
            <p:ph idx="1"/>
          </p:nvPr>
        </p:nvSpPr>
        <p:spPr/>
        <p:txBody>
          <a:bodyPr/>
          <a:lstStyle/>
          <a:p>
            <a:endParaRPr lang="en-US" dirty="0" smtClean="0"/>
          </a:p>
          <a:p>
            <a:pPr marL="0" indent="0">
              <a:buNone/>
            </a:pPr>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352863558"/>
              </p:ext>
            </p:extLst>
          </p:nvPr>
        </p:nvGraphicFramePr>
        <p:xfrm>
          <a:off x="1451892" y="1841705"/>
          <a:ext cx="8676612" cy="2376262"/>
        </p:xfrm>
        <a:graphic>
          <a:graphicData uri="http://schemas.openxmlformats.org/drawingml/2006/table">
            <a:tbl>
              <a:tblPr firstRow="1" firstCol="1" bandRow="1">
                <a:tableStyleId>{5C22544A-7EE6-4342-B048-85BDC9FD1C3A}</a:tableStyleId>
              </a:tblPr>
              <a:tblGrid>
                <a:gridCol w="1163221">
                  <a:extLst>
                    <a:ext uri="{9D8B030D-6E8A-4147-A177-3AD203B41FA5}">
                      <a16:colId xmlns:a16="http://schemas.microsoft.com/office/drawing/2014/main" val="20000"/>
                    </a:ext>
                  </a:extLst>
                </a:gridCol>
                <a:gridCol w="1384232">
                  <a:extLst>
                    <a:ext uri="{9D8B030D-6E8A-4147-A177-3AD203B41FA5}">
                      <a16:colId xmlns:a16="http://schemas.microsoft.com/office/drawing/2014/main" val="20001"/>
                    </a:ext>
                  </a:extLst>
                </a:gridCol>
                <a:gridCol w="932873">
                  <a:extLst>
                    <a:ext uri="{9D8B030D-6E8A-4147-A177-3AD203B41FA5}">
                      <a16:colId xmlns:a16="http://schemas.microsoft.com/office/drawing/2014/main" val="20002"/>
                    </a:ext>
                  </a:extLst>
                </a:gridCol>
                <a:gridCol w="546167">
                  <a:extLst>
                    <a:ext uri="{9D8B030D-6E8A-4147-A177-3AD203B41FA5}">
                      <a16:colId xmlns:a16="http://schemas.microsoft.com/office/drawing/2014/main" val="20003"/>
                    </a:ext>
                  </a:extLst>
                </a:gridCol>
                <a:gridCol w="547647">
                  <a:extLst>
                    <a:ext uri="{9D8B030D-6E8A-4147-A177-3AD203B41FA5}">
                      <a16:colId xmlns:a16="http://schemas.microsoft.com/office/drawing/2014/main" val="20004"/>
                    </a:ext>
                  </a:extLst>
                </a:gridCol>
                <a:gridCol w="1428935">
                  <a:extLst>
                    <a:ext uri="{9D8B030D-6E8A-4147-A177-3AD203B41FA5}">
                      <a16:colId xmlns:a16="http://schemas.microsoft.com/office/drawing/2014/main" val="20005"/>
                    </a:ext>
                  </a:extLst>
                </a:gridCol>
                <a:gridCol w="1330037">
                  <a:extLst>
                    <a:ext uri="{9D8B030D-6E8A-4147-A177-3AD203B41FA5}">
                      <a16:colId xmlns:a16="http://schemas.microsoft.com/office/drawing/2014/main" val="20006"/>
                    </a:ext>
                  </a:extLst>
                </a:gridCol>
                <a:gridCol w="600363">
                  <a:extLst>
                    <a:ext uri="{9D8B030D-6E8A-4147-A177-3AD203B41FA5}">
                      <a16:colId xmlns:a16="http://schemas.microsoft.com/office/drawing/2014/main" val="20007"/>
                    </a:ext>
                  </a:extLst>
                </a:gridCol>
                <a:gridCol w="743137">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9272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p>
                      <a:pPr>
                        <a:lnSpc>
                          <a:spcPct val="115000"/>
                        </a:lnSpc>
                        <a:spcAft>
                          <a:spcPts val="0"/>
                        </a:spcAft>
                      </a:pPr>
                      <a:r>
                        <a:rPr lang="en-CA" sz="1600" dirty="0">
                          <a:effectLst/>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p>
                      <a:pPr>
                        <a:lnSpc>
                          <a:spcPct val="115000"/>
                        </a:lnSpc>
                        <a:spcAft>
                          <a:spcPts val="0"/>
                        </a:spcAft>
                      </a:pPr>
                      <a:r>
                        <a:rPr lang="en-CA" sz="1600" dirty="0">
                          <a:effectLst/>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 Peter St.</a:t>
                      </a:r>
                    </a:p>
                    <a:p>
                      <a:pPr>
                        <a:lnSpc>
                          <a:spcPct val="115000"/>
                        </a:lnSpc>
                        <a:spcAft>
                          <a:spcPts val="0"/>
                        </a:spcAft>
                      </a:pPr>
                      <a:r>
                        <a:rPr lang="en-CA" sz="1600" dirty="0" smtClean="0">
                          <a:effectLst/>
                        </a:rPr>
                        <a:t>44 </a:t>
                      </a:r>
                      <a:r>
                        <a:rPr lang="en-CA" sz="1600" dirty="0">
                          <a:effectLst/>
                        </a:rPr>
                        <a:t>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Newmarket</a:t>
                      </a:r>
                    </a:p>
                    <a:p>
                      <a:pPr>
                        <a:lnSpc>
                          <a:spcPct val="115000"/>
                        </a:lnSpc>
                        <a:spcAft>
                          <a:spcPts val="0"/>
                        </a:spcAft>
                      </a:pPr>
                      <a:r>
                        <a:rPr lang="en-CA" sz="1600" dirty="0">
                          <a:effectLst/>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endParaRPr>
                    </a:p>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endParaRPr>
                    </a:p>
                    <a:p>
                      <a:pPr>
                        <a:lnSpc>
                          <a:spcPct val="115000"/>
                        </a:lnSpc>
                        <a:spcAft>
                          <a:spcPts val="0"/>
                        </a:spcAft>
                      </a:pPr>
                      <a:r>
                        <a:rPr lang="en-CA" sz="1600" dirty="0" smtClean="0">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44 </a:t>
                      </a:r>
                      <a:r>
                        <a:rPr lang="en-CA" sz="1600" dirty="0">
                          <a:effectLst/>
                        </a:rPr>
                        <a:t>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5" name="Content Placeholder 2"/>
          <p:cNvSpPr txBox="1">
            <a:spLocks/>
          </p:cNvSpPr>
          <p:nvPr/>
        </p:nvSpPr>
        <p:spPr>
          <a:xfrm>
            <a:off x="990600" y="4336823"/>
            <a:ext cx="10515600" cy="199253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pPr>
            <a:endParaRPr lang="en-CA" dirty="0" smtClean="0"/>
          </a:p>
          <a:p>
            <a:pPr marL="285750" indent="-285750">
              <a:lnSpc>
                <a:spcPct val="120000"/>
              </a:lnSpc>
            </a:pPr>
            <a:r>
              <a:rPr lang="en-CA" dirty="0" smtClean="0"/>
              <a:t>Product </a:t>
            </a:r>
            <a:r>
              <a:rPr lang="en-CA" dirty="0"/>
              <a:t>no 145 is stored in two different warehouses</a:t>
            </a:r>
            <a:r>
              <a:rPr lang="en-CA" dirty="0" smtClean="0"/>
              <a:t>.</a:t>
            </a:r>
            <a:endParaRPr lang="en-CA" dirty="0"/>
          </a:p>
          <a:p>
            <a:pPr marL="285750" indent="-285750">
              <a:lnSpc>
                <a:spcPct val="120000"/>
              </a:lnSpc>
            </a:pPr>
            <a:r>
              <a:rPr lang="en-CA" dirty="0"/>
              <a:t>Having more than one value at the intersection of a row and a column is referred to as having a repeating </a:t>
            </a:r>
            <a:r>
              <a:rPr lang="en-CA" dirty="0" smtClean="0"/>
              <a:t>group.</a:t>
            </a:r>
            <a:endParaRPr lang="en-CA" dirty="0"/>
          </a:p>
          <a:p>
            <a:pPr marL="285750" indent="-285750">
              <a:lnSpc>
                <a:spcPct val="120000"/>
              </a:lnSpc>
            </a:pPr>
            <a:r>
              <a:rPr lang="en-CA" dirty="0"/>
              <a:t>A table that contains a repeating group is called an un-normalized table (UNF</a:t>
            </a:r>
            <a:r>
              <a:rPr lang="en-CA" dirty="0" smtClean="0"/>
              <a:t>)</a:t>
            </a:r>
          </a:p>
          <a:p>
            <a:pPr marL="0" indent="0">
              <a:lnSpc>
                <a:spcPct val="120000"/>
              </a:lnSpc>
              <a:buNone/>
            </a:pPr>
            <a:r>
              <a:rPr lang="en-CA" dirty="0" smtClean="0"/>
              <a:t>UNF:</a:t>
            </a:r>
          </a:p>
          <a:p>
            <a:pPr marL="0" indent="0">
              <a:lnSpc>
                <a:spcPct val="120000"/>
              </a:lnSpc>
              <a:buNone/>
            </a:pPr>
            <a:r>
              <a:rPr lang="en-CA" dirty="0" smtClean="0"/>
              <a:t>Inventory </a:t>
            </a:r>
            <a:r>
              <a:rPr lang="en-CA" dirty="0" smtClean="0"/>
              <a:t>[</a:t>
            </a:r>
            <a:r>
              <a:rPr lang="en-CA" dirty="0" err="1" smtClean="0"/>
              <a:t>product_id</a:t>
            </a:r>
            <a:r>
              <a:rPr lang="en-CA" dirty="0"/>
              <a:t>, </a:t>
            </a:r>
            <a:r>
              <a:rPr lang="en-CA" dirty="0" err="1"/>
              <a:t>product_desc</a:t>
            </a:r>
            <a:r>
              <a:rPr lang="en-CA" dirty="0"/>
              <a:t>(</a:t>
            </a:r>
            <a:r>
              <a:rPr lang="en-CA" dirty="0" err="1"/>
              <a:t>whse_id,bin,qty,whse_address,city,prov,pcode</a:t>
            </a:r>
            <a:r>
              <a:rPr lang="en-CA" dirty="0"/>
              <a:t>)]</a:t>
            </a:r>
          </a:p>
          <a:p>
            <a:pPr>
              <a:lnSpc>
                <a:spcPct val="120000"/>
              </a:lnSpc>
            </a:pPr>
            <a:endParaRPr lang="en-CA" dirty="0"/>
          </a:p>
        </p:txBody>
      </p:sp>
      <p:sp>
        <p:nvSpPr>
          <p:cNvPr id="6" name="TextBox 5"/>
          <p:cNvSpPr txBox="1"/>
          <p:nvPr/>
        </p:nvSpPr>
        <p:spPr>
          <a:xfrm>
            <a:off x="1550238" y="1472373"/>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61706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487917"/>
            <a:ext cx="10515600" cy="1689046"/>
          </a:xfrm>
        </p:spPr>
        <p:txBody>
          <a:bodyPr>
            <a:normAutofit fontScale="70000" lnSpcReduction="20000"/>
          </a:bodyPr>
          <a:lstStyle/>
          <a:p>
            <a:pPr marL="285750" indent="-285750"/>
            <a:endParaRPr lang="en-CA" sz="2400" dirty="0" smtClean="0"/>
          </a:p>
          <a:p>
            <a:pPr marL="285750" indent="-285750"/>
            <a:r>
              <a:rPr lang="en-CA" sz="2400" dirty="0" smtClean="0"/>
              <a:t>The </a:t>
            </a:r>
            <a:r>
              <a:rPr lang="en-CA" sz="2400" dirty="0"/>
              <a:t>repeating groups can be eliminated by filling in the values in vacant cells of the table.  </a:t>
            </a:r>
            <a:endParaRPr lang="en-CA" sz="2400" dirty="0" smtClean="0"/>
          </a:p>
          <a:p>
            <a:pPr marL="285750" indent="-285750"/>
            <a:r>
              <a:rPr lang="en-CA" sz="2400" dirty="0" smtClean="0"/>
              <a:t>Each </a:t>
            </a:r>
            <a:r>
              <a:rPr lang="en-CA" sz="2400" dirty="0"/>
              <a:t>row/column intersection must contain only a single value to satisfy the first rule for 1NF.                                                                                                                      </a:t>
            </a:r>
          </a:p>
          <a:p>
            <a:pPr marL="285750" indent="-285750"/>
            <a:r>
              <a:rPr lang="en-CA" sz="2400" dirty="0"/>
              <a:t>What should the primary key be?</a:t>
            </a:r>
          </a:p>
          <a:p>
            <a:endParaRPr lang="en-CA" dirty="0"/>
          </a:p>
        </p:txBody>
      </p:sp>
      <p:graphicFrame>
        <p:nvGraphicFramePr>
          <p:cNvPr id="4" name="Content Placeholder 3"/>
          <p:cNvGraphicFramePr>
            <a:graphicFrameLocks/>
          </p:cNvGraphicFramePr>
          <p:nvPr>
            <p:extLst>
              <p:ext uri="{D42A27DB-BD31-4B8C-83A1-F6EECF244321}">
                <p14:modId xmlns:p14="http://schemas.microsoft.com/office/powerpoint/2010/main" val="1465254632"/>
              </p:ext>
            </p:extLst>
          </p:nvPr>
        </p:nvGraphicFramePr>
        <p:xfrm>
          <a:off x="1261872" y="2059708"/>
          <a:ext cx="9184458" cy="2428209"/>
        </p:xfrm>
        <a:graphic>
          <a:graphicData uri="http://schemas.openxmlformats.org/drawingml/2006/table">
            <a:tbl>
              <a:tblPr firstRow="1" firstCol="1" bandRow="1">
                <a:tableStyleId>{5C22544A-7EE6-4342-B048-85BDC9FD1C3A}</a:tableStyleId>
              </a:tblPr>
              <a:tblGrid>
                <a:gridCol w="1294657">
                  <a:extLst>
                    <a:ext uri="{9D8B030D-6E8A-4147-A177-3AD203B41FA5}">
                      <a16:colId xmlns:a16="http://schemas.microsoft.com/office/drawing/2014/main" val="20000"/>
                    </a:ext>
                  </a:extLst>
                </a:gridCol>
                <a:gridCol w="1567354">
                  <a:extLst>
                    <a:ext uri="{9D8B030D-6E8A-4147-A177-3AD203B41FA5}">
                      <a16:colId xmlns:a16="http://schemas.microsoft.com/office/drawing/2014/main" val="20001"/>
                    </a:ext>
                  </a:extLst>
                </a:gridCol>
                <a:gridCol w="939312">
                  <a:extLst>
                    <a:ext uri="{9D8B030D-6E8A-4147-A177-3AD203B41FA5}">
                      <a16:colId xmlns:a16="http://schemas.microsoft.com/office/drawing/2014/main" val="20002"/>
                    </a:ext>
                  </a:extLst>
                </a:gridCol>
                <a:gridCol w="556334">
                  <a:extLst>
                    <a:ext uri="{9D8B030D-6E8A-4147-A177-3AD203B41FA5}">
                      <a16:colId xmlns:a16="http://schemas.microsoft.com/office/drawing/2014/main" val="20003"/>
                    </a:ext>
                  </a:extLst>
                </a:gridCol>
                <a:gridCol w="504135">
                  <a:extLst>
                    <a:ext uri="{9D8B030D-6E8A-4147-A177-3AD203B41FA5}">
                      <a16:colId xmlns:a16="http://schemas.microsoft.com/office/drawing/2014/main" val="20004"/>
                    </a:ext>
                  </a:extLst>
                </a:gridCol>
                <a:gridCol w="1535153">
                  <a:extLst>
                    <a:ext uri="{9D8B030D-6E8A-4147-A177-3AD203B41FA5}">
                      <a16:colId xmlns:a16="http://schemas.microsoft.com/office/drawing/2014/main" val="20005"/>
                    </a:ext>
                  </a:extLst>
                </a:gridCol>
                <a:gridCol w="1373558">
                  <a:extLst>
                    <a:ext uri="{9D8B030D-6E8A-4147-A177-3AD203B41FA5}">
                      <a16:colId xmlns:a16="http://schemas.microsoft.com/office/drawing/2014/main" val="20006"/>
                    </a:ext>
                  </a:extLst>
                </a:gridCol>
                <a:gridCol w="676679">
                  <a:extLst>
                    <a:ext uri="{9D8B030D-6E8A-4147-A177-3AD203B41FA5}">
                      <a16:colId xmlns:a16="http://schemas.microsoft.com/office/drawing/2014/main" val="20007"/>
                    </a:ext>
                  </a:extLst>
                </a:gridCol>
                <a:gridCol w="737276">
                  <a:extLst>
                    <a:ext uri="{9D8B030D-6E8A-4147-A177-3AD203B41FA5}">
                      <a16:colId xmlns:a16="http://schemas.microsoft.com/office/drawing/2014/main" val="20008"/>
                    </a:ext>
                  </a:extLst>
                </a:gridCol>
              </a:tblGrid>
              <a:tr h="420770">
                <a:tc>
                  <a:txBody>
                    <a:bodyPr/>
                    <a:lstStyle/>
                    <a:p>
                      <a:pPr>
                        <a:lnSpc>
                          <a:spcPct val="115000"/>
                        </a:lnSpc>
                        <a:spcAft>
                          <a:spcPts val="0"/>
                        </a:spcAft>
                      </a:pPr>
                      <a:r>
                        <a:rPr lang="en-CA" sz="1400" dirty="0" err="1" smtClean="0">
                          <a:effectLst/>
                          <a:latin typeface="+mn-lt"/>
                          <a:ea typeface="+mn-ea"/>
                          <a:cs typeface="+mn-cs"/>
                        </a:rPr>
                        <a:t>product_i</a:t>
                      </a:r>
                      <a:r>
                        <a:rPr lang="en-CA" sz="1200" dirty="0" err="1" smtClean="0">
                          <a:effectLst/>
                          <a:latin typeface="+mn-lt"/>
                          <a:ea typeface="+mn-ea"/>
                          <a:cs typeface="+mn-cs"/>
                        </a:rPr>
                        <a:t>d</a:t>
                      </a:r>
                      <a:endParaRPr lang="en-CA" sz="12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whse_id</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80882">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480882">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8088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64793">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322</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4433 Oak Ave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77357" y="1536630"/>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427399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1NF </a:t>
            </a:r>
            <a:r>
              <a:rPr lang="en-US" sz="3600" dirty="0">
                <a:solidFill>
                  <a:srgbClr val="C00000"/>
                </a:solidFill>
              </a:rPr>
              <a:t>(Example)</a:t>
            </a:r>
            <a:endParaRPr lang="en-CA" sz="3600" dirty="0"/>
          </a:p>
        </p:txBody>
      </p:sp>
      <p:sp>
        <p:nvSpPr>
          <p:cNvPr id="3" name="Content Placeholder 2"/>
          <p:cNvSpPr>
            <a:spLocks noGrp="1"/>
          </p:cNvSpPr>
          <p:nvPr>
            <p:ph idx="1"/>
          </p:nvPr>
        </p:nvSpPr>
        <p:spPr>
          <a:xfrm>
            <a:off x="838200" y="4529959"/>
            <a:ext cx="10515600" cy="1647004"/>
          </a:xfrm>
        </p:spPr>
        <p:txBody>
          <a:bodyPr>
            <a:normAutofit/>
          </a:bodyPr>
          <a:lstStyle/>
          <a:p>
            <a:pPr marL="285750" indent="-285750"/>
            <a:endParaRPr lang="en-CA" baseline="-25000" dirty="0" smtClean="0"/>
          </a:p>
          <a:p>
            <a:pPr marL="285750" indent="-285750"/>
            <a:r>
              <a:rPr lang="en-CA" sz="1900" baseline="-25000" dirty="0" smtClean="0"/>
              <a:t>Inventory (</a:t>
            </a:r>
            <a:r>
              <a:rPr lang="en-CA" sz="1900" u="sng" baseline="-25000" dirty="0" err="1" smtClean="0"/>
              <a:t>product_id</a:t>
            </a:r>
            <a:r>
              <a:rPr lang="en-CA" sz="1900" baseline="-25000" dirty="0" smtClean="0"/>
              <a:t>, </a:t>
            </a:r>
            <a:r>
              <a:rPr lang="en-CA" sz="1900" baseline="-25000" dirty="0" err="1" smtClean="0"/>
              <a:t>product_desc</a:t>
            </a:r>
            <a:r>
              <a:rPr lang="en-CA" sz="1900" baseline="-25000" dirty="0" smtClean="0"/>
              <a:t>)</a:t>
            </a:r>
          </a:p>
          <a:p>
            <a:pPr marL="285750" indent="-285750"/>
            <a:r>
              <a:rPr lang="en-CA" sz="1900" baseline="-25000" dirty="0" smtClean="0"/>
              <a:t>Warehouse (</a:t>
            </a:r>
            <a:r>
              <a:rPr lang="en-CA" sz="1900" u="sng" baseline="-25000" dirty="0" err="1" smtClean="0"/>
              <a:t>whse_id,product_id</a:t>
            </a:r>
            <a:r>
              <a:rPr lang="en-CA" sz="1900" baseline="-25000" dirty="0" err="1" smtClean="0"/>
              <a:t>,bin,qty</a:t>
            </a:r>
            <a:r>
              <a:rPr lang="en-CA" sz="1900" baseline="-25000" dirty="0"/>
              <a:t>, </a:t>
            </a:r>
            <a:r>
              <a:rPr lang="en-CA" sz="1900" baseline="-25000" dirty="0" err="1"/>
              <a:t>whse_address</a:t>
            </a:r>
            <a:r>
              <a:rPr lang="en-CA" sz="1900" baseline="-25000" dirty="0"/>
              <a:t>, city, </a:t>
            </a:r>
            <a:r>
              <a:rPr lang="en-CA" sz="1900" baseline="-25000" dirty="0" err="1"/>
              <a:t>prov</a:t>
            </a:r>
            <a:r>
              <a:rPr lang="en-CA" sz="1900" baseline="-25000" dirty="0"/>
              <a:t>, </a:t>
            </a:r>
            <a:r>
              <a:rPr lang="en-CA" sz="1900" baseline="-25000" dirty="0" err="1"/>
              <a:t>pcode</a:t>
            </a:r>
            <a:r>
              <a:rPr lang="en-CA" sz="1900" baseline="-25000" dirty="0"/>
              <a:t>]</a:t>
            </a:r>
          </a:p>
          <a:p>
            <a:r>
              <a:rPr lang="en-CA" baseline="-25000" dirty="0"/>
              <a:t>The </a:t>
            </a:r>
            <a:r>
              <a:rPr lang="en-CA" sz="2000" baseline="-25000" dirty="0"/>
              <a:t>primary</a:t>
            </a:r>
            <a:r>
              <a:rPr lang="en-CA" baseline="-25000" dirty="0"/>
              <a:t> Key should be </a:t>
            </a:r>
            <a:r>
              <a:rPr lang="en-CA" baseline="-25000" dirty="0" err="1"/>
              <a:t>product_id</a:t>
            </a:r>
            <a:r>
              <a:rPr lang="en-CA" baseline="-25000" dirty="0"/>
              <a:t> concatenated to </a:t>
            </a:r>
            <a:r>
              <a:rPr lang="en-CA" baseline="-25000" dirty="0" err="1"/>
              <a:t>whse_id</a:t>
            </a:r>
            <a:r>
              <a:rPr lang="en-CA" baseline="-25000" dirty="0"/>
              <a:t>.</a:t>
            </a:r>
          </a:p>
        </p:txBody>
      </p:sp>
      <p:graphicFrame>
        <p:nvGraphicFramePr>
          <p:cNvPr id="4" name="Content Placeholder 3"/>
          <p:cNvGraphicFramePr>
            <a:graphicFrameLocks/>
          </p:cNvGraphicFramePr>
          <p:nvPr>
            <p:extLst>
              <p:ext uri="{D42A27DB-BD31-4B8C-83A1-F6EECF244321}">
                <p14:modId xmlns:p14="http://schemas.microsoft.com/office/powerpoint/2010/main" val="3234679366"/>
              </p:ext>
            </p:extLst>
          </p:nvPr>
        </p:nvGraphicFramePr>
        <p:xfrm>
          <a:off x="988292" y="1917713"/>
          <a:ext cx="8482492" cy="2746837"/>
        </p:xfrm>
        <a:graphic>
          <a:graphicData uri="http://schemas.openxmlformats.org/drawingml/2006/table">
            <a:tbl>
              <a:tblPr firstRow="1" firstCol="1" bandRow="1">
                <a:tableStyleId>{5C22544A-7EE6-4342-B048-85BDC9FD1C3A}</a:tableStyleId>
              </a:tblPr>
              <a:tblGrid>
                <a:gridCol w="1079588">
                  <a:extLst>
                    <a:ext uri="{9D8B030D-6E8A-4147-A177-3AD203B41FA5}">
                      <a16:colId xmlns:a16="http://schemas.microsoft.com/office/drawing/2014/main" val="20000"/>
                    </a:ext>
                  </a:extLst>
                </a:gridCol>
                <a:gridCol w="830163">
                  <a:extLst>
                    <a:ext uri="{9D8B030D-6E8A-4147-A177-3AD203B41FA5}">
                      <a16:colId xmlns:a16="http://schemas.microsoft.com/office/drawing/2014/main" val="20001"/>
                    </a:ext>
                  </a:extLst>
                </a:gridCol>
                <a:gridCol w="1406131">
                  <a:extLst>
                    <a:ext uri="{9D8B030D-6E8A-4147-A177-3AD203B41FA5}">
                      <a16:colId xmlns:a16="http://schemas.microsoft.com/office/drawing/2014/main" val="20002"/>
                    </a:ext>
                  </a:extLst>
                </a:gridCol>
                <a:gridCol w="553325">
                  <a:extLst>
                    <a:ext uri="{9D8B030D-6E8A-4147-A177-3AD203B41FA5}">
                      <a16:colId xmlns:a16="http://schemas.microsoft.com/office/drawing/2014/main" val="20003"/>
                    </a:ext>
                  </a:extLst>
                </a:gridCol>
                <a:gridCol w="502898">
                  <a:extLst>
                    <a:ext uri="{9D8B030D-6E8A-4147-A177-3AD203B41FA5}">
                      <a16:colId xmlns:a16="http://schemas.microsoft.com/office/drawing/2014/main" val="20004"/>
                    </a:ext>
                  </a:extLst>
                </a:gridCol>
                <a:gridCol w="1539167">
                  <a:extLst>
                    <a:ext uri="{9D8B030D-6E8A-4147-A177-3AD203B41FA5}">
                      <a16:colId xmlns:a16="http://schemas.microsoft.com/office/drawing/2014/main" val="20005"/>
                    </a:ext>
                  </a:extLst>
                </a:gridCol>
                <a:gridCol w="1022688">
                  <a:extLst>
                    <a:ext uri="{9D8B030D-6E8A-4147-A177-3AD203B41FA5}">
                      <a16:colId xmlns:a16="http://schemas.microsoft.com/office/drawing/2014/main" val="20006"/>
                    </a:ext>
                  </a:extLst>
                </a:gridCol>
                <a:gridCol w="693074">
                  <a:extLst>
                    <a:ext uri="{9D8B030D-6E8A-4147-A177-3AD203B41FA5}">
                      <a16:colId xmlns:a16="http://schemas.microsoft.com/office/drawing/2014/main" val="20007"/>
                    </a:ext>
                  </a:extLst>
                </a:gridCol>
                <a:gridCol w="855458">
                  <a:extLst>
                    <a:ext uri="{9D8B030D-6E8A-4147-A177-3AD203B41FA5}">
                      <a16:colId xmlns:a16="http://schemas.microsoft.com/office/drawing/2014/main" val="20008"/>
                    </a:ext>
                  </a:extLst>
                </a:gridCol>
              </a:tblGrid>
              <a:tr h="462422">
                <a:tc>
                  <a:txBody>
                    <a:bodyPr/>
                    <a:lstStyle/>
                    <a:p>
                      <a:pPr>
                        <a:lnSpc>
                          <a:spcPct val="115000"/>
                        </a:lnSpc>
                        <a:spcAft>
                          <a:spcPts val="0"/>
                        </a:spcAft>
                      </a:pPr>
                      <a:r>
                        <a:rPr lang="en-CA" sz="1400" b="0" u="sng" dirty="0" err="1" smtClean="0">
                          <a:effectLst/>
                        </a:rPr>
                        <a:t>product_id</a:t>
                      </a:r>
                      <a:endParaRPr lang="en-CA" sz="1400" b="0" u="sng" dirty="0">
                        <a:effectLst/>
                        <a:latin typeface="+mn-lt"/>
                        <a:ea typeface="Calibri"/>
                        <a:cs typeface="Times New Roman"/>
                      </a:endParaRPr>
                    </a:p>
                  </a:txBody>
                  <a:tcPr marL="68580" marR="68580" marT="0" marB="0"/>
                </a:tc>
                <a:tc>
                  <a:txBody>
                    <a:bodyPr/>
                    <a:lstStyle/>
                    <a:p>
                      <a:pPr>
                        <a:lnSpc>
                          <a:spcPct val="115000"/>
                        </a:lnSpc>
                        <a:spcAft>
                          <a:spcPts val="0"/>
                        </a:spcAft>
                      </a:pPr>
                      <a:r>
                        <a:rPr lang="en-CA" sz="1400" b="0" u="sng" dirty="0" err="1">
                          <a:effectLst/>
                        </a:rPr>
                        <a:t>whse_id</a:t>
                      </a:r>
                      <a:endParaRPr lang="en-CA" sz="1400" b="0" u="sng"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product_desc</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bin</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qty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whse_address</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a:effectLst/>
                        </a:rPr>
                        <a:t>city</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smtClean="0">
                          <a:effectLst/>
                        </a:rPr>
                        <a:t>prov</a:t>
                      </a:r>
                      <a:endParaRPr lang="en-CA"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400" dirty="0" err="1">
                          <a:effectLst/>
                        </a:rPr>
                        <a:t>pcode</a:t>
                      </a:r>
                      <a:endParaRPr lang="en-CA"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01673">
                <a:tc>
                  <a:txBody>
                    <a:bodyPr/>
                    <a:lstStyle/>
                    <a:p>
                      <a:pPr>
                        <a:lnSpc>
                          <a:spcPct val="115000"/>
                        </a:lnSpc>
                        <a:spcAft>
                          <a:spcPts val="0"/>
                        </a:spcAft>
                      </a:pPr>
                      <a:r>
                        <a:rPr lang="en-CA" sz="1600" dirty="0" smtClean="0">
                          <a:effectLst/>
                          <a:latin typeface="+mn-lt"/>
                          <a:ea typeface="+mn-ea"/>
                          <a:cs typeface="+mn-cs"/>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122</a:t>
                      </a:r>
                      <a:endParaRPr lang="en-CA" sz="1600" dirty="0">
                        <a:effectLst/>
                      </a:endParaRPr>
                    </a:p>
                  </a:txBody>
                  <a:tcPr marL="68580" marR="68580" marT="0" marB="0"/>
                </a:tc>
                <a:tc>
                  <a:txBody>
                    <a:bodyPr/>
                    <a:lstStyle/>
                    <a:p>
                      <a:pPr>
                        <a:lnSpc>
                          <a:spcPct val="115000"/>
                        </a:lnSpc>
                        <a:spcAft>
                          <a:spcPts val="0"/>
                        </a:spcAft>
                      </a:pPr>
                      <a:r>
                        <a:rPr lang="en-CA" sz="1600" dirty="0" smtClean="0">
                          <a:effectLst/>
                          <a:latin typeface="+mn-lt"/>
                          <a:ea typeface="+mn-ea"/>
                          <a:cs typeface="+mn-cs"/>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136</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40</a:t>
                      </a:r>
                      <a:endParaRPr lang="en-CA" sz="1600" dirty="0">
                        <a:effectLst/>
                      </a:endParaRPr>
                    </a:p>
                  </a:txBody>
                  <a:tcPr marL="68580" marR="68580" marT="0" marB="0"/>
                </a:tc>
                <a:tc>
                  <a:txBody>
                    <a:bodyPr/>
                    <a:lstStyle/>
                    <a:p>
                      <a:pPr>
                        <a:lnSpc>
                          <a:spcPct val="115000"/>
                        </a:lnSpc>
                        <a:spcAft>
                          <a:spcPts val="0"/>
                        </a:spcAft>
                      </a:pPr>
                      <a:r>
                        <a:rPr lang="en-CA" sz="1600" dirty="0">
                          <a:effectLst/>
                        </a:rPr>
                        <a:t>122 Peter St</a:t>
                      </a:r>
                      <a:r>
                        <a:rPr lang="en-CA" sz="1600" dirty="0" smtClean="0">
                          <a:effectLst/>
                        </a:rPr>
                        <a: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Newmarket</a:t>
                      </a:r>
                      <a:endParaRPr lang="en-CA" sz="1600" dirty="0">
                        <a:effectLst/>
                      </a:endParaRPr>
                    </a:p>
                  </a:txBody>
                  <a:tcPr marL="68580" marR="68580" marT="0" marB="0"/>
                </a:tc>
                <a:tc>
                  <a:txBody>
                    <a:bodyPr/>
                    <a:lstStyle/>
                    <a:p>
                      <a:pPr>
                        <a:lnSpc>
                          <a:spcPct val="115000"/>
                        </a:lnSpc>
                        <a:spcAft>
                          <a:spcPts val="0"/>
                        </a:spcAft>
                      </a:pPr>
                      <a:r>
                        <a:rPr lang="en-CA" sz="1600" dirty="0" err="1" smtClean="0">
                          <a:effectLst/>
                        </a:rPr>
                        <a:t>Ont</a:t>
                      </a:r>
                      <a:endParaRPr lang="en-CA" sz="1600" dirty="0">
                        <a:effectLst/>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endParaRPr>
                    </a:p>
                  </a:txBody>
                  <a:tcPr marL="68580" marR="68580" marT="0" marB="0"/>
                </a:tc>
                <a:extLst>
                  <a:ext uri="{0D108BD9-81ED-4DB2-BD59-A6C34878D82A}">
                    <a16:rowId xmlns:a16="http://schemas.microsoft.com/office/drawing/2014/main" val="10001"/>
                  </a:ext>
                </a:extLst>
              </a:tr>
              <a:tr h="504056">
                <a:tc>
                  <a:txBody>
                    <a:bodyPr/>
                    <a:lstStyle/>
                    <a:p>
                      <a:pPr>
                        <a:lnSpc>
                          <a:spcPct val="115000"/>
                        </a:lnSpc>
                        <a:spcAft>
                          <a:spcPts val="0"/>
                        </a:spcAft>
                      </a:pPr>
                      <a:r>
                        <a:rPr lang="en-CA" sz="1600" dirty="0" smtClean="0">
                          <a:effectLst/>
                          <a:latin typeface="Calibri"/>
                          <a:ea typeface="Calibri"/>
                          <a:cs typeface="Times New Roman"/>
                        </a:rPr>
                        <a:t>145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Saw</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175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25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Oakville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smtClean="0">
                          <a:effectLst/>
                          <a:latin typeface="Calibri"/>
                          <a:ea typeface="Calibri"/>
                          <a:cs typeface="Times New Roman"/>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latin typeface="Calibri"/>
                          <a:ea typeface="Calibri"/>
                          <a:cs typeface="Times New Roman"/>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462422">
                <a:tc>
                  <a:txBody>
                    <a:bodyPr/>
                    <a:lstStyle/>
                    <a:p>
                      <a:pPr>
                        <a:lnSpc>
                          <a:spcPct val="115000"/>
                        </a:lnSpc>
                        <a:spcAft>
                          <a:spcPts val="0"/>
                        </a:spcAft>
                      </a:pPr>
                      <a:r>
                        <a:rPr lang="en-CA" sz="1600" dirty="0">
                          <a:effectLst/>
                        </a:rPr>
                        <a:t>355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Screwdriver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111</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55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122 Peter St.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Newmarket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err="1">
                          <a:effectLst/>
                        </a:rPr>
                        <a:t>Ont</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l4t5y6</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58695">
                <a:tc>
                  <a:txBody>
                    <a:bodyPr/>
                    <a:lstStyle/>
                    <a:p>
                      <a:pPr>
                        <a:lnSpc>
                          <a:spcPct val="115000"/>
                        </a:lnSpc>
                        <a:spcAft>
                          <a:spcPts val="0"/>
                        </a:spcAft>
                      </a:pPr>
                      <a:r>
                        <a:rPr lang="en-CA" sz="1600" dirty="0">
                          <a:effectLst/>
                        </a:rPr>
                        <a:t>130</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322</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Hammer</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  98</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35</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a:effectLst/>
                        </a:rPr>
                        <a:t>4433 Oak Ave</a:t>
                      </a:r>
                      <a:endParaRPr lang="en-CA" sz="1600" dirty="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Oakville</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a:effectLst/>
                        </a:rPr>
                        <a:t>Ont</a:t>
                      </a:r>
                      <a:endParaRPr lang="en-CA" sz="1600">
                        <a:effectLst/>
                        <a:latin typeface="Calibri"/>
                        <a:ea typeface="Calibri"/>
                        <a:cs typeface="Times New Roman"/>
                      </a:endParaRPr>
                    </a:p>
                  </a:txBody>
                  <a:tcPr marL="68580" marR="68580" marT="0" marB="0"/>
                </a:tc>
                <a:tc>
                  <a:txBody>
                    <a:bodyPr/>
                    <a:lstStyle/>
                    <a:p>
                      <a:pPr>
                        <a:lnSpc>
                          <a:spcPct val="115000"/>
                        </a:lnSpc>
                        <a:spcAft>
                          <a:spcPts val="0"/>
                        </a:spcAft>
                      </a:pPr>
                      <a:r>
                        <a:rPr lang="en-CA" sz="1600" dirty="0" smtClean="0">
                          <a:effectLst/>
                        </a:rPr>
                        <a:t>l5t6r5</a:t>
                      </a:r>
                      <a:endParaRPr lang="en-CA"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TextBox 4"/>
          <p:cNvSpPr txBox="1"/>
          <p:nvPr/>
        </p:nvSpPr>
        <p:spPr>
          <a:xfrm>
            <a:off x="1659814" y="1548381"/>
            <a:ext cx="1079463" cy="369332"/>
          </a:xfrm>
          <a:prstGeom prst="rect">
            <a:avLst/>
          </a:prstGeom>
          <a:noFill/>
        </p:spPr>
        <p:txBody>
          <a:bodyPr wrap="none" rtlCol="0">
            <a:spAutoFit/>
          </a:bodyPr>
          <a:lstStyle/>
          <a:p>
            <a:r>
              <a:rPr lang="en-CA" dirty="0" smtClean="0"/>
              <a:t>Inventory</a:t>
            </a:r>
            <a:endParaRPr lang="en-CA" dirty="0"/>
          </a:p>
        </p:txBody>
      </p:sp>
    </p:spTree>
    <p:extLst>
      <p:ext uri="{BB962C8B-B14F-4D97-AF65-F5344CB8AC3E}">
        <p14:creationId xmlns:p14="http://schemas.microsoft.com/office/powerpoint/2010/main" val="38995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C00000"/>
                </a:solidFill>
              </a:rPr>
              <a:t>Problems with Un-normalized Data</a:t>
            </a:r>
          </a:p>
        </p:txBody>
      </p:sp>
      <p:sp>
        <p:nvSpPr>
          <p:cNvPr id="3" name="Content Placeholder 2"/>
          <p:cNvSpPr>
            <a:spLocks noGrp="1"/>
          </p:cNvSpPr>
          <p:nvPr>
            <p:ph idx="1"/>
          </p:nvPr>
        </p:nvSpPr>
        <p:spPr/>
        <p:txBody>
          <a:bodyPr/>
          <a:lstStyle/>
          <a:p>
            <a:r>
              <a:rPr lang="en-CA" dirty="0" smtClean="0"/>
              <a:t>Update Problem</a:t>
            </a:r>
          </a:p>
          <a:p>
            <a:r>
              <a:rPr lang="en-CA" dirty="0" smtClean="0"/>
              <a:t>Data Inconsistency Problem</a:t>
            </a:r>
          </a:p>
          <a:p>
            <a:r>
              <a:rPr lang="en-CA" dirty="0" smtClean="0"/>
              <a:t>Data Redundancy Problem</a:t>
            </a:r>
          </a:p>
          <a:p>
            <a:r>
              <a:rPr lang="en-CA" dirty="0" smtClean="0"/>
              <a:t>Insert Problem</a:t>
            </a:r>
          </a:p>
          <a:p>
            <a:r>
              <a:rPr lang="en-CA" dirty="0" smtClean="0"/>
              <a:t>Deletion Problem</a:t>
            </a:r>
          </a:p>
          <a:p>
            <a:pPr marL="0" indent="0">
              <a:buNone/>
            </a:pPr>
            <a:endParaRPr lang="en-CA" dirty="0"/>
          </a:p>
        </p:txBody>
      </p:sp>
    </p:spTree>
    <p:extLst>
      <p:ext uri="{BB962C8B-B14F-4D97-AF65-F5344CB8AC3E}">
        <p14:creationId xmlns:p14="http://schemas.microsoft.com/office/powerpoint/2010/main" val="15649299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1264</TotalTime>
  <Words>1453</Words>
  <Application>Microsoft Office PowerPoint</Application>
  <PresentationFormat>Widescreen</PresentationFormat>
  <Paragraphs>467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Schoolbook</vt:lpstr>
      <vt:lpstr>Times New Roman</vt:lpstr>
      <vt:lpstr>Wingdings</vt:lpstr>
      <vt:lpstr>Wingdings 2</vt:lpstr>
      <vt:lpstr>View</vt:lpstr>
      <vt:lpstr> Normalization</vt:lpstr>
      <vt:lpstr>What is Normalization?</vt:lpstr>
      <vt:lpstr>Two purposes of normalization</vt:lpstr>
      <vt:lpstr>Normal Forms</vt:lpstr>
      <vt:lpstr>First Normal Form (1NF)</vt:lpstr>
      <vt:lpstr>1NF (Example)</vt:lpstr>
      <vt:lpstr>1NF (Example)</vt:lpstr>
      <vt:lpstr>1NF (Example)</vt:lpstr>
      <vt:lpstr>Problems with Un-normalized Data</vt:lpstr>
      <vt:lpstr>Modification Anomaly</vt:lpstr>
      <vt:lpstr>Data Inconsistency </vt:lpstr>
      <vt:lpstr>Data Redundancy </vt:lpstr>
      <vt:lpstr>The Insert Problem</vt:lpstr>
      <vt:lpstr>The Deletion Problem</vt:lpstr>
      <vt:lpstr>Second Normal Form (2NF)</vt:lpstr>
      <vt:lpstr>2NF</vt:lpstr>
      <vt:lpstr>2NF</vt:lpstr>
      <vt:lpstr>2NF</vt:lpstr>
      <vt:lpstr>ERD comes to a similar conclusion</vt:lpstr>
      <vt:lpstr>ERD</vt:lpstr>
      <vt:lpstr>Third Normal Form (3NF)</vt:lpstr>
      <vt:lpstr>3NF</vt:lpstr>
      <vt:lpstr>3NF</vt:lpstr>
      <vt:lpstr>Why is this table not in 3NF?</vt:lpstr>
      <vt:lpstr>ORDER in 3NF</vt:lpstr>
      <vt:lpstr>Functional Dependency</vt:lpstr>
      <vt:lpstr>Partial Dependency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Nasim</dc:creator>
  <cp:lastModifiedBy>ITS</cp:lastModifiedBy>
  <cp:revision>47</cp:revision>
  <dcterms:created xsi:type="dcterms:W3CDTF">2019-07-10T03:40:00Z</dcterms:created>
  <dcterms:modified xsi:type="dcterms:W3CDTF">2020-11-07T16:16:15Z</dcterms:modified>
</cp:coreProperties>
</file>