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4" r:id="rId23"/>
    <p:sldId id="282" r:id="rId24"/>
    <p:sldId id="283" r:id="rId25"/>
    <p:sldId id="285" r:id="rId26"/>
    <p:sldId id="286" r:id="rId27"/>
    <p:sldId id="287" r:id="rId28"/>
    <p:sldId id="28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E5993C4-E043-40F0-936B-80EEAC259391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08CCB18-D9F5-4642-B1C8-2A0DC888CF41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5914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93C4-E043-40F0-936B-80EEAC259391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CB18-D9F5-4642-B1C8-2A0DC888C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611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93C4-E043-40F0-936B-80EEAC259391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CB18-D9F5-4642-B1C8-2A0DC888C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487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93C4-E043-40F0-936B-80EEAC259391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CB18-D9F5-4642-B1C8-2A0DC888C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07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93C4-E043-40F0-936B-80EEAC259391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CB18-D9F5-4642-B1C8-2A0DC888CF41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506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93C4-E043-40F0-936B-80EEAC259391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CB18-D9F5-4642-B1C8-2A0DC888C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500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93C4-E043-40F0-936B-80EEAC259391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CB18-D9F5-4642-B1C8-2A0DC888C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54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93C4-E043-40F0-936B-80EEAC259391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CB18-D9F5-4642-B1C8-2A0DC888C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40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93C4-E043-40F0-936B-80EEAC259391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CB18-D9F5-4642-B1C8-2A0DC888C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205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93C4-E043-40F0-936B-80EEAC259391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CB18-D9F5-4642-B1C8-2A0DC888C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421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93C4-E043-40F0-936B-80EEAC259391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CB18-D9F5-4642-B1C8-2A0DC888C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326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E5993C4-E043-40F0-936B-80EEAC259391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08CCB18-D9F5-4642-B1C8-2A0DC888C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83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Relations, Keys, &amp; Normalization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 10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3671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sz="3200" dirty="0"/>
              <a:t>(Primary Key)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</a:t>
            </a:r>
            <a:r>
              <a:rPr lang="en-CA" dirty="0" smtClean="0"/>
              <a:t>oncatenated primary key:</a:t>
            </a:r>
          </a:p>
          <a:p>
            <a:endParaRPr lang="en-US" dirty="0"/>
          </a:p>
          <a:p>
            <a:pPr lvl="1"/>
            <a:r>
              <a:rPr lang="en-US" dirty="0" smtClean="0"/>
              <a:t>So </a:t>
            </a:r>
            <a:r>
              <a:rPr lang="en-US" u="sng" dirty="0" smtClean="0"/>
              <a:t>Award + Year</a:t>
            </a:r>
            <a:r>
              <a:rPr lang="en-US" dirty="0" smtClean="0"/>
              <a:t> will be selected as the PK.</a:t>
            </a:r>
          </a:p>
          <a:p>
            <a:pPr marL="457200" lvl="1" indent="0">
              <a:buNone/>
            </a:pPr>
            <a:endParaRPr lang="en-CA" b="1" i="1" dirty="0" smtClean="0"/>
          </a:p>
          <a:p>
            <a:r>
              <a:rPr lang="en-US" dirty="0" smtClean="0"/>
              <a:t>and the relation will be:</a:t>
            </a:r>
            <a:endParaRPr lang="en-CA" i="1" dirty="0"/>
          </a:p>
          <a:p>
            <a:pPr marL="0" indent="0">
              <a:buNone/>
            </a:pPr>
            <a:endParaRPr lang="en-CA" b="1" i="1" dirty="0" smtClean="0"/>
          </a:p>
          <a:p>
            <a:pPr marL="0" indent="0">
              <a:buNone/>
            </a:pPr>
            <a:r>
              <a:rPr lang="en-US" i="1" dirty="0" smtClean="0"/>
              <a:t>	(</a:t>
            </a:r>
            <a:r>
              <a:rPr lang="en-US" b="1" i="1" u="sng" dirty="0" smtClean="0"/>
              <a:t>Award, Year</a:t>
            </a:r>
            <a:r>
              <a:rPr lang="en-US" i="1" dirty="0" smtClean="0"/>
              <a:t>, </a:t>
            </a:r>
            <a:r>
              <a:rPr lang="en-US" i="1" dirty="0" err="1" smtClean="0"/>
              <a:t>PlayerName</a:t>
            </a:r>
            <a:r>
              <a:rPr lang="en-US" i="1" dirty="0" smtClean="0"/>
              <a:t>, </a:t>
            </a:r>
            <a:r>
              <a:rPr lang="en-US" i="1" dirty="0" err="1" smtClean="0"/>
              <a:t>PNumber</a:t>
            </a:r>
            <a:r>
              <a:rPr lang="en-US" i="1" dirty="0" smtClean="0"/>
              <a:t>, Position, Team) 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282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Review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957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</a:t>
            </a:r>
            <a:r>
              <a:rPr lang="en-US" dirty="0" smtClean="0"/>
              <a:t>Forms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1NF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>
                <a:latin typeface="Lucida Sans" pitchFamily="34" charset="0"/>
                <a:cs typeface="Times New Roman" charset="0"/>
              </a:rPr>
              <a:t>2NF</a:t>
            </a:r>
            <a:endParaRPr lang="en-US" dirty="0">
              <a:latin typeface="Lucida Sans" pitchFamily="34" charset="0"/>
            </a:endParaRP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3NF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>
                <a:latin typeface="Lucida Sans" pitchFamily="34" charset="0"/>
                <a:cs typeface="Times New Roman" charset="0"/>
              </a:rPr>
              <a:t>Why is this done?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4055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sz="2400" dirty="0" smtClean="0"/>
              <a:t>(Normalization/Userview1)</a:t>
            </a:r>
            <a:endParaRPr lang="en-CA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198007" y="1680737"/>
            <a:ext cx="114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 smtClean="0"/>
              <a:t>CLASSLIST</a:t>
            </a:r>
            <a:endParaRPr lang="en-CA" b="1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64524" y="2194559"/>
            <a:ext cx="10489276" cy="39824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285750" indent="-285750"/>
            <a:endParaRPr lang="en-US" dirty="0" smtClean="0"/>
          </a:p>
          <a:p>
            <a:pPr marL="285750" indent="-285750"/>
            <a:endParaRPr lang="en-US" dirty="0"/>
          </a:p>
          <a:p>
            <a:pPr marL="285750" indent="-285750"/>
            <a:endParaRPr lang="en-US" dirty="0" smtClean="0"/>
          </a:p>
          <a:p>
            <a:pPr marL="285750" indent="-285750"/>
            <a:r>
              <a:rPr lang="en-CA" sz="1900" dirty="0" smtClean="0"/>
              <a:t>CLASSLIST </a:t>
            </a:r>
            <a:r>
              <a:rPr lang="en-CA" sz="1900" dirty="0"/>
              <a:t>in </a:t>
            </a:r>
            <a:r>
              <a:rPr lang="en-CA" sz="1900" b="1" dirty="0" smtClean="0"/>
              <a:t>UNF</a:t>
            </a:r>
          </a:p>
          <a:p>
            <a:pPr marL="457200" lvl="1" indent="0">
              <a:buNone/>
            </a:pPr>
            <a:r>
              <a:rPr lang="en-US" sz="1300" dirty="0"/>
              <a:t>CLASSLIST [ </a:t>
            </a:r>
            <a:r>
              <a:rPr lang="en-US" sz="1300" b="1" u="sng" dirty="0" err="1"/>
              <a:t>SubjectCode</a:t>
            </a:r>
            <a:r>
              <a:rPr lang="en-US" sz="1300" b="1" u="sng" dirty="0"/>
              <a:t>, </a:t>
            </a:r>
            <a:r>
              <a:rPr lang="en-US" sz="1300" b="1" u="sng" dirty="0" err="1"/>
              <a:t>SectionCode</a:t>
            </a:r>
            <a:r>
              <a:rPr lang="en-US" sz="1300" u="sng" dirty="0"/>
              <a:t>,</a:t>
            </a:r>
            <a:r>
              <a:rPr lang="en-US" sz="1300" dirty="0"/>
              <a:t> </a:t>
            </a:r>
            <a:r>
              <a:rPr lang="en-US" sz="1300" dirty="0" err="1"/>
              <a:t>InstructorNo</a:t>
            </a:r>
            <a:r>
              <a:rPr lang="en-US" sz="1300" dirty="0"/>
              <a:t>, </a:t>
            </a:r>
            <a:r>
              <a:rPr lang="en-US" sz="1300" dirty="0" err="1"/>
              <a:t>InstructorName</a:t>
            </a:r>
            <a:r>
              <a:rPr lang="en-US" sz="1300" dirty="0"/>
              <a:t>, </a:t>
            </a:r>
            <a:r>
              <a:rPr lang="en-US" sz="1300" dirty="0" err="1"/>
              <a:t>SubjectName</a:t>
            </a:r>
            <a:r>
              <a:rPr lang="en-US" sz="1300" dirty="0"/>
              <a:t>, </a:t>
            </a:r>
            <a:r>
              <a:rPr lang="en-US" sz="1300" dirty="0" smtClean="0"/>
              <a:t>(</a:t>
            </a:r>
            <a:r>
              <a:rPr lang="en-US" sz="1300" dirty="0" err="1" smtClean="0"/>
              <a:t>StudentNumber</a:t>
            </a:r>
            <a:r>
              <a:rPr lang="en-US" sz="1300" dirty="0"/>
              <a:t>, </a:t>
            </a:r>
            <a:r>
              <a:rPr lang="en-US" sz="1300" dirty="0" err="1" smtClean="0"/>
              <a:t>StudentName</a:t>
            </a:r>
            <a:r>
              <a:rPr lang="en-US" sz="1300" dirty="0"/>
              <a:t>)</a:t>
            </a:r>
            <a:r>
              <a:rPr lang="en-US" sz="1300" dirty="0" smtClean="0"/>
              <a:t> </a:t>
            </a:r>
            <a:r>
              <a:rPr lang="en-US" sz="1300" dirty="0"/>
              <a:t>]</a:t>
            </a:r>
          </a:p>
          <a:p>
            <a:r>
              <a:rPr lang="en-US" sz="1900" dirty="0" smtClean="0"/>
              <a:t>A relation is in 1</a:t>
            </a:r>
            <a:r>
              <a:rPr lang="en-US" sz="1900" baseline="30000" dirty="0" smtClean="0"/>
              <a:t>st</a:t>
            </a:r>
            <a:r>
              <a:rPr lang="en-US" sz="1900" dirty="0" smtClean="0"/>
              <a:t> normal form when the primary key determines a single value of each attribute for all attributes in the relation (i.e. the relation contains no repeating groups)</a:t>
            </a:r>
          </a:p>
          <a:p>
            <a:r>
              <a:rPr lang="en-US" sz="1900" dirty="0" smtClean="0"/>
              <a:t>Two ways to get to 1NF – how did we do it last week?</a:t>
            </a:r>
          </a:p>
          <a:p>
            <a:pPr marL="0" indent="0">
              <a:buNone/>
            </a:pPr>
            <a:endParaRPr lang="en-CA" sz="2000" dirty="0"/>
          </a:p>
          <a:p>
            <a:pPr marL="285750" indent="-285750"/>
            <a:endParaRPr lang="en-CA" dirty="0"/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4495793"/>
              </p:ext>
            </p:extLst>
          </p:nvPr>
        </p:nvGraphicFramePr>
        <p:xfrm>
          <a:off x="1198007" y="2070708"/>
          <a:ext cx="7787026" cy="2084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6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5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4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24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b="0" u="sng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SubjectCode</a:t>
                      </a:r>
                      <a:endParaRPr lang="en-CA" sz="1200" b="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b="0" u="sng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Section</a:t>
                      </a:r>
                      <a:endParaRPr lang="en-CA" sz="1200" b="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err="1" smtClean="0">
                          <a:effectLst/>
                        </a:rPr>
                        <a:t>InstNo</a:t>
                      </a:r>
                      <a:endParaRPr lang="en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InstName</a:t>
                      </a:r>
                      <a:endParaRPr lang="en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err="1" smtClean="0">
                          <a:effectLst/>
                        </a:rPr>
                        <a:t>SubjectName</a:t>
                      </a:r>
                      <a:endParaRPr lang="en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err="1" smtClean="0">
                          <a:effectLst/>
                        </a:rPr>
                        <a:t>StudentNo</a:t>
                      </a:r>
                      <a:endParaRPr lang="en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err="1" smtClean="0">
                          <a:effectLst/>
                        </a:rPr>
                        <a:t>StudentName</a:t>
                      </a:r>
                      <a:endParaRPr lang="en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DBS201</a:t>
                      </a:r>
                      <a:endParaRPr lang="en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122</a:t>
                      </a:r>
                      <a:endParaRPr lang="en-CA" sz="12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Russ</a:t>
                      </a:r>
                      <a:r>
                        <a:rPr lang="en-CA" sz="1200" baseline="0" dirty="0" smtClean="0">
                          <a:effectLst/>
                        </a:rPr>
                        <a:t> Pangborn</a:t>
                      </a:r>
                      <a:endParaRPr lang="en-CA" sz="12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Intro</a:t>
                      </a:r>
                      <a:r>
                        <a:rPr lang="en-CA" sz="1200" baseline="0" dirty="0" smtClean="0">
                          <a:effectLst/>
                        </a:rPr>
                        <a:t> to DB</a:t>
                      </a:r>
                      <a:endParaRPr lang="en-CA" sz="12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111111111</a:t>
                      </a:r>
                      <a:endParaRPr lang="en-CA" sz="12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222222222</a:t>
                      </a:r>
                      <a:endParaRPr lang="en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Terry</a:t>
                      </a:r>
                      <a:r>
                        <a:rPr lang="en-CA" sz="1200" baseline="0" dirty="0" smtClean="0">
                          <a:effectLst/>
                        </a:rPr>
                        <a:t> Adams</a:t>
                      </a:r>
                      <a:endParaRPr lang="en-CA" sz="12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Jack</a:t>
                      </a:r>
                      <a:r>
                        <a:rPr lang="en-CA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Chan</a:t>
                      </a:r>
                      <a:endParaRPr lang="en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4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DBS201</a:t>
                      </a:r>
                      <a:endParaRPr lang="en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endParaRPr lang="en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323</a:t>
                      </a:r>
                      <a:endParaRPr lang="en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Bill</a:t>
                      </a:r>
                      <a:r>
                        <a:rPr lang="en-CA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Gates</a:t>
                      </a:r>
                      <a:endParaRPr lang="en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Intro</a:t>
                      </a:r>
                      <a:r>
                        <a:rPr lang="en-CA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to DB</a:t>
                      </a:r>
                      <a:endParaRPr lang="en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121212121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323233232</a:t>
                      </a:r>
                      <a:endParaRPr lang="en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Frank</a:t>
                      </a:r>
                      <a:r>
                        <a:rPr lang="en-CA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Brown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Mary Wong</a:t>
                      </a:r>
                      <a:endParaRPr lang="en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RPG544</a:t>
                      </a:r>
                      <a:endParaRPr lang="en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A</a:t>
                      </a:r>
                      <a:endParaRPr lang="en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122</a:t>
                      </a:r>
                      <a:endParaRPr lang="en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Russ</a:t>
                      </a:r>
                      <a:r>
                        <a:rPr lang="en-CA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Pangborn</a:t>
                      </a:r>
                      <a:endParaRPr lang="en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RPGIV</a:t>
                      </a:r>
                      <a:r>
                        <a:rPr lang="en-CA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444444444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143211222</a:t>
                      </a:r>
                      <a:endParaRPr lang="en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Wendy</a:t>
                      </a:r>
                      <a:r>
                        <a:rPr lang="en-CA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Clark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Peter Lind</a:t>
                      </a:r>
                      <a:endParaRPr lang="en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771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1NF </a:t>
            </a:r>
            <a:r>
              <a:rPr lang="en-US" sz="3200" dirty="0"/>
              <a:t/>
            </a:r>
            <a:br>
              <a:rPr lang="en-US" sz="3200" dirty="0"/>
            </a:b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193" y="1825625"/>
            <a:ext cx="10649607" cy="4351338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Restate the original un-normalized relation without the repeating group</a:t>
            </a:r>
          </a:p>
          <a:p>
            <a:pPr marL="285750" indent="-285750"/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Lucida Sans" pitchFamily="34" charset="0"/>
                <a:cs typeface="Times New Roman" charset="0"/>
              </a:rPr>
              <a:t>CLASSLIST</a:t>
            </a:r>
            <a:r>
              <a:rPr lang="en-US" sz="2200" dirty="0">
                <a:latin typeface="Lucida Sans" pitchFamily="34" charset="0"/>
              </a:rPr>
              <a:t> [ </a:t>
            </a:r>
            <a:r>
              <a:rPr lang="en-US" sz="2200" b="1" u="sng" dirty="0" err="1">
                <a:latin typeface="Lucida Sans" pitchFamily="34" charset="0"/>
              </a:rPr>
              <a:t>SubjectCode</a:t>
            </a:r>
            <a:r>
              <a:rPr lang="en-US" sz="2200" b="1" u="sng" dirty="0">
                <a:latin typeface="Lucida Sans" pitchFamily="34" charset="0"/>
              </a:rPr>
              <a:t>, </a:t>
            </a:r>
            <a:r>
              <a:rPr lang="en-US" sz="2200" b="1" u="sng" dirty="0" err="1">
                <a:latin typeface="Lucida Sans" pitchFamily="34" charset="0"/>
              </a:rPr>
              <a:t>SectionCode</a:t>
            </a:r>
            <a:r>
              <a:rPr lang="en-US" sz="2200" u="sng" dirty="0">
                <a:latin typeface="Lucida Sans" pitchFamily="34" charset="0"/>
              </a:rPr>
              <a:t>,</a:t>
            </a:r>
            <a:r>
              <a:rPr lang="en-US" sz="2200" dirty="0">
                <a:latin typeface="Lucida Sans" pitchFamily="34" charset="0"/>
              </a:rPr>
              <a:t> </a:t>
            </a:r>
            <a:r>
              <a:rPr lang="en-US" sz="2200" dirty="0" err="1">
                <a:latin typeface="Lucida Sans" pitchFamily="34" charset="0"/>
              </a:rPr>
              <a:t>InstructorNo</a:t>
            </a:r>
            <a:r>
              <a:rPr lang="en-US" sz="2200" dirty="0">
                <a:latin typeface="Lucida Sans" pitchFamily="34" charset="0"/>
              </a:rPr>
              <a:t>, </a:t>
            </a:r>
            <a:r>
              <a:rPr lang="en-US" sz="2200" dirty="0" err="1">
                <a:latin typeface="Lucida Sans" pitchFamily="34" charset="0"/>
              </a:rPr>
              <a:t>InstructorName</a:t>
            </a:r>
            <a:r>
              <a:rPr lang="en-US" sz="2200" dirty="0">
                <a:latin typeface="Lucida Sans" pitchFamily="34" charset="0"/>
              </a:rPr>
              <a:t>, </a:t>
            </a:r>
            <a:r>
              <a:rPr lang="en-US" sz="2200" dirty="0" err="1">
                <a:latin typeface="Lucida Sans" pitchFamily="34" charset="0"/>
              </a:rPr>
              <a:t>SubjectName</a:t>
            </a:r>
            <a:r>
              <a:rPr lang="en-US" sz="2200" dirty="0">
                <a:latin typeface="Lucida Sans" pitchFamily="34" charset="0"/>
              </a:rPr>
              <a:t> ]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Create a new relation consisting of key of original relation and attributes within repeating group and add to key to ensure uniqueness </a:t>
            </a:r>
          </a:p>
          <a:p>
            <a:pPr marL="285750" indent="-285750"/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Lucida Sans" pitchFamily="34" charset="0"/>
                <a:cs typeface="Times New Roman" charset="0"/>
              </a:rPr>
              <a:t>CLASSLISTSTUDENT</a:t>
            </a:r>
            <a:r>
              <a:rPr lang="en-US" sz="2000" dirty="0" smtClean="0">
                <a:latin typeface="Lucida Sans" pitchFamily="34" charset="0"/>
              </a:rPr>
              <a:t>[ </a:t>
            </a:r>
            <a:r>
              <a:rPr lang="en-US" sz="2000" b="1" u="sng" dirty="0" err="1" smtClean="0">
                <a:latin typeface="Lucida Sans" pitchFamily="34" charset="0"/>
              </a:rPr>
              <a:t>SubjectCodeFK</a:t>
            </a:r>
            <a:r>
              <a:rPr lang="en-US" sz="2000" b="1" u="sng" dirty="0" smtClean="0">
                <a:latin typeface="Lucida Sans" pitchFamily="34" charset="0"/>
              </a:rPr>
              <a:t>, </a:t>
            </a:r>
            <a:r>
              <a:rPr lang="en-US" sz="2000" b="1" u="sng" dirty="0" err="1" smtClean="0">
                <a:latin typeface="Lucida Sans" pitchFamily="34" charset="0"/>
              </a:rPr>
              <a:t>SectionCodeFK,StudentNumber</a:t>
            </a:r>
            <a:r>
              <a:rPr lang="en-US" sz="2000" u="sng" dirty="0">
                <a:latin typeface="Lucida Sans" pitchFamily="34" charset="0"/>
              </a:rPr>
              <a:t>,</a:t>
            </a:r>
            <a:r>
              <a:rPr lang="en-US" sz="2000" dirty="0">
                <a:latin typeface="Lucida Sans" pitchFamily="34" charset="0"/>
              </a:rPr>
              <a:t> </a:t>
            </a:r>
            <a:r>
              <a:rPr lang="en-US" sz="2000" dirty="0" err="1" smtClean="0">
                <a:latin typeface="Lucida Sans" pitchFamily="34" charset="0"/>
              </a:rPr>
              <a:t>StudentName</a:t>
            </a:r>
            <a:r>
              <a:rPr lang="en-US" sz="2000" dirty="0" smtClean="0">
                <a:latin typeface="Lucida Sans" pitchFamily="34" charset="0"/>
              </a:rPr>
              <a:t>]</a:t>
            </a:r>
            <a:endParaRPr lang="en-US" sz="2000" dirty="0">
              <a:latin typeface="Lucida Sans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5707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Normal Form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1NF relation is in 2NF when the entire primary key is needed to determine the value of each non-key attribute </a:t>
            </a:r>
          </a:p>
          <a:p>
            <a:pPr lvl="1"/>
            <a:r>
              <a:rPr lang="en-US" dirty="0" smtClean="0"/>
              <a:t>(i.e. relation has the partial dependencies – attributes whose values can be determined by knowing only one part of the key)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7527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1NF to 2NF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/>
            <a:r>
              <a:rPr lang="en-US" sz="4000" dirty="0" smtClean="0"/>
              <a:t>1NF:</a:t>
            </a:r>
            <a:br>
              <a:rPr lang="en-US" sz="4000" dirty="0" smtClean="0"/>
            </a:br>
            <a:endParaRPr lang="en-US" sz="4000" dirty="0" smtClean="0"/>
          </a:p>
          <a:p>
            <a:pPr marL="457200" lvl="1" indent="0">
              <a:buNone/>
            </a:pPr>
            <a:r>
              <a:rPr lang="en-US" b="1" dirty="0" smtClean="0">
                <a:latin typeface="Lucida Sans" pitchFamily="34" charset="0"/>
                <a:cs typeface="Times New Roman" charset="0"/>
              </a:rPr>
              <a:t>CLASSLIST</a:t>
            </a:r>
            <a:r>
              <a:rPr lang="en-US" dirty="0" smtClean="0">
                <a:latin typeface="Lucida Sans" pitchFamily="34" charset="0"/>
              </a:rPr>
              <a:t> [ </a:t>
            </a:r>
            <a:r>
              <a:rPr lang="en-US" u="sng" dirty="0" err="1" smtClean="0">
                <a:latin typeface="Lucida Sans" pitchFamily="34" charset="0"/>
              </a:rPr>
              <a:t>SubjectCode</a:t>
            </a:r>
            <a:r>
              <a:rPr lang="en-US" u="sng" dirty="0" smtClean="0">
                <a:latin typeface="Lucida Sans" pitchFamily="34" charset="0"/>
              </a:rPr>
              <a:t>, </a:t>
            </a:r>
            <a:r>
              <a:rPr lang="en-US" u="sng" dirty="0" err="1" smtClean="0">
                <a:latin typeface="Lucida Sans" pitchFamily="34" charset="0"/>
              </a:rPr>
              <a:t>SectionCode</a:t>
            </a:r>
            <a:r>
              <a:rPr lang="en-US" u="sng" dirty="0" smtClean="0">
                <a:latin typeface="Lucida Sans" pitchFamily="34" charset="0"/>
              </a:rPr>
              <a:t>,</a:t>
            </a:r>
            <a:r>
              <a:rPr lang="en-US" dirty="0" smtClean="0">
                <a:latin typeface="Lucida Sans" pitchFamily="34" charset="0"/>
              </a:rPr>
              <a:t> </a:t>
            </a:r>
            <a:r>
              <a:rPr lang="en-US" dirty="0" err="1" smtClean="0">
                <a:latin typeface="Lucida Sans" pitchFamily="34" charset="0"/>
              </a:rPr>
              <a:t>InstructorNo</a:t>
            </a:r>
            <a:r>
              <a:rPr lang="en-US" dirty="0" smtClean="0">
                <a:latin typeface="Lucida Sans" pitchFamily="34" charset="0"/>
              </a:rPr>
              <a:t>, </a:t>
            </a:r>
            <a:r>
              <a:rPr lang="en-US" dirty="0" err="1" smtClean="0">
                <a:latin typeface="Lucida Sans" pitchFamily="34" charset="0"/>
              </a:rPr>
              <a:t>InstructorName</a:t>
            </a:r>
            <a:r>
              <a:rPr lang="en-US" dirty="0" smtClean="0">
                <a:latin typeface="Lucida Sans" pitchFamily="34" charset="0"/>
              </a:rPr>
              <a:t>, </a:t>
            </a:r>
            <a:r>
              <a:rPr lang="en-US" dirty="0" err="1" smtClean="0">
                <a:latin typeface="Lucida Sans" pitchFamily="34" charset="0"/>
              </a:rPr>
              <a:t>SubjectName</a:t>
            </a:r>
            <a:r>
              <a:rPr lang="en-US" dirty="0" smtClean="0">
                <a:latin typeface="Lucida Sans" pitchFamily="34" charset="0"/>
              </a:rPr>
              <a:t> ] </a:t>
            </a:r>
          </a:p>
          <a:p>
            <a:pPr marL="285750" indent="-285750"/>
            <a:endParaRPr lang="en-CA" dirty="0"/>
          </a:p>
          <a:p>
            <a:pPr marL="285750" indent="-285750"/>
            <a:r>
              <a:rPr lang="en-US" dirty="0" smtClean="0"/>
              <a:t>Relation CLASSLIST contains </a:t>
            </a:r>
            <a:r>
              <a:rPr lang="en-US" dirty="0"/>
              <a:t>the partial dependency </a:t>
            </a:r>
            <a:endParaRPr lang="en-US" dirty="0" smtClean="0"/>
          </a:p>
          <a:p>
            <a:pPr marL="742950" lvl="1" indent="-285750"/>
            <a:r>
              <a:rPr lang="en-US" b="1" dirty="0" err="1" smtClean="0"/>
              <a:t>SubjectCode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err="1"/>
              <a:t>SubjectName</a:t>
            </a:r>
            <a:r>
              <a:rPr lang="en-US" sz="2800" dirty="0" smtClean="0"/>
              <a:t> 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Lucida Sans" pitchFamily="34" charset="0"/>
                <a:cs typeface="Times New Roman" charset="0"/>
              </a:rPr>
              <a:t> </a:t>
            </a:r>
            <a:r>
              <a:rPr lang="en-US" sz="2400" b="1" dirty="0" smtClean="0">
                <a:latin typeface="Lucida Sans" pitchFamily="34" charset="0"/>
                <a:cs typeface="Times New Roman" charset="0"/>
              </a:rPr>
              <a:t> </a:t>
            </a:r>
            <a:r>
              <a:rPr lang="en-US" sz="1900" b="1" dirty="0" smtClean="0">
                <a:latin typeface="Lucida Sans" pitchFamily="34" charset="0"/>
                <a:cs typeface="Times New Roman" charset="0"/>
              </a:rPr>
              <a:t>CLASSLISTSTUDENT</a:t>
            </a:r>
            <a:r>
              <a:rPr lang="en-US" sz="1900" dirty="0" smtClean="0">
                <a:latin typeface="Lucida Sans" pitchFamily="34" charset="0"/>
              </a:rPr>
              <a:t> </a:t>
            </a:r>
            <a:r>
              <a:rPr lang="en-US" sz="1900" dirty="0">
                <a:latin typeface="Lucida Sans" pitchFamily="34" charset="0"/>
              </a:rPr>
              <a:t>[ </a:t>
            </a:r>
            <a:r>
              <a:rPr lang="en-US" sz="1900" u="sng" dirty="0" err="1">
                <a:latin typeface="Lucida Sans" pitchFamily="34" charset="0"/>
              </a:rPr>
              <a:t>SubjectCode</a:t>
            </a:r>
            <a:r>
              <a:rPr lang="en-US" sz="1900" u="sng" dirty="0">
                <a:latin typeface="Lucida Sans" pitchFamily="34" charset="0"/>
              </a:rPr>
              <a:t>, </a:t>
            </a:r>
            <a:r>
              <a:rPr lang="en-US" sz="1900" u="sng" dirty="0" err="1">
                <a:latin typeface="Lucida Sans" pitchFamily="34" charset="0"/>
              </a:rPr>
              <a:t>SectionCode</a:t>
            </a:r>
            <a:r>
              <a:rPr lang="en-US" sz="1900" u="sng" dirty="0">
                <a:latin typeface="Lucida Sans" pitchFamily="34" charset="0"/>
              </a:rPr>
              <a:t>, </a:t>
            </a:r>
            <a:r>
              <a:rPr lang="en-US" sz="1900" u="sng" dirty="0" err="1">
                <a:latin typeface="Lucida Sans" pitchFamily="34" charset="0"/>
              </a:rPr>
              <a:t>StudentNumber</a:t>
            </a:r>
            <a:r>
              <a:rPr lang="en-US" sz="1900" u="sng" dirty="0">
                <a:latin typeface="Lucida Sans" pitchFamily="34" charset="0"/>
              </a:rPr>
              <a:t>,</a:t>
            </a:r>
            <a:r>
              <a:rPr lang="en-US" sz="1900" dirty="0">
                <a:latin typeface="Lucida Sans" pitchFamily="34" charset="0"/>
              </a:rPr>
              <a:t> </a:t>
            </a:r>
            <a:r>
              <a:rPr lang="en-US" sz="1900" dirty="0" err="1">
                <a:latin typeface="Lucida Sans" pitchFamily="34" charset="0"/>
              </a:rPr>
              <a:t>StudentName</a:t>
            </a:r>
            <a:r>
              <a:rPr lang="en-US" sz="1900" dirty="0">
                <a:latin typeface="Lucida Sans" pitchFamily="34" charset="0"/>
              </a:rPr>
              <a:t> ] </a:t>
            </a:r>
            <a:endParaRPr lang="en-US" sz="1900" dirty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contains the partial dependency </a:t>
            </a:r>
            <a:endParaRPr lang="en-US" dirty="0" smtClean="0"/>
          </a:p>
          <a:p>
            <a:pPr marL="742950" lvl="1" indent="-285750"/>
            <a:r>
              <a:rPr lang="en-US" b="1" dirty="0" err="1" smtClean="0"/>
              <a:t>StudentNumber</a:t>
            </a:r>
            <a:r>
              <a:rPr lang="en-US" dirty="0" smtClean="0"/>
              <a:t>-</a:t>
            </a:r>
            <a:r>
              <a:rPr lang="en-US" dirty="0"/>
              <a:t>&gt; </a:t>
            </a:r>
            <a:r>
              <a:rPr lang="en-US" dirty="0" err="1"/>
              <a:t>StudentName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6676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2NF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new relation(s) consisting of part of the primary key and all attributes whose values are determined by this part of the primary key: 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200" b="1" dirty="0">
                <a:latin typeface="Lucida Sans" pitchFamily="34" charset="0"/>
              </a:rPr>
              <a:t>SUBJECT</a:t>
            </a:r>
            <a:r>
              <a:rPr lang="en-US" sz="2200" dirty="0">
                <a:latin typeface="Lucida Sans" pitchFamily="34" charset="0"/>
              </a:rPr>
              <a:t> [</a:t>
            </a:r>
            <a:r>
              <a:rPr lang="en-US" sz="2200" u="sng" dirty="0" err="1">
                <a:latin typeface="Lucida Sans" pitchFamily="34" charset="0"/>
              </a:rPr>
              <a:t>SubjectCode</a:t>
            </a:r>
            <a:r>
              <a:rPr lang="en-US" sz="2200" dirty="0">
                <a:latin typeface="Lucida Sans" pitchFamily="34" charset="0"/>
              </a:rPr>
              <a:t>, </a:t>
            </a:r>
            <a:r>
              <a:rPr lang="en-US" sz="2200" dirty="0" err="1">
                <a:latin typeface="Lucida Sans" pitchFamily="34" charset="0"/>
              </a:rPr>
              <a:t>SubjectName</a:t>
            </a:r>
            <a:r>
              <a:rPr lang="en-US" sz="2200" dirty="0">
                <a:latin typeface="Lucida Sans" pitchFamily="34" charset="0"/>
              </a:rPr>
              <a:t> ] </a:t>
            </a:r>
          </a:p>
          <a:p>
            <a:pPr marL="0" indent="0">
              <a:buNone/>
            </a:pPr>
            <a:endParaRPr lang="en-US" sz="2600" dirty="0">
              <a:latin typeface="Lucida Sans" pitchFamily="34" charset="0"/>
            </a:endParaRPr>
          </a:p>
          <a:p>
            <a:pPr marL="457200" lvl="1" indent="0">
              <a:buNone/>
            </a:pPr>
            <a:r>
              <a:rPr lang="en-US" sz="2200" b="1" dirty="0">
                <a:latin typeface="Lucida Sans" pitchFamily="34" charset="0"/>
                <a:cs typeface="Times New Roman" charset="0"/>
              </a:rPr>
              <a:t>STUDENT</a:t>
            </a:r>
            <a:r>
              <a:rPr lang="en-US" sz="2200" dirty="0">
                <a:latin typeface="Lucida Sans" pitchFamily="34" charset="0"/>
              </a:rPr>
              <a:t> [</a:t>
            </a:r>
            <a:r>
              <a:rPr lang="en-US" sz="2200" u="sng" dirty="0" err="1">
                <a:latin typeface="Lucida Sans" pitchFamily="34" charset="0"/>
              </a:rPr>
              <a:t>StudentNumber</a:t>
            </a:r>
            <a:r>
              <a:rPr lang="en-US" sz="2200" u="sng" dirty="0">
                <a:latin typeface="Lucida Sans" pitchFamily="34" charset="0"/>
              </a:rPr>
              <a:t>,</a:t>
            </a:r>
            <a:r>
              <a:rPr lang="en-US" sz="2200" dirty="0">
                <a:latin typeface="Lucida Sans" pitchFamily="34" charset="0"/>
              </a:rPr>
              <a:t> </a:t>
            </a:r>
            <a:r>
              <a:rPr lang="en-US" sz="2200" dirty="0" err="1">
                <a:latin typeface="Lucida Sans" pitchFamily="34" charset="0"/>
              </a:rPr>
              <a:t>StudentName</a:t>
            </a:r>
            <a:r>
              <a:rPr lang="en-US" sz="2200" dirty="0">
                <a:latin typeface="Lucida Sans" pitchFamily="34" charset="0"/>
              </a:rPr>
              <a:t> ] </a:t>
            </a:r>
          </a:p>
          <a:p>
            <a:endParaRPr lang="en-US" dirty="0">
              <a:latin typeface="Lucida Sans" pitchFamily="34" charset="0"/>
            </a:endParaRPr>
          </a:p>
          <a:p>
            <a:r>
              <a:rPr lang="en-US" dirty="0"/>
              <a:t>Restate original relation(s) without partially dependent attributes: 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700" b="1" dirty="0">
                <a:latin typeface="Lucida Sans" pitchFamily="34" charset="0"/>
                <a:cs typeface="Times New Roman" charset="0"/>
              </a:rPr>
              <a:t>CLASSLISTSTUDENT</a:t>
            </a:r>
            <a:r>
              <a:rPr lang="en-US" sz="1700" dirty="0">
                <a:latin typeface="Lucida Sans" pitchFamily="34" charset="0"/>
              </a:rPr>
              <a:t> [ </a:t>
            </a:r>
            <a:r>
              <a:rPr lang="en-US" sz="1700" u="sng" dirty="0" err="1" smtClean="0">
                <a:latin typeface="Lucida Sans" pitchFamily="34" charset="0"/>
              </a:rPr>
              <a:t>SubjectCodeFK</a:t>
            </a:r>
            <a:r>
              <a:rPr lang="en-US" sz="1700" u="sng" dirty="0" smtClean="0">
                <a:latin typeface="Lucida Sans" pitchFamily="34" charset="0"/>
              </a:rPr>
              <a:t>, </a:t>
            </a:r>
            <a:r>
              <a:rPr lang="en-US" sz="1700" u="sng" dirty="0" err="1" smtClean="0">
                <a:latin typeface="Lucida Sans" pitchFamily="34" charset="0"/>
              </a:rPr>
              <a:t>SectionCodeFK</a:t>
            </a:r>
            <a:r>
              <a:rPr lang="en-US" sz="1700" u="sng" dirty="0" smtClean="0">
                <a:latin typeface="Lucida Sans" pitchFamily="34" charset="0"/>
              </a:rPr>
              <a:t>, </a:t>
            </a:r>
            <a:r>
              <a:rPr lang="en-US" sz="1700" u="sng" dirty="0" err="1" smtClean="0">
                <a:latin typeface="Lucida Sans" pitchFamily="34" charset="0"/>
              </a:rPr>
              <a:t>StudentNumberFK</a:t>
            </a:r>
            <a:r>
              <a:rPr lang="en-US" sz="1700" dirty="0" smtClean="0">
                <a:latin typeface="Lucida Sans" pitchFamily="34" charset="0"/>
              </a:rPr>
              <a:t> </a:t>
            </a:r>
            <a:r>
              <a:rPr lang="en-US" sz="1700" dirty="0">
                <a:latin typeface="Lucida Sans" pitchFamily="34" charset="0"/>
              </a:rPr>
              <a:t>] </a:t>
            </a:r>
          </a:p>
          <a:p>
            <a:endParaRPr lang="en-US" sz="2300" dirty="0">
              <a:latin typeface="Lucida Sans" pitchFamily="34" charset="0"/>
            </a:endParaRPr>
          </a:p>
          <a:p>
            <a:pPr marL="457200" lvl="1" indent="0">
              <a:buNone/>
            </a:pPr>
            <a:r>
              <a:rPr lang="en-US" sz="1900" b="1" dirty="0">
                <a:latin typeface="Lucida Sans" pitchFamily="34" charset="0"/>
                <a:cs typeface="Times New Roman" charset="0"/>
              </a:rPr>
              <a:t>CLASSLIST</a:t>
            </a:r>
            <a:r>
              <a:rPr lang="en-US" sz="1900" dirty="0">
                <a:latin typeface="Lucida Sans" pitchFamily="34" charset="0"/>
              </a:rPr>
              <a:t> [ </a:t>
            </a:r>
            <a:r>
              <a:rPr lang="en-US" sz="1900" u="sng" dirty="0" err="1">
                <a:latin typeface="Lucida Sans" pitchFamily="34" charset="0"/>
              </a:rPr>
              <a:t>SubjectCode</a:t>
            </a:r>
            <a:r>
              <a:rPr lang="en-US" sz="1900" u="sng" dirty="0">
                <a:latin typeface="Lucida Sans" pitchFamily="34" charset="0"/>
              </a:rPr>
              <a:t>, </a:t>
            </a:r>
            <a:r>
              <a:rPr lang="en-US" sz="1900" u="sng" dirty="0" err="1">
                <a:latin typeface="Lucida Sans" pitchFamily="34" charset="0"/>
              </a:rPr>
              <a:t>SectionCode</a:t>
            </a:r>
            <a:r>
              <a:rPr lang="en-US" sz="1900" u="sng" dirty="0">
                <a:latin typeface="Lucida Sans" pitchFamily="34" charset="0"/>
              </a:rPr>
              <a:t>,</a:t>
            </a:r>
            <a:r>
              <a:rPr lang="en-US" sz="1900" dirty="0">
                <a:latin typeface="Lucida Sans" pitchFamily="34" charset="0"/>
              </a:rPr>
              <a:t> </a:t>
            </a:r>
            <a:r>
              <a:rPr lang="en-US" sz="1900" dirty="0" err="1">
                <a:latin typeface="Lucida Sans" pitchFamily="34" charset="0"/>
              </a:rPr>
              <a:t>InstructorNo</a:t>
            </a:r>
            <a:r>
              <a:rPr lang="en-US" sz="1900" dirty="0">
                <a:latin typeface="Lucida Sans" pitchFamily="34" charset="0"/>
              </a:rPr>
              <a:t>, </a:t>
            </a:r>
            <a:r>
              <a:rPr lang="en-US" sz="1900" dirty="0" err="1">
                <a:latin typeface="Lucida Sans" pitchFamily="34" charset="0"/>
              </a:rPr>
              <a:t>InstructorName</a:t>
            </a:r>
            <a:r>
              <a:rPr lang="en-US" sz="1900" dirty="0">
                <a:latin typeface="Lucida Sans" pitchFamily="34" charset="0"/>
              </a:rPr>
              <a:t> ]</a:t>
            </a:r>
            <a:endParaRPr lang="en-CA" sz="1900" dirty="0"/>
          </a:p>
        </p:txBody>
      </p:sp>
    </p:spTree>
    <p:extLst>
      <p:ext uri="{BB962C8B-B14F-4D97-AF65-F5344CB8AC3E}">
        <p14:creationId xmlns:p14="http://schemas.microsoft.com/office/powerpoint/2010/main" val="3820845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3NF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2NF relation is in 3NF when </a:t>
            </a:r>
          </a:p>
          <a:p>
            <a:pPr lvl="1"/>
            <a:r>
              <a:rPr lang="en-US" dirty="0" smtClean="0"/>
              <a:t>the primary key and nothing but the primary key can be used to determine the value of each non-key attribute </a:t>
            </a:r>
          </a:p>
          <a:p>
            <a:pPr lvl="1"/>
            <a:r>
              <a:rPr lang="en-US" dirty="0" smtClean="0"/>
              <a:t>(i.e. relation has transitive dependencies – attributes whose values can be determined by knowing something other than the key)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8960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2NF to 3NF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dirty="0" smtClean="0">
                <a:latin typeface="Lucida Sans" pitchFamily="34" charset="0"/>
              </a:rPr>
              <a:t>2NF Relations: </a:t>
            </a:r>
            <a:br>
              <a:rPr lang="en-US" sz="2600" dirty="0" smtClean="0">
                <a:latin typeface="Lucida Sans" pitchFamily="34" charset="0"/>
              </a:rPr>
            </a:br>
            <a:endParaRPr lang="en-US" sz="2600" dirty="0" smtClean="0">
              <a:latin typeface="Lucida Sans" pitchFamily="34" charset="0"/>
            </a:endParaRPr>
          </a:p>
          <a:p>
            <a:pPr marL="457200" lvl="1" indent="0">
              <a:buNone/>
            </a:pPr>
            <a:r>
              <a:rPr lang="en-US" sz="1900" b="1" dirty="0" smtClean="0">
                <a:latin typeface="Lucida Sans" pitchFamily="34" charset="0"/>
                <a:cs typeface="Times New Roman" charset="0"/>
              </a:rPr>
              <a:t>CLASSLISTSTUDENT</a:t>
            </a:r>
            <a:r>
              <a:rPr lang="en-US" sz="1900" dirty="0" smtClean="0">
                <a:latin typeface="Lucida Sans" pitchFamily="34" charset="0"/>
              </a:rPr>
              <a:t> [ </a:t>
            </a:r>
            <a:r>
              <a:rPr lang="en-US" sz="1900" u="sng" dirty="0" err="1" smtClean="0">
                <a:latin typeface="Lucida Sans" pitchFamily="34" charset="0"/>
              </a:rPr>
              <a:t>SubjectCodeFK</a:t>
            </a:r>
            <a:r>
              <a:rPr lang="en-US" sz="1900" u="sng" dirty="0" smtClean="0">
                <a:latin typeface="Lucida Sans" pitchFamily="34" charset="0"/>
              </a:rPr>
              <a:t>, </a:t>
            </a:r>
            <a:r>
              <a:rPr lang="en-US" sz="1900" u="sng" dirty="0" err="1" smtClean="0">
                <a:latin typeface="Lucida Sans" pitchFamily="34" charset="0"/>
              </a:rPr>
              <a:t>SectionCodeFK</a:t>
            </a:r>
            <a:r>
              <a:rPr lang="en-US" sz="1900" u="sng" dirty="0" smtClean="0">
                <a:latin typeface="Lucida Sans" pitchFamily="34" charset="0"/>
              </a:rPr>
              <a:t>, </a:t>
            </a:r>
            <a:r>
              <a:rPr lang="en-US" sz="1900" u="sng" dirty="0" err="1" smtClean="0">
                <a:latin typeface="Lucida Sans" pitchFamily="34" charset="0"/>
              </a:rPr>
              <a:t>StudentNumberFK</a:t>
            </a:r>
            <a:r>
              <a:rPr lang="en-US" sz="1900" dirty="0" smtClean="0">
                <a:latin typeface="Lucida Sans" pitchFamily="34" charset="0"/>
              </a:rPr>
              <a:t> ]  </a:t>
            </a:r>
          </a:p>
          <a:p>
            <a:pPr marL="457200" lvl="1" indent="0">
              <a:buNone/>
            </a:pPr>
            <a:r>
              <a:rPr lang="en-US" sz="1900" b="1" dirty="0" smtClean="0">
                <a:latin typeface="Lucida Sans" pitchFamily="34" charset="0"/>
                <a:cs typeface="Times New Roman" charset="0"/>
              </a:rPr>
              <a:t>CLASSLIST</a:t>
            </a:r>
            <a:r>
              <a:rPr lang="en-US" sz="1900" dirty="0" smtClean="0">
                <a:latin typeface="Lucida Sans" pitchFamily="34" charset="0"/>
              </a:rPr>
              <a:t> [ </a:t>
            </a:r>
            <a:r>
              <a:rPr lang="en-US" sz="1900" u="sng" dirty="0" err="1" smtClean="0">
                <a:latin typeface="Lucida Sans" pitchFamily="34" charset="0"/>
              </a:rPr>
              <a:t>SubjectCodeFK</a:t>
            </a:r>
            <a:r>
              <a:rPr lang="en-US" sz="1900" u="sng" dirty="0" smtClean="0">
                <a:latin typeface="Lucida Sans" pitchFamily="34" charset="0"/>
              </a:rPr>
              <a:t>, </a:t>
            </a:r>
            <a:r>
              <a:rPr lang="en-US" sz="1900" u="sng" dirty="0" err="1" smtClean="0">
                <a:latin typeface="Lucida Sans" pitchFamily="34" charset="0"/>
              </a:rPr>
              <a:t>SectionCode</a:t>
            </a:r>
            <a:r>
              <a:rPr lang="en-US" sz="1900" u="sng" dirty="0" smtClean="0">
                <a:latin typeface="Lucida Sans" pitchFamily="34" charset="0"/>
              </a:rPr>
              <a:t>,</a:t>
            </a:r>
            <a:r>
              <a:rPr lang="en-US" sz="1900" dirty="0" smtClean="0">
                <a:latin typeface="Lucida Sans" pitchFamily="34" charset="0"/>
              </a:rPr>
              <a:t> </a:t>
            </a:r>
            <a:r>
              <a:rPr lang="en-US" sz="1900" dirty="0" err="1" smtClean="0">
                <a:latin typeface="Lucida Sans" pitchFamily="34" charset="0"/>
              </a:rPr>
              <a:t>InstructorNo</a:t>
            </a:r>
            <a:r>
              <a:rPr lang="en-US" sz="1900" dirty="0" smtClean="0">
                <a:latin typeface="Lucida Sans" pitchFamily="34" charset="0"/>
              </a:rPr>
              <a:t>, </a:t>
            </a:r>
            <a:r>
              <a:rPr lang="en-US" sz="1900" dirty="0" err="1" smtClean="0">
                <a:latin typeface="Lucida Sans" pitchFamily="34" charset="0"/>
              </a:rPr>
              <a:t>InstructorName</a:t>
            </a:r>
            <a:r>
              <a:rPr lang="en-US" sz="1900" dirty="0" smtClean="0">
                <a:latin typeface="Lucida Sans" pitchFamily="34" charset="0"/>
              </a:rPr>
              <a:t> ] </a:t>
            </a:r>
          </a:p>
          <a:p>
            <a:pPr marL="457200" lvl="1" indent="0">
              <a:buNone/>
            </a:pPr>
            <a:r>
              <a:rPr lang="en-US" sz="1900" b="1" dirty="0" smtClean="0">
                <a:latin typeface="Lucida Sans" pitchFamily="34" charset="0"/>
              </a:rPr>
              <a:t>SUBJECT</a:t>
            </a:r>
            <a:r>
              <a:rPr lang="en-US" sz="1900" dirty="0" smtClean="0">
                <a:latin typeface="Lucida Sans" pitchFamily="34" charset="0"/>
              </a:rPr>
              <a:t> [</a:t>
            </a:r>
            <a:r>
              <a:rPr lang="en-US" sz="1900" u="sng" dirty="0" err="1" smtClean="0">
                <a:latin typeface="Lucida Sans" pitchFamily="34" charset="0"/>
              </a:rPr>
              <a:t>SubjectCode</a:t>
            </a:r>
            <a:r>
              <a:rPr lang="en-US" sz="1900" dirty="0" smtClean="0">
                <a:latin typeface="Lucida Sans" pitchFamily="34" charset="0"/>
              </a:rPr>
              <a:t>, </a:t>
            </a:r>
            <a:r>
              <a:rPr lang="en-US" sz="1900" dirty="0" err="1" smtClean="0">
                <a:latin typeface="Lucida Sans" pitchFamily="34" charset="0"/>
              </a:rPr>
              <a:t>SubjectName</a:t>
            </a:r>
            <a:r>
              <a:rPr lang="en-US" sz="1900" dirty="0" smtClean="0">
                <a:latin typeface="Lucida Sans" pitchFamily="34" charset="0"/>
              </a:rPr>
              <a:t> ]</a:t>
            </a:r>
          </a:p>
          <a:p>
            <a:pPr marL="457200" lvl="1" indent="0">
              <a:buNone/>
            </a:pPr>
            <a:r>
              <a:rPr lang="en-US" sz="1900" b="1" dirty="0" smtClean="0">
                <a:latin typeface="Lucida Sans" pitchFamily="34" charset="0"/>
                <a:cs typeface="Times New Roman" charset="0"/>
              </a:rPr>
              <a:t>STUDENT</a:t>
            </a:r>
            <a:r>
              <a:rPr lang="en-US" sz="1900" dirty="0" smtClean="0">
                <a:latin typeface="Lucida Sans" pitchFamily="34" charset="0"/>
              </a:rPr>
              <a:t> [</a:t>
            </a:r>
            <a:r>
              <a:rPr lang="en-US" sz="1900" u="sng" dirty="0" err="1" smtClean="0">
                <a:latin typeface="Lucida Sans" pitchFamily="34" charset="0"/>
              </a:rPr>
              <a:t>StudentNumber</a:t>
            </a:r>
            <a:r>
              <a:rPr lang="en-US" sz="1900" u="sng" dirty="0" smtClean="0">
                <a:latin typeface="Lucida Sans" pitchFamily="34" charset="0"/>
              </a:rPr>
              <a:t>,</a:t>
            </a:r>
            <a:r>
              <a:rPr lang="en-US" sz="1900" dirty="0" smtClean="0">
                <a:latin typeface="Lucida Sans" pitchFamily="34" charset="0"/>
              </a:rPr>
              <a:t> </a:t>
            </a:r>
            <a:r>
              <a:rPr lang="en-US" sz="1900" dirty="0" err="1" smtClean="0">
                <a:latin typeface="Lucida Sans" pitchFamily="34" charset="0"/>
              </a:rPr>
              <a:t>StudentName</a:t>
            </a:r>
            <a:r>
              <a:rPr lang="en-US" sz="1900" dirty="0" smtClean="0">
                <a:latin typeface="Lucida Sans" pitchFamily="34" charset="0"/>
              </a:rPr>
              <a:t> ]</a:t>
            </a:r>
            <a:br>
              <a:rPr lang="en-US" sz="1900" dirty="0" smtClean="0">
                <a:latin typeface="Lucida Sans" pitchFamily="34" charset="0"/>
              </a:rPr>
            </a:br>
            <a:endParaRPr lang="en-US" sz="1900" dirty="0" smtClean="0">
              <a:latin typeface="Lucida Sans" pitchFamily="34" charset="0"/>
            </a:endParaRPr>
          </a:p>
          <a:p>
            <a:r>
              <a:rPr lang="en-US" sz="2400" dirty="0" smtClean="0">
                <a:latin typeface="Lucida Sans" pitchFamily="34" charset="0"/>
              </a:rPr>
              <a:t>In </a:t>
            </a:r>
            <a:r>
              <a:rPr lang="en-US" sz="2400" dirty="0">
                <a:latin typeface="Lucida Sans" pitchFamily="34" charset="0"/>
              </a:rPr>
              <a:t>CLASSLIST the Instructor Name is determined by </a:t>
            </a:r>
            <a:r>
              <a:rPr lang="en-US" sz="2400" dirty="0" err="1">
                <a:latin typeface="Lucida Sans" pitchFamily="34" charset="0"/>
              </a:rPr>
              <a:t>InstructorNo</a:t>
            </a:r>
            <a:r>
              <a:rPr lang="en-US" sz="2400" dirty="0">
                <a:latin typeface="Lucida Sans" pitchFamily="34" charset="0"/>
              </a:rPr>
              <a:t> so create the new relation:  </a:t>
            </a:r>
            <a:r>
              <a:rPr lang="en-US" sz="2400" dirty="0" smtClean="0">
                <a:latin typeface="Lucida Sans" pitchFamily="34" charset="0"/>
              </a:rPr>
              <a:t/>
            </a:r>
            <a:br>
              <a:rPr lang="en-US" sz="2400" dirty="0" smtClean="0">
                <a:latin typeface="Lucida Sans" pitchFamily="34" charset="0"/>
              </a:rPr>
            </a:br>
            <a:endParaRPr lang="en-US" sz="2400" dirty="0" smtClean="0">
              <a:latin typeface="Lucida Sans" pitchFamily="34" charset="0"/>
            </a:endParaRPr>
          </a:p>
          <a:p>
            <a:pPr marL="457200" lvl="1" indent="0">
              <a:buNone/>
            </a:pPr>
            <a:r>
              <a:rPr lang="en-US" sz="1900" b="1" dirty="0" smtClean="0">
                <a:latin typeface="Lucida Sans" pitchFamily="34" charset="0"/>
              </a:rPr>
              <a:t>INSTRUCTOR</a:t>
            </a:r>
            <a:r>
              <a:rPr lang="en-US" sz="1900" dirty="0" smtClean="0">
                <a:latin typeface="Lucida Sans" pitchFamily="34" charset="0"/>
              </a:rPr>
              <a:t> [</a:t>
            </a:r>
            <a:r>
              <a:rPr lang="en-US" sz="1900" dirty="0" err="1" smtClean="0">
                <a:latin typeface="Lucida Sans" pitchFamily="34" charset="0"/>
              </a:rPr>
              <a:t>InstructorNo</a:t>
            </a:r>
            <a:r>
              <a:rPr lang="en-US" sz="1900" dirty="0" smtClean="0">
                <a:latin typeface="Lucida Sans" pitchFamily="34" charset="0"/>
              </a:rPr>
              <a:t>, </a:t>
            </a:r>
            <a:r>
              <a:rPr lang="en-US" sz="1900" dirty="0" err="1" smtClean="0">
                <a:latin typeface="Lucida Sans" pitchFamily="34" charset="0"/>
              </a:rPr>
              <a:t>InstructorName</a:t>
            </a:r>
            <a:r>
              <a:rPr lang="en-US" sz="1900" dirty="0" smtClean="0">
                <a:latin typeface="Lucida Sans" pitchFamily="34" charset="0"/>
              </a:rPr>
              <a:t> ]</a:t>
            </a:r>
            <a:br>
              <a:rPr lang="en-US" sz="1900" dirty="0" smtClean="0">
                <a:latin typeface="Lucida Sans" pitchFamily="34" charset="0"/>
              </a:rPr>
            </a:br>
            <a:endParaRPr lang="en-US" sz="1900" dirty="0" smtClean="0">
              <a:latin typeface="Lucida Sans" pitchFamily="34" charset="0"/>
            </a:endParaRPr>
          </a:p>
          <a:p>
            <a:r>
              <a:rPr lang="en-US" sz="2600" dirty="0" smtClean="0">
                <a:latin typeface="Lucida Sans" pitchFamily="34" charset="0"/>
              </a:rPr>
              <a:t>Remove </a:t>
            </a:r>
            <a:r>
              <a:rPr lang="en-US" sz="2600" dirty="0">
                <a:latin typeface="Lucida Sans" pitchFamily="34" charset="0"/>
              </a:rPr>
              <a:t>the transitive </a:t>
            </a:r>
            <a:r>
              <a:rPr lang="en-US" sz="2600" dirty="0" smtClean="0">
                <a:latin typeface="Lucida Sans" pitchFamily="34" charset="0"/>
              </a:rPr>
              <a:t>dependency</a:t>
            </a:r>
            <a:br>
              <a:rPr lang="en-US" sz="2600" dirty="0" smtClean="0">
                <a:latin typeface="Lucida Sans" pitchFamily="34" charset="0"/>
              </a:rPr>
            </a:br>
            <a:endParaRPr lang="en-US" sz="2600" dirty="0">
              <a:latin typeface="Lucida Sans" pitchFamily="34" charset="0"/>
            </a:endParaRPr>
          </a:p>
          <a:p>
            <a:pPr marL="457200" lvl="1" indent="0">
              <a:buNone/>
            </a:pPr>
            <a:r>
              <a:rPr lang="en-US" sz="1900" b="1" dirty="0" smtClean="0">
                <a:latin typeface="Lucida Sans" pitchFamily="34" charset="0"/>
              </a:rPr>
              <a:t>CLASSLIST</a:t>
            </a:r>
            <a:r>
              <a:rPr lang="en-US" sz="1900" dirty="0" smtClean="0">
                <a:latin typeface="Lucida Sans" pitchFamily="34" charset="0"/>
              </a:rPr>
              <a:t> </a:t>
            </a:r>
            <a:r>
              <a:rPr lang="en-US" sz="1900" dirty="0">
                <a:latin typeface="Lucida Sans" pitchFamily="34" charset="0"/>
              </a:rPr>
              <a:t>[ </a:t>
            </a:r>
            <a:r>
              <a:rPr lang="en-US" sz="1900" dirty="0" err="1">
                <a:latin typeface="Lucida Sans" pitchFamily="34" charset="0"/>
              </a:rPr>
              <a:t>SubjectCodeFK</a:t>
            </a:r>
            <a:r>
              <a:rPr lang="en-US" sz="1900" dirty="0">
                <a:latin typeface="Lucida Sans" pitchFamily="34" charset="0"/>
              </a:rPr>
              <a:t>, </a:t>
            </a:r>
            <a:r>
              <a:rPr lang="en-US" sz="1900" dirty="0" err="1">
                <a:latin typeface="Lucida Sans" pitchFamily="34" charset="0"/>
              </a:rPr>
              <a:t>SectionCode</a:t>
            </a:r>
            <a:r>
              <a:rPr lang="en-US" sz="1900" dirty="0">
                <a:latin typeface="Lucida Sans" pitchFamily="34" charset="0"/>
              </a:rPr>
              <a:t>, </a:t>
            </a:r>
            <a:r>
              <a:rPr lang="en-US" sz="1900" dirty="0" err="1">
                <a:latin typeface="Lucida Sans" pitchFamily="34" charset="0"/>
              </a:rPr>
              <a:t>InstructorNoFK</a:t>
            </a:r>
            <a:r>
              <a:rPr lang="en-US" sz="1900" dirty="0">
                <a:latin typeface="Lucida Sans" pitchFamily="34" charset="0"/>
              </a:rPr>
              <a:t> ]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331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 Review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7243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Relations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Set of 3NF Relations for the Class List </a:t>
            </a:r>
            <a:r>
              <a:rPr lang="en-US" sz="4000" dirty="0" err="1" smtClean="0"/>
              <a:t>Userview</a:t>
            </a:r>
            <a:r>
              <a:rPr lang="en-US" sz="4000" dirty="0" smtClean="0"/>
              <a:t>:</a:t>
            </a:r>
          </a:p>
          <a:p>
            <a:pPr>
              <a:buNone/>
            </a:pPr>
            <a:r>
              <a:rPr lang="en-US" sz="3600" dirty="0" smtClean="0">
                <a:latin typeface="Lucida Sans" pitchFamily="34" charset="0"/>
              </a:rPr>
              <a:t>  </a:t>
            </a:r>
            <a:r>
              <a:rPr lang="en-US" sz="2400" b="1" dirty="0" smtClean="0">
                <a:latin typeface="Lucida Sans" pitchFamily="34" charset="0"/>
                <a:cs typeface="Times New Roman" charset="0"/>
              </a:rPr>
              <a:t>CLASSLIST</a:t>
            </a:r>
            <a:r>
              <a:rPr lang="en-US" sz="2400" dirty="0" smtClean="0">
                <a:latin typeface="Lucida Sans" pitchFamily="34" charset="0"/>
              </a:rPr>
              <a:t> </a:t>
            </a:r>
            <a:r>
              <a:rPr lang="en-US" sz="2400" dirty="0">
                <a:latin typeface="Lucida Sans" pitchFamily="34" charset="0"/>
              </a:rPr>
              <a:t>[ </a:t>
            </a:r>
            <a:r>
              <a:rPr lang="en-US" sz="2400" u="sng" dirty="0" err="1">
                <a:latin typeface="Lucida Sans" pitchFamily="34" charset="0"/>
              </a:rPr>
              <a:t>SubjectCode</a:t>
            </a:r>
            <a:r>
              <a:rPr lang="en-US" sz="2400" u="sng" dirty="0">
                <a:latin typeface="Lucida Sans" pitchFamily="34" charset="0"/>
              </a:rPr>
              <a:t>, </a:t>
            </a:r>
            <a:r>
              <a:rPr lang="en-US" sz="2400" u="sng" dirty="0" err="1">
                <a:latin typeface="Lucida Sans" pitchFamily="34" charset="0"/>
              </a:rPr>
              <a:t>SectionCode</a:t>
            </a:r>
            <a:r>
              <a:rPr lang="en-US" sz="2400" u="sng" dirty="0">
                <a:latin typeface="Lucida Sans" pitchFamily="34" charset="0"/>
              </a:rPr>
              <a:t>,</a:t>
            </a:r>
            <a:r>
              <a:rPr lang="en-US" sz="2400" dirty="0">
                <a:latin typeface="Lucida Sans" pitchFamily="34" charset="0"/>
              </a:rPr>
              <a:t> </a:t>
            </a:r>
            <a:r>
              <a:rPr lang="en-US" sz="2400" dirty="0" err="1">
                <a:latin typeface="Lucida Sans" pitchFamily="34" charset="0"/>
              </a:rPr>
              <a:t>InstructorNo</a:t>
            </a:r>
            <a:r>
              <a:rPr lang="en-US" sz="2400" dirty="0">
                <a:latin typeface="Lucida Sans" pitchFamily="34" charset="0"/>
              </a:rPr>
              <a:t> ]</a:t>
            </a:r>
            <a:endParaRPr lang="en-US" sz="2400" dirty="0" smtClean="0">
              <a:latin typeface="Lucida Sans" pitchFamily="34" charset="0"/>
              <a:cs typeface="Times New Roman" charset="0"/>
            </a:endParaRPr>
          </a:p>
          <a:p>
            <a:pPr>
              <a:buNone/>
            </a:pPr>
            <a:r>
              <a:rPr lang="en-US" sz="2400" dirty="0" smtClean="0">
                <a:latin typeface="Lucida Sans" pitchFamily="34" charset="0"/>
                <a:cs typeface="Times New Roman" charset="0"/>
              </a:rPr>
              <a:t>   </a:t>
            </a:r>
            <a:r>
              <a:rPr lang="en-US" sz="2400" b="1" dirty="0">
                <a:latin typeface="Lucida Sans" pitchFamily="34" charset="0"/>
                <a:cs typeface="Times New Roman" charset="0"/>
              </a:rPr>
              <a:t>CLASSLISTSTUDENT</a:t>
            </a:r>
            <a:r>
              <a:rPr lang="en-US" sz="2400" dirty="0">
                <a:latin typeface="Lucida Sans" pitchFamily="34" charset="0"/>
              </a:rPr>
              <a:t> [ </a:t>
            </a:r>
            <a:r>
              <a:rPr lang="en-US" sz="2400" u="sng" dirty="0" err="1">
                <a:latin typeface="Lucida Sans" pitchFamily="34" charset="0"/>
              </a:rPr>
              <a:t>SubjectCode</a:t>
            </a:r>
            <a:r>
              <a:rPr lang="en-US" sz="2400" u="sng" dirty="0">
                <a:latin typeface="Lucida Sans" pitchFamily="34" charset="0"/>
              </a:rPr>
              <a:t>, </a:t>
            </a:r>
            <a:r>
              <a:rPr lang="en-US" sz="2400" u="sng" dirty="0" err="1">
                <a:latin typeface="Lucida Sans" pitchFamily="34" charset="0"/>
              </a:rPr>
              <a:t>SectionCode</a:t>
            </a:r>
            <a:r>
              <a:rPr lang="en-US" sz="2400" u="sng" dirty="0">
                <a:latin typeface="Lucida Sans" pitchFamily="34" charset="0"/>
              </a:rPr>
              <a:t>, </a:t>
            </a:r>
            <a:r>
              <a:rPr lang="en-US" sz="2400" u="sng" dirty="0" err="1">
                <a:latin typeface="Lucida Sans" pitchFamily="34" charset="0"/>
              </a:rPr>
              <a:t>StudentNumber</a:t>
            </a:r>
            <a:r>
              <a:rPr lang="en-US" sz="2400" dirty="0">
                <a:latin typeface="Lucida Sans" pitchFamily="34" charset="0"/>
              </a:rPr>
              <a:t> ] </a:t>
            </a:r>
          </a:p>
          <a:p>
            <a:pPr>
              <a:buNone/>
            </a:pPr>
            <a:r>
              <a:rPr lang="en-US" sz="2400" dirty="0" smtClean="0">
                <a:latin typeface="Lucida Sans" pitchFamily="34" charset="0"/>
              </a:rPr>
              <a:t>   </a:t>
            </a:r>
            <a:r>
              <a:rPr lang="en-US" sz="2400" b="1" dirty="0">
                <a:latin typeface="Lucida Sans" pitchFamily="34" charset="0"/>
              </a:rPr>
              <a:t>SUBJECT</a:t>
            </a:r>
            <a:r>
              <a:rPr lang="en-US" sz="2400" dirty="0">
                <a:latin typeface="Lucida Sans" pitchFamily="34" charset="0"/>
              </a:rPr>
              <a:t> [</a:t>
            </a:r>
            <a:r>
              <a:rPr lang="en-US" sz="2400" u="sng" dirty="0" err="1">
                <a:latin typeface="Lucida Sans" pitchFamily="34" charset="0"/>
              </a:rPr>
              <a:t>SubjectCode</a:t>
            </a:r>
            <a:r>
              <a:rPr lang="en-US" sz="2400" dirty="0">
                <a:latin typeface="Lucida Sans" pitchFamily="34" charset="0"/>
              </a:rPr>
              <a:t>, </a:t>
            </a:r>
            <a:r>
              <a:rPr lang="en-US" sz="2400" dirty="0" err="1">
                <a:latin typeface="Lucida Sans" pitchFamily="34" charset="0"/>
              </a:rPr>
              <a:t>SubjectName</a:t>
            </a:r>
            <a:r>
              <a:rPr lang="en-US" sz="2400" dirty="0">
                <a:latin typeface="Lucida Sans" pitchFamily="34" charset="0"/>
              </a:rPr>
              <a:t> ] </a:t>
            </a:r>
          </a:p>
          <a:p>
            <a:pPr>
              <a:buNone/>
            </a:pPr>
            <a:r>
              <a:rPr lang="en-US" sz="2400" dirty="0" smtClean="0">
                <a:latin typeface="Lucida Sans" pitchFamily="34" charset="0"/>
              </a:rPr>
              <a:t>   </a:t>
            </a:r>
            <a:r>
              <a:rPr lang="en-US" sz="2400" b="1" dirty="0">
                <a:latin typeface="Lucida Sans" pitchFamily="34" charset="0"/>
                <a:cs typeface="Times New Roman" charset="0"/>
              </a:rPr>
              <a:t>STUDENT</a:t>
            </a:r>
            <a:r>
              <a:rPr lang="en-US" sz="2400" dirty="0">
                <a:latin typeface="Lucida Sans" pitchFamily="34" charset="0"/>
              </a:rPr>
              <a:t> [</a:t>
            </a:r>
            <a:r>
              <a:rPr lang="en-US" sz="2400" u="sng" dirty="0" err="1">
                <a:latin typeface="Lucida Sans" pitchFamily="34" charset="0"/>
              </a:rPr>
              <a:t>StudentNumber</a:t>
            </a:r>
            <a:r>
              <a:rPr lang="en-US" sz="2400" u="sng" dirty="0">
                <a:latin typeface="Lucida Sans" pitchFamily="34" charset="0"/>
              </a:rPr>
              <a:t>,</a:t>
            </a:r>
            <a:r>
              <a:rPr lang="en-US" sz="2400" dirty="0">
                <a:latin typeface="Lucida Sans" pitchFamily="34" charset="0"/>
              </a:rPr>
              <a:t> </a:t>
            </a:r>
            <a:r>
              <a:rPr lang="en-US" sz="2400" dirty="0" err="1">
                <a:latin typeface="Lucida Sans" pitchFamily="34" charset="0"/>
              </a:rPr>
              <a:t>StudentName</a:t>
            </a:r>
            <a:r>
              <a:rPr lang="en-US" sz="2400" dirty="0">
                <a:latin typeface="Lucida Sans" pitchFamily="34" charset="0"/>
              </a:rPr>
              <a:t> ]</a:t>
            </a:r>
          </a:p>
          <a:p>
            <a:pPr>
              <a:buNone/>
            </a:pPr>
            <a:r>
              <a:rPr lang="en-US" sz="2400" dirty="0" smtClean="0">
                <a:latin typeface="Lucida Sans" pitchFamily="34" charset="0"/>
              </a:rPr>
              <a:t>   </a:t>
            </a:r>
            <a:r>
              <a:rPr lang="en-US" sz="2400" b="1" dirty="0">
                <a:latin typeface="Lucida Sans" pitchFamily="34" charset="0"/>
                <a:cs typeface="Times New Roman" charset="0"/>
              </a:rPr>
              <a:t>INSTRUCTOR</a:t>
            </a:r>
            <a:r>
              <a:rPr lang="en-US" sz="2400" dirty="0">
                <a:latin typeface="Lucida Sans" pitchFamily="34" charset="0"/>
              </a:rPr>
              <a:t> [</a:t>
            </a:r>
            <a:r>
              <a:rPr lang="en-US" sz="2400" u="sng" dirty="0" err="1">
                <a:latin typeface="Lucida Sans" pitchFamily="34" charset="0"/>
              </a:rPr>
              <a:t>InstructorNo</a:t>
            </a:r>
            <a:r>
              <a:rPr lang="en-US" sz="2400" dirty="0">
                <a:latin typeface="Lucida Sans" pitchFamily="34" charset="0"/>
              </a:rPr>
              <a:t>, </a:t>
            </a:r>
            <a:r>
              <a:rPr lang="en-US" sz="2400" dirty="0" err="1">
                <a:latin typeface="Lucida Sans" pitchFamily="34" charset="0"/>
              </a:rPr>
              <a:t>InstructorName</a:t>
            </a:r>
            <a:r>
              <a:rPr lang="en-US" sz="2400" dirty="0">
                <a:latin typeface="Lucida Sans" pitchFamily="34" charset="0"/>
              </a:rPr>
              <a:t> ]</a:t>
            </a:r>
            <a:endParaRPr lang="en-US" sz="2400" dirty="0" smtClean="0">
              <a:latin typeface="Lucida Sans" pitchFamily="34" charset="0"/>
              <a:cs typeface="Times New Roman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7472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1NF/2NF/3NF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/>
              <a:t>unnormalized</a:t>
            </a:r>
            <a:r>
              <a:rPr lang="en-US" dirty="0"/>
              <a:t> </a:t>
            </a:r>
            <a:r>
              <a:rPr lang="en-US" dirty="0" err="1"/>
              <a:t>userview</a:t>
            </a:r>
            <a:r>
              <a:rPr lang="en-US" dirty="0"/>
              <a:t> will always result in </a:t>
            </a:r>
            <a:r>
              <a:rPr lang="en-US" dirty="0" smtClean="0"/>
              <a:t>one </a:t>
            </a:r>
            <a:r>
              <a:rPr lang="en-US" dirty="0"/>
              <a:t>or more relations in </a:t>
            </a:r>
            <a:r>
              <a:rPr lang="en-US" dirty="0" smtClean="0"/>
              <a:t>1NF.</a:t>
            </a:r>
            <a:endParaRPr lang="en-US" dirty="0"/>
          </a:p>
          <a:p>
            <a:r>
              <a:rPr lang="en-US" dirty="0"/>
              <a:t>Each 1NF relation will result in </a:t>
            </a:r>
            <a:r>
              <a:rPr lang="en-US" dirty="0" smtClean="0"/>
              <a:t>one </a:t>
            </a:r>
            <a:r>
              <a:rPr lang="en-US" dirty="0"/>
              <a:t>or more 2NF </a:t>
            </a:r>
            <a:r>
              <a:rPr lang="en-US" dirty="0" smtClean="0"/>
              <a:t>relations.</a:t>
            </a:r>
            <a:endParaRPr lang="en-US" dirty="0"/>
          </a:p>
          <a:p>
            <a:r>
              <a:rPr lang="en-US" dirty="0"/>
              <a:t>Each 2NF relation will result in </a:t>
            </a:r>
            <a:r>
              <a:rPr lang="en-US" dirty="0" smtClean="0"/>
              <a:t>one </a:t>
            </a:r>
            <a:r>
              <a:rPr lang="en-US" dirty="0"/>
              <a:t>or more 3NF </a:t>
            </a:r>
            <a:r>
              <a:rPr lang="en-US" dirty="0" smtClean="0"/>
              <a:t>relations.</a:t>
            </a:r>
            <a:endParaRPr lang="en-US" dirty="0"/>
          </a:p>
          <a:p>
            <a:r>
              <a:rPr lang="en-US" dirty="0"/>
              <a:t>You can never lose (</a:t>
            </a:r>
            <a:r>
              <a:rPr lang="en-US" dirty="0" err="1"/>
              <a:t>ie</a:t>
            </a:r>
            <a:r>
              <a:rPr lang="en-US" dirty="0"/>
              <a:t> not include) an attribute – it must always be found in one of the relations at each step 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You can never lose a </a:t>
            </a:r>
            <a:r>
              <a:rPr lang="en-US" dirty="0" smtClean="0"/>
              <a:t>relation.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6702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DBDL </a:t>
            </a:r>
            <a:r>
              <a:rPr lang="en-US" sz="2400" dirty="0"/>
              <a:t>(</a:t>
            </a:r>
            <a:r>
              <a:rPr lang="en-CA" sz="2400" dirty="0"/>
              <a:t>Database Designation Language</a:t>
            </a:r>
            <a:r>
              <a:rPr lang="en-US" sz="2400" dirty="0"/>
              <a:t>)</a:t>
            </a:r>
            <a:endParaRPr lang="en-CA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scenario: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299992" y="2541144"/>
            <a:ext cx="7592016" cy="2920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Each dentist’s office has a unique identifier for insurance companies.  There is a mailing address for the office as well as the name of the head dentist.  There are many patients and each patient has a unique identifier number.</a:t>
            </a:r>
            <a:endParaRPr lang="en-CA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048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DBDL </a:t>
            </a:r>
            <a:r>
              <a:rPr lang="en-US" sz="2400" dirty="0" smtClean="0"/>
              <a:t>(Example 1)</a:t>
            </a:r>
            <a:endParaRPr lang="en-CA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DBDL for the given description: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 Attributes</a:t>
            </a:r>
          </a:p>
          <a:p>
            <a:pPr lvl="1"/>
            <a:r>
              <a:rPr lang="en-US" dirty="0" err="1" smtClean="0"/>
              <a:t>OfficeNo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MailAddress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HeadDentist</a:t>
            </a:r>
            <a:endParaRPr lang="en-US" dirty="0" smtClean="0"/>
          </a:p>
          <a:p>
            <a:pPr lvl="1"/>
            <a:r>
              <a:rPr lang="en-US" dirty="0" err="1" smtClean="0"/>
              <a:t>PatientNo</a:t>
            </a:r>
            <a:endParaRPr lang="en-US" dirty="0" smtClean="0"/>
          </a:p>
          <a:p>
            <a:pPr lvl="1"/>
            <a:r>
              <a:rPr lang="en-US" dirty="0" err="1" smtClean="0"/>
              <a:t>PatientName</a:t>
            </a:r>
            <a:endParaRPr lang="en-US" dirty="0" smtClean="0"/>
          </a:p>
          <a:p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4624854" y="2559849"/>
            <a:ext cx="5232378" cy="1767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Each dentist’s office has a unique identifier for insurance companies.  There is a mailing address for the office as well as the name of the head dentist.  There are many patients and each patient has a unique identifier number.</a:t>
            </a:r>
            <a:endParaRPr lang="en-CA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193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DBDL </a:t>
            </a:r>
            <a:r>
              <a:rPr lang="en-US" sz="2400" dirty="0"/>
              <a:t>(</a:t>
            </a:r>
            <a:r>
              <a:rPr lang="en-US" sz="2400" dirty="0" smtClean="0"/>
              <a:t>Example 1)</a:t>
            </a:r>
            <a:endParaRPr lang="en-CA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Select Primary Key (unique identifier for each row)</a:t>
            </a:r>
          </a:p>
          <a:p>
            <a:pPr marL="457200" lvl="1" indent="0">
              <a:buNone/>
            </a:pPr>
            <a:r>
              <a:rPr lang="en-US" b="1" u="sng" dirty="0" err="1"/>
              <a:t>OfficeNo</a:t>
            </a:r>
            <a:r>
              <a:rPr lang="en-US" dirty="0"/>
              <a:t>, </a:t>
            </a:r>
            <a:r>
              <a:rPr lang="en-US" dirty="0" err="1"/>
              <a:t>MailAddress</a:t>
            </a:r>
            <a:r>
              <a:rPr lang="en-US" dirty="0"/>
              <a:t>, </a:t>
            </a:r>
            <a:r>
              <a:rPr lang="en-US" dirty="0" err="1"/>
              <a:t>HeadDentist,PatientNo</a:t>
            </a:r>
            <a:r>
              <a:rPr lang="en-US" dirty="0"/>
              <a:t>, </a:t>
            </a:r>
            <a:r>
              <a:rPr lang="en-US" dirty="0" err="1" smtClean="0"/>
              <a:t>PatientName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Show </a:t>
            </a:r>
            <a:r>
              <a:rPr lang="en-US" dirty="0" err="1" smtClean="0"/>
              <a:t>mulit</a:t>
            </a:r>
            <a:r>
              <a:rPr lang="en-US" dirty="0" smtClean="0"/>
              <a:t>-valued dependencies</a:t>
            </a:r>
          </a:p>
          <a:p>
            <a:pPr marL="457200" lvl="1" indent="0">
              <a:buNone/>
            </a:pPr>
            <a:r>
              <a:rPr lang="en-US" b="1" u="sng" dirty="0" err="1" smtClean="0"/>
              <a:t>OfficeNo</a:t>
            </a:r>
            <a:r>
              <a:rPr lang="en-US" dirty="0" err="1" smtClean="0"/>
              <a:t>,MailAddress,HeadDentist</a:t>
            </a:r>
            <a:r>
              <a:rPr lang="en-US" dirty="0"/>
              <a:t>,(</a:t>
            </a:r>
            <a:r>
              <a:rPr lang="en-US" i="1" dirty="0" err="1"/>
              <a:t>PatientNo</a:t>
            </a:r>
            <a:r>
              <a:rPr lang="en-US" i="1" dirty="0"/>
              <a:t>, </a:t>
            </a:r>
            <a:r>
              <a:rPr lang="en-US" i="1" dirty="0" err="1"/>
              <a:t>PatientName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CA" dirty="0" smtClean="0"/>
              <a:t>Give the relation a name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200" b="1" dirty="0" err="1" smtClean="0"/>
              <a:t>DentistsOffice</a:t>
            </a:r>
            <a:r>
              <a:rPr lang="en-US" sz="2200" dirty="0" smtClean="0"/>
              <a:t> [</a:t>
            </a:r>
            <a:r>
              <a:rPr lang="en-US" sz="2200" b="1" u="sng" dirty="0" err="1" smtClean="0"/>
              <a:t>OfficeNo</a:t>
            </a:r>
            <a:r>
              <a:rPr lang="en-US" sz="2200" dirty="0" smtClean="0"/>
              <a:t>, </a:t>
            </a:r>
            <a:r>
              <a:rPr lang="en-US" sz="2200" dirty="0" err="1" smtClean="0"/>
              <a:t>MailAddress</a:t>
            </a:r>
            <a:r>
              <a:rPr lang="en-US" sz="2200" dirty="0" smtClean="0"/>
              <a:t>, </a:t>
            </a:r>
            <a:r>
              <a:rPr lang="en-US" sz="2200" dirty="0" err="1" smtClean="0"/>
              <a:t>HeadDentist</a:t>
            </a:r>
            <a:r>
              <a:rPr lang="en-US" sz="2200" dirty="0" smtClean="0"/>
              <a:t>, (</a:t>
            </a:r>
            <a:r>
              <a:rPr lang="en-US" sz="2200" dirty="0" err="1" smtClean="0"/>
              <a:t>PatientNo</a:t>
            </a:r>
            <a:r>
              <a:rPr lang="en-US" sz="2200" dirty="0" smtClean="0"/>
              <a:t>, </a:t>
            </a:r>
            <a:r>
              <a:rPr lang="en-US" sz="2200" dirty="0" err="1" smtClean="0"/>
              <a:t>PatientName</a:t>
            </a:r>
            <a:r>
              <a:rPr lang="en-US" sz="2200" dirty="0" smtClean="0"/>
              <a:t>) ]</a:t>
            </a:r>
          </a:p>
          <a:p>
            <a:r>
              <a:rPr lang="en-US" sz="2400" b="1" dirty="0" smtClean="0"/>
              <a:t>We call this 0NF or UNF (</a:t>
            </a:r>
            <a:r>
              <a:rPr lang="en-US" sz="2400" b="1" dirty="0" err="1" smtClean="0"/>
              <a:t>Unnormalized</a:t>
            </a:r>
            <a:r>
              <a:rPr lang="en-US" sz="2400" b="1" dirty="0" smtClean="0"/>
              <a:t> Form) because there is a multi-valued dependency.</a:t>
            </a:r>
            <a:endParaRPr lang="en-US" sz="2400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3129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 to 1NF </a:t>
            </a:r>
            <a:r>
              <a:rPr lang="en-US" sz="3200" dirty="0" smtClean="0"/>
              <a:t>(Example 1)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UNF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600" b="1" dirty="0" err="1" smtClean="0"/>
              <a:t>DentistsOffice</a:t>
            </a:r>
            <a:r>
              <a:rPr lang="en-US" sz="1600" dirty="0" smtClean="0"/>
              <a:t> </a:t>
            </a:r>
            <a:r>
              <a:rPr lang="en-US" sz="1600" dirty="0"/>
              <a:t>[</a:t>
            </a:r>
            <a:r>
              <a:rPr lang="en-US" sz="1600" u="sng" dirty="0" err="1"/>
              <a:t>OfficeNo</a:t>
            </a:r>
            <a:r>
              <a:rPr lang="en-US" sz="1600" dirty="0"/>
              <a:t>, </a:t>
            </a:r>
            <a:r>
              <a:rPr lang="en-US" sz="1600" dirty="0" err="1"/>
              <a:t>MailAddress</a:t>
            </a:r>
            <a:r>
              <a:rPr lang="en-US" sz="1600" dirty="0"/>
              <a:t>, </a:t>
            </a:r>
            <a:r>
              <a:rPr lang="en-US" sz="1600" dirty="0" err="1"/>
              <a:t>HeadDentist</a:t>
            </a:r>
            <a:r>
              <a:rPr lang="en-US" sz="1600" dirty="0"/>
              <a:t>, (</a:t>
            </a:r>
            <a:r>
              <a:rPr lang="en-US" sz="1600" dirty="0" err="1"/>
              <a:t>PatientNo</a:t>
            </a:r>
            <a:r>
              <a:rPr lang="en-US" sz="1600" dirty="0"/>
              <a:t>, </a:t>
            </a:r>
            <a:r>
              <a:rPr lang="en-US" sz="1600" dirty="0" err="1"/>
              <a:t>PatientName</a:t>
            </a:r>
            <a:r>
              <a:rPr lang="en-US" sz="1600" dirty="0"/>
              <a:t>) ]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 Select the Primary Key for the multi-valued dependency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Create a two-part primary key by concatenating the original PK with the PK of the multi-valued </a:t>
            </a:r>
            <a:r>
              <a:rPr lang="en-US" dirty="0" smtClean="0"/>
              <a:t>dependency:</a:t>
            </a:r>
          </a:p>
          <a:p>
            <a:r>
              <a:rPr lang="en-US" b="1" dirty="0" smtClean="0"/>
              <a:t>1NF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b="1" dirty="0" err="1" smtClean="0"/>
              <a:t>DentistsOffice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u="sng" dirty="0" err="1" smtClean="0"/>
              <a:t>Office</a:t>
            </a:r>
            <a:r>
              <a:rPr lang="en-US" u="sng" dirty="0" err="1" smtClean="0"/>
              <a:t>No</a:t>
            </a:r>
            <a:r>
              <a:rPr lang="en-US" dirty="0" smtClean="0"/>
              <a:t> </a:t>
            </a:r>
            <a:r>
              <a:rPr lang="en-US" dirty="0" err="1"/>
              <a:t>MailAddress</a:t>
            </a:r>
            <a:r>
              <a:rPr lang="en-US" dirty="0"/>
              <a:t>, </a:t>
            </a:r>
            <a:r>
              <a:rPr lang="en-US" dirty="0" err="1"/>
              <a:t>HeadDentist</a:t>
            </a:r>
            <a:r>
              <a:rPr lang="en-US" dirty="0" smtClean="0"/>
              <a:t>,)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Patient</a:t>
            </a:r>
            <a:r>
              <a:rPr lang="en-US" u="sng" dirty="0" smtClean="0"/>
              <a:t>(</a:t>
            </a:r>
            <a:r>
              <a:rPr lang="en-US" u="sng" dirty="0" err="1" smtClean="0"/>
              <a:t>PatientNo,OfficeNo</a:t>
            </a:r>
            <a:r>
              <a:rPr lang="en-US" dirty="0"/>
              <a:t>, </a:t>
            </a:r>
            <a:r>
              <a:rPr lang="en-US" dirty="0" err="1"/>
              <a:t>PatientName</a:t>
            </a:r>
            <a:r>
              <a:rPr lang="en-US" dirty="0"/>
              <a:t> </a:t>
            </a:r>
            <a:r>
              <a:rPr lang="en-US" dirty="0" smtClean="0"/>
              <a:t>)</a:t>
            </a: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7615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1NF to 2NF </a:t>
            </a:r>
            <a:r>
              <a:rPr lang="en-US" sz="3200" dirty="0" smtClean="0"/>
              <a:t>(Example 1)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Look </a:t>
            </a:r>
            <a:r>
              <a:rPr lang="en-US" dirty="0"/>
              <a:t>for partial dependencies</a:t>
            </a:r>
          </a:p>
          <a:p>
            <a:r>
              <a:rPr lang="en-US" dirty="0" err="1"/>
              <a:t>MailAddress</a:t>
            </a:r>
            <a:r>
              <a:rPr lang="en-US" dirty="0"/>
              <a:t> is dependent on </a:t>
            </a:r>
            <a:r>
              <a:rPr lang="en-US" dirty="0" err="1" smtClean="0"/>
              <a:t>OfficeNo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err="1" smtClean="0"/>
              <a:t>OfficeNo</a:t>
            </a:r>
            <a:r>
              <a:rPr lang="en-US" dirty="0" smtClean="0"/>
              <a:t> -&gt; </a:t>
            </a:r>
            <a:r>
              <a:rPr lang="en-US" dirty="0" err="1" smtClean="0"/>
              <a:t>MailAddress</a:t>
            </a:r>
            <a:endParaRPr lang="en-US" dirty="0"/>
          </a:p>
          <a:p>
            <a:r>
              <a:rPr lang="en-US" dirty="0" err="1"/>
              <a:t>PatientName</a:t>
            </a:r>
            <a:r>
              <a:rPr lang="en-US" dirty="0"/>
              <a:t> is dependent on </a:t>
            </a:r>
            <a:r>
              <a:rPr lang="en-US" dirty="0" err="1" smtClean="0"/>
              <a:t>PatientNo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err="1" smtClean="0"/>
              <a:t>PatientNo</a:t>
            </a:r>
            <a:r>
              <a:rPr lang="en-US" dirty="0" smtClean="0"/>
              <a:t> -&gt; </a:t>
            </a:r>
            <a:r>
              <a:rPr lang="en-US" dirty="0" err="1" smtClean="0"/>
              <a:t>PatientName</a:t>
            </a:r>
            <a:endParaRPr lang="en-US" dirty="0"/>
          </a:p>
          <a:p>
            <a:r>
              <a:rPr lang="en-US" dirty="0" smtClean="0"/>
              <a:t>2NF: Create new relations</a:t>
            </a:r>
            <a:endParaRPr lang="en-US" dirty="0"/>
          </a:p>
          <a:p>
            <a:pPr marL="457200" lvl="1" indent="0">
              <a:buNone/>
            </a:pPr>
            <a:r>
              <a:rPr lang="en-US" b="1" dirty="0" err="1" smtClean="0"/>
              <a:t>OfficePatient</a:t>
            </a:r>
            <a:r>
              <a:rPr lang="en-US" dirty="0" smtClean="0"/>
              <a:t>[</a:t>
            </a:r>
            <a:r>
              <a:rPr lang="en-US" u="sng" dirty="0" err="1" smtClean="0"/>
              <a:t>OfficeNo</a:t>
            </a:r>
            <a:r>
              <a:rPr lang="en-US" dirty="0" err="1"/>
              <a:t>,</a:t>
            </a:r>
            <a:r>
              <a:rPr lang="en-US" u="sng" dirty="0" err="1" smtClean="0"/>
              <a:t>PatientNo</a:t>
            </a:r>
            <a:r>
              <a:rPr lang="en-US" u="sng" dirty="0"/>
              <a:t>)</a:t>
            </a:r>
            <a:endParaRPr lang="en-US" dirty="0"/>
          </a:p>
          <a:p>
            <a:pPr marL="457200" lvl="1" indent="0">
              <a:buNone/>
            </a:pPr>
            <a:r>
              <a:rPr lang="en-US" b="1" dirty="0" err="1"/>
              <a:t>DentistsOffice</a:t>
            </a:r>
            <a:r>
              <a:rPr lang="en-US" dirty="0"/>
              <a:t>[ </a:t>
            </a:r>
            <a:r>
              <a:rPr lang="en-US" u="sng" dirty="0" err="1"/>
              <a:t>OfficeNo</a:t>
            </a:r>
            <a:r>
              <a:rPr lang="en-US" dirty="0"/>
              <a:t>, </a:t>
            </a:r>
            <a:r>
              <a:rPr lang="en-US" dirty="0" err="1"/>
              <a:t>MailAddress,HeadDentist</a:t>
            </a:r>
            <a:r>
              <a:rPr lang="en-US" dirty="0"/>
              <a:t>]</a:t>
            </a:r>
          </a:p>
          <a:p>
            <a:pPr marL="457200" lvl="1" indent="0">
              <a:buNone/>
            </a:pPr>
            <a:r>
              <a:rPr lang="en-US" b="1" dirty="0" smtClean="0"/>
              <a:t>Patient</a:t>
            </a:r>
            <a:r>
              <a:rPr lang="en-US" dirty="0" smtClean="0"/>
              <a:t>[</a:t>
            </a:r>
            <a:r>
              <a:rPr lang="en-US" u="sng" dirty="0" err="1" smtClean="0"/>
              <a:t>PatientNo</a:t>
            </a:r>
            <a:r>
              <a:rPr lang="en-US" dirty="0" err="1"/>
              <a:t>,</a:t>
            </a:r>
            <a:r>
              <a:rPr lang="en-US" dirty="0" err="1" smtClean="0"/>
              <a:t>PatientName</a:t>
            </a:r>
            <a:r>
              <a:rPr lang="en-US" dirty="0"/>
              <a:t>]</a:t>
            </a:r>
          </a:p>
          <a:p>
            <a:r>
              <a:rPr lang="en-US" dirty="0"/>
              <a:t>Already in 3NF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3609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 to 1NF </a:t>
            </a:r>
            <a:r>
              <a:rPr lang="en-US" sz="3200" dirty="0" smtClean="0"/>
              <a:t>(Example 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28527"/>
            <a:ext cx="10515600" cy="2448435"/>
          </a:xfrm>
        </p:spPr>
        <p:txBody>
          <a:bodyPr>
            <a:normAutofit/>
          </a:bodyPr>
          <a:lstStyle/>
          <a:p>
            <a:r>
              <a:rPr lang="en-US" dirty="0" smtClean="0"/>
              <a:t>UNF</a:t>
            </a:r>
          </a:p>
          <a:p>
            <a:pPr marL="457200" lvl="1" indent="0">
              <a:buNone/>
            </a:pPr>
            <a:r>
              <a:rPr lang="en-US" dirty="0" smtClean="0"/>
              <a:t>[</a:t>
            </a:r>
            <a:r>
              <a:rPr lang="en-US" b="1" u="sng" dirty="0" smtClean="0"/>
              <a:t>Purchase#</a:t>
            </a:r>
            <a:r>
              <a:rPr lang="en-US" dirty="0" smtClean="0"/>
              <a:t>, date, (item#, quantity, unit_ price,  tax code)]	</a:t>
            </a:r>
          </a:p>
          <a:p>
            <a:r>
              <a:rPr lang="en-US" dirty="0" smtClean="0"/>
              <a:t>1NF</a:t>
            </a:r>
          </a:p>
          <a:p>
            <a:pPr marL="27432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/>
              <a:t>(</a:t>
            </a:r>
            <a:r>
              <a:rPr lang="en-CA" dirty="0" smtClean="0"/>
              <a:t> </a:t>
            </a:r>
            <a:r>
              <a:rPr lang="en-CA" b="1" u="sng" dirty="0" smtClean="0"/>
              <a:t>Purchase#</a:t>
            </a:r>
            <a:r>
              <a:rPr lang="en-CA" b="1" dirty="0" smtClean="0"/>
              <a:t>, </a:t>
            </a:r>
            <a:r>
              <a:rPr lang="en-CA" dirty="0" smtClean="0"/>
              <a:t> date)</a:t>
            </a:r>
          </a:p>
          <a:p>
            <a:pPr lvl="1" indent="0">
              <a:buNone/>
            </a:pPr>
            <a:r>
              <a:rPr lang="en-CA" b="1" u="sng" dirty="0" smtClean="0"/>
              <a:t>(Purchase</a:t>
            </a:r>
            <a:r>
              <a:rPr lang="en-CA" b="1" u="sng" dirty="0"/>
              <a:t>#, item</a:t>
            </a:r>
            <a:r>
              <a:rPr lang="en-CA" b="1" u="sng" dirty="0" smtClean="0"/>
              <a:t>#</a:t>
            </a:r>
            <a:r>
              <a:rPr lang="en-CA" u="sng" dirty="0" smtClean="0"/>
              <a:t>,</a:t>
            </a:r>
            <a:r>
              <a:rPr lang="en-CA" dirty="0" smtClean="0"/>
              <a:t> quantity</a:t>
            </a:r>
            <a:r>
              <a:rPr lang="en-CA" dirty="0"/>
              <a:t>, unit_ price,  tax </a:t>
            </a:r>
            <a:r>
              <a:rPr lang="en-CA" dirty="0" smtClean="0"/>
              <a:t>code)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438275" y="1825625"/>
            <a:ext cx="9315450" cy="1767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000" smtClean="0">
                <a:solidFill>
                  <a:schemeClr val="tx1"/>
                </a:solidFill>
              </a:rPr>
              <a:t>Purchases at Shoppers Drug Mart-1111 Young Street Toronto are identified by a unique purchase # and a date on the bill.  There can be several items and the purchase must record the item #, the quantity, the unit price,  a tax code for each item, and the total price. </a:t>
            </a:r>
            <a:endParaRPr lang="en-CA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229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1NF to 2NF </a:t>
            </a:r>
            <a:r>
              <a:rPr lang="en-US" sz="3200" dirty="0" smtClean="0"/>
              <a:t>(Example 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28527"/>
            <a:ext cx="10515600" cy="2448435"/>
          </a:xfrm>
        </p:spPr>
        <p:txBody>
          <a:bodyPr>
            <a:normAutofit/>
          </a:bodyPr>
          <a:lstStyle/>
          <a:p>
            <a:r>
              <a:rPr lang="en-CA" dirty="0" smtClean="0"/>
              <a:t>2NF</a:t>
            </a:r>
          </a:p>
          <a:p>
            <a:pPr marL="457200" lvl="1" indent="0">
              <a:buNone/>
            </a:pPr>
            <a:r>
              <a:rPr lang="en-CA" sz="2800" b="1" dirty="0" err="1" smtClean="0"/>
              <a:t>PurchaseItem</a:t>
            </a:r>
            <a:r>
              <a:rPr lang="en-CA" sz="2800" dirty="0" smtClean="0"/>
              <a:t>[ </a:t>
            </a:r>
            <a:r>
              <a:rPr lang="en-CA" sz="2800" u="sng" dirty="0" smtClean="0"/>
              <a:t>Purchase#</a:t>
            </a:r>
            <a:r>
              <a:rPr lang="en-CA" sz="2800" dirty="0" smtClean="0"/>
              <a:t>, </a:t>
            </a:r>
            <a:r>
              <a:rPr lang="en-CA" sz="2800" u="sng" dirty="0" smtClean="0"/>
              <a:t>item#</a:t>
            </a:r>
            <a:r>
              <a:rPr lang="en-CA" sz="2800" dirty="0" smtClean="0"/>
              <a:t>, quantity]</a:t>
            </a:r>
          </a:p>
          <a:p>
            <a:pPr marL="457200" lvl="1" indent="0">
              <a:buNone/>
            </a:pPr>
            <a:r>
              <a:rPr lang="en-CA" sz="2800" b="1" dirty="0" smtClean="0"/>
              <a:t>Purchase</a:t>
            </a:r>
            <a:r>
              <a:rPr lang="en-CA" sz="2800" dirty="0" smtClean="0"/>
              <a:t>[ </a:t>
            </a:r>
            <a:r>
              <a:rPr lang="en-CA" sz="2800" u="sng" dirty="0" smtClean="0"/>
              <a:t>Purchase#</a:t>
            </a:r>
            <a:r>
              <a:rPr lang="en-CA" sz="2800" dirty="0" smtClean="0"/>
              <a:t>, date ]</a:t>
            </a:r>
          </a:p>
          <a:p>
            <a:pPr marL="457200" lvl="1" indent="0">
              <a:buNone/>
            </a:pPr>
            <a:r>
              <a:rPr lang="en-CA" sz="2800" b="1" dirty="0" smtClean="0"/>
              <a:t>Item</a:t>
            </a:r>
            <a:r>
              <a:rPr lang="en-CA" sz="2800" dirty="0" smtClean="0"/>
              <a:t>[ </a:t>
            </a:r>
            <a:r>
              <a:rPr lang="en-CA" sz="2800" u="sng" dirty="0" smtClean="0"/>
              <a:t>item#</a:t>
            </a:r>
            <a:r>
              <a:rPr lang="en-CA" sz="2800" dirty="0" smtClean="0"/>
              <a:t>,  unit_ price,  tax code]</a:t>
            </a:r>
          </a:p>
          <a:p>
            <a:pPr lvl="1"/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438275" y="1825625"/>
            <a:ext cx="9315450" cy="1767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000" smtClean="0">
                <a:solidFill>
                  <a:schemeClr val="tx1"/>
                </a:solidFill>
              </a:rPr>
              <a:t>Purchases at Shoppers Drug Mart-1111 Young Street Toronto are identified by a unique purchase # and a date on the bill.  There can be several items and the purchase must record the item #, the quantity, the unit price,  a tax code for each item, and the total price. </a:t>
            </a:r>
            <a:endParaRPr lang="en-CA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82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relation?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Rows contain data about an entity</a:t>
            </a:r>
          </a:p>
          <a:p>
            <a:r>
              <a:rPr lang="en-CA" dirty="0" smtClean="0"/>
              <a:t>Columns contain data about attributes of the entity</a:t>
            </a:r>
          </a:p>
          <a:p>
            <a:r>
              <a:rPr lang="en-CA" dirty="0" smtClean="0"/>
              <a:t>Cells of the table hold a single value</a:t>
            </a:r>
          </a:p>
          <a:p>
            <a:r>
              <a:rPr lang="en-CA" dirty="0" smtClean="0"/>
              <a:t>All entries in a column are of the same kind</a:t>
            </a:r>
          </a:p>
          <a:p>
            <a:r>
              <a:rPr lang="en-CA" dirty="0" smtClean="0"/>
              <a:t>Each column has a unique name</a:t>
            </a:r>
          </a:p>
          <a:p>
            <a:r>
              <a:rPr lang="en-CA" dirty="0" smtClean="0"/>
              <a:t>The order of the rows and columns is unimportant</a:t>
            </a:r>
          </a:p>
          <a:p>
            <a:r>
              <a:rPr lang="en-CA" dirty="0" smtClean="0"/>
              <a:t>No two rows may be identical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6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 key is one or more columns of a relation that is used to identify a row</a:t>
            </a:r>
          </a:p>
          <a:p>
            <a:r>
              <a:rPr lang="en-CA" dirty="0" smtClean="0"/>
              <a:t>A key can be unique </a:t>
            </a:r>
            <a:r>
              <a:rPr lang="en-CA" smtClean="0"/>
              <a:t>or non-unique</a:t>
            </a:r>
            <a:endParaRPr lang="en-CA" dirty="0" smtClean="0"/>
          </a:p>
          <a:p>
            <a:r>
              <a:rPr lang="en-CA" dirty="0" smtClean="0"/>
              <a:t>In Employee relation </a:t>
            </a:r>
            <a:r>
              <a:rPr lang="en-CA" dirty="0" err="1" smtClean="0"/>
              <a:t>Emp_No</a:t>
            </a:r>
            <a:r>
              <a:rPr lang="en-CA" dirty="0" smtClean="0"/>
              <a:t> vs Department</a:t>
            </a:r>
          </a:p>
          <a:p>
            <a:r>
              <a:rPr lang="en-CA" dirty="0" smtClean="0"/>
              <a:t>Composite Key</a:t>
            </a:r>
          </a:p>
          <a:p>
            <a:r>
              <a:rPr lang="en-CA" dirty="0" smtClean="0"/>
              <a:t>Primary Key</a:t>
            </a:r>
          </a:p>
          <a:p>
            <a:r>
              <a:rPr lang="en-CA" dirty="0" smtClean="0"/>
              <a:t>Candidate Key</a:t>
            </a:r>
          </a:p>
          <a:p>
            <a:r>
              <a:rPr lang="en-CA" dirty="0" smtClean="0"/>
              <a:t>Surrogate Key</a:t>
            </a:r>
          </a:p>
          <a:p>
            <a:r>
              <a:rPr lang="en-CA" dirty="0" smtClean="0"/>
              <a:t>Foreign Key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452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 attribute that is a key of one or more relations other than the one in which it appears</a:t>
            </a:r>
          </a:p>
          <a:p>
            <a:r>
              <a:rPr lang="en-CA" dirty="0" smtClean="0"/>
              <a:t>Is a foreign key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Foreign keys are one or more fields in a dependent file that reference the primary key in a parent file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246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Surrogate Keys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 column with a unique, DBMS assigned identifier that has been added to a table to be the primary key</a:t>
            </a:r>
          </a:p>
          <a:p>
            <a:r>
              <a:rPr lang="en-CA" dirty="0" smtClean="0"/>
              <a:t>The unique values of the surrogate key are assigned by the DBMS each time a row is added and the values never change</a:t>
            </a:r>
          </a:p>
          <a:p>
            <a:r>
              <a:rPr lang="en-CA" dirty="0" smtClean="0"/>
              <a:t>PROPERTY(</a:t>
            </a:r>
            <a:r>
              <a:rPr lang="en-CA" u="sng" dirty="0" err="1" smtClean="0"/>
              <a:t>Street</a:t>
            </a:r>
            <a:r>
              <a:rPr lang="en-CA" dirty="0" err="1" smtClean="0"/>
              <a:t>,</a:t>
            </a:r>
            <a:r>
              <a:rPr lang="en-CA" u="sng" dirty="0" err="1" smtClean="0"/>
              <a:t>City</a:t>
            </a:r>
            <a:r>
              <a:rPr lang="en-CA" dirty="0" err="1" smtClean="0"/>
              <a:t>,</a:t>
            </a:r>
            <a:r>
              <a:rPr lang="en-CA" u="sng" dirty="0" err="1" smtClean="0"/>
              <a:t>Prov</a:t>
            </a:r>
            <a:r>
              <a:rPr lang="en-CA" dirty="0" err="1" smtClean="0"/>
              <a:t>,</a:t>
            </a:r>
            <a:r>
              <a:rPr lang="en-CA" u="sng" dirty="0" err="1" smtClean="0"/>
              <a:t>Pcode</a:t>
            </a:r>
            <a:r>
              <a:rPr lang="en-CA" dirty="0" err="1" smtClean="0"/>
              <a:t>,OwnerID</a:t>
            </a:r>
            <a:r>
              <a:rPr lang="en-CA" dirty="0" smtClean="0"/>
              <a:t>)</a:t>
            </a:r>
          </a:p>
          <a:p>
            <a:endParaRPr lang="en-CA" dirty="0" smtClean="0"/>
          </a:p>
          <a:p>
            <a:r>
              <a:rPr lang="en-CA" dirty="0"/>
              <a:t>PROPERTY(</a:t>
            </a:r>
            <a:r>
              <a:rPr lang="en-CA" u="sng" dirty="0" err="1"/>
              <a:t>PropertyID</a:t>
            </a:r>
            <a:r>
              <a:rPr lang="en-CA" dirty="0" err="1"/>
              <a:t>,Street,City,Prov,Pcode,OwnerID</a:t>
            </a:r>
            <a:r>
              <a:rPr lang="en-CA" dirty="0"/>
              <a:t>)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Surrogate keys are short, numeric and never change</a:t>
            </a:r>
          </a:p>
          <a:p>
            <a:r>
              <a:rPr lang="en-CA" dirty="0" smtClean="0"/>
              <a:t>Ideal as a primary key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700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sz="3200" dirty="0"/>
              <a:t>(Primary Key)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Example (Hockey Awards)</a:t>
            </a:r>
          </a:p>
          <a:p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769463"/>
              </p:ext>
            </p:extLst>
          </p:nvPr>
        </p:nvGraphicFramePr>
        <p:xfrm>
          <a:off x="1324303" y="2716632"/>
          <a:ext cx="8502869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9614">
                  <a:extLst>
                    <a:ext uri="{9D8B030D-6E8A-4147-A177-3AD203B41FA5}">
                      <a16:colId xmlns:a16="http://schemas.microsoft.com/office/drawing/2014/main" val="3826166981"/>
                    </a:ext>
                  </a:extLst>
                </a:gridCol>
                <a:gridCol w="1537357">
                  <a:extLst>
                    <a:ext uri="{9D8B030D-6E8A-4147-A177-3AD203B41FA5}">
                      <a16:colId xmlns:a16="http://schemas.microsoft.com/office/drawing/2014/main" val="2559339041"/>
                    </a:ext>
                  </a:extLst>
                </a:gridCol>
                <a:gridCol w="1240057">
                  <a:extLst>
                    <a:ext uri="{9D8B030D-6E8A-4147-A177-3AD203B41FA5}">
                      <a16:colId xmlns:a16="http://schemas.microsoft.com/office/drawing/2014/main" val="1698045043"/>
                    </a:ext>
                  </a:extLst>
                </a:gridCol>
                <a:gridCol w="1697464">
                  <a:extLst>
                    <a:ext uri="{9D8B030D-6E8A-4147-A177-3AD203B41FA5}">
                      <a16:colId xmlns:a16="http://schemas.microsoft.com/office/drawing/2014/main" val="3547533648"/>
                    </a:ext>
                  </a:extLst>
                </a:gridCol>
                <a:gridCol w="1249701">
                  <a:extLst>
                    <a:ext uri="{9D8B030D-6E8A-4147-A177-3AD203B41FA5}">
                      <a16:colId xmlns:a16="http://schemas.microsoft.com/office/drawing/2014/main" val="1394870144"/>
                    </a:ext>
                  </a:extLst>
                </a:gridCol>
                <a:gridCol w="1138676">
                  <a:extLst>
                    <a:ext uri="{9D8B030D-6E8A-4147-A177-3AD203B41FA5}">
                      <a16:colId xmlns:a16="http://schemas.microsoft.com/office/drawing/2014/main" val="1062285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dirty="0" smtClean="0"/>
                        <a:t>Award	 	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Player</a:t>
                      </a:r>
                    </a:p>
                    <a:p>
                      <a:r>
                        <a:rPr lang="en-CA" dirty="0" smtClean="0"/>
                        <a:t>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Pnumber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Position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Team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Year</a:t>
                      </a:r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31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Best Defense 	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Joe Wall	</a:t>
                      </a:r>
                    </a:p>
                    <a:p>
                      <a:r>
                        <a:rPr lang="en-CA" dirty="0" err="1" smtClean="0"/>
                        <a:t>Sy</a:t>
                      </a:r>
                      <a:r>
                        <a:rPr lang="en-CA" dirty="0" smtClean="0"/>
                        <a:t> </a:t>
                      </a:r>
                      <a:r>
                        <a:rPr lang="en-CA" dirty="0" err="1" smtClean="0"/>
                        <a:t>Stopp</a:t>
                      </a:r>
                      <a:endParaRPr lang="en-CA" dirty="0" smtClean="0"/>
                    </a:p>
                    <a:p>
                      <a:r>
                        <a:rPr lang="en-CA" dirty="0" smtClean="0"/>
                        <a:t>Pete Puck</a:t>
                      </a:r>
                    </a:p>
                    <a:p>
                      <a:r>
                        <a:rPr lang="en-CA" dirty="0" smtClean="0"/>
                        <a:t>Joe Wall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17</a:t>
                      </a:r>
                    </a:p>
                    <a:p>
                      <a:r>
                        <a:rPr lang="en-US" dirty="0" smtClean="0"/>
                        <a:t>7</a:t>
                      </a:r>
                    </a:p>
                    <a:p>
                      <a:r>
                        <a:rPr lang="en-US" dirty="0" smtClean="0"/>
                        <a:t>22</a:t>
                      </a:r>
                    </a:p>
                    <a:p>
                      <a:r>
                        <a:rPr lang="en-US" dirty="0" smtClean="0"/>
                        <a:t>17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Left Defense </a:t>
                      </a:r>
                    </a:p>
                    <a:p>
                      <a:r>
                        <a:rPr lang="en-CA" dirty="0" smtClean="0"/>
                        <a:t>Right Defense</a:t>
                      </a:r>
                    </a:p>
                    <a:p>
                      <a:r>
                        <a:rPr lang="en-CA" dirty="0" smtClean="0"/>
                        <a:t>Left Defense</a:t>
                      </a:r>
                    </a:p>
                    <a:p>
                      <a:r>
                        <a:rPr lang="en-CA" dirty="0" smtClean="0"/>
                        <a:t>Left Wing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Toronto </a:t>
                      </a:r>
                    </a:p>
                    <a:p>
                      <a:r>
                        <a:rPr lang="en-CA" dirty="0" smtClean="0"/>
                        <a:t>Detroit</a:t>
                      </a:r>
                    </a:p>
                    <a:p>
                      <a:r>
                        <a:rPr lang="en-CA" dirty="0" smtClean="0"/>
                        <a:t>Montreal</a:t>
                      </a:r>
                    </a:p>
                    <a:p>
                      <a:r>
                        <a:rPr lang="en-CA" dirty="0" smtClean="0"/>
                        <a:t>Toronto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1999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2000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2001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368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Most Valuable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Sam Scores</a:t>
                      </a:r>
                    </a:p>
                    <a:p>
                      <a:r>
                        <a:rPr lang="en-CA" dirty="0" smtClean="0"/>
                        <a:t>Wayne </a:t>
                      </a:r>
                      <a:r>
                        <a:rPr lang="en-CA" dirty="0" err="1" smtClean="0"/>
                        <a:t>Gret</a:t>
                      </a:r>
                      <a:endParaRPr lang="en-CA" dirty="0" smtClean="0"/>
                    </a:p>
                    <a:p>
                      <a:r>
                        <a:rPr lang="en-CA" dirty="0" smtClean="0"/>
                        <a:t>Joe Wall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</a:p>
                    <a:p>
                      <a:r>
                        <a:rPr lang="en-US" dirty="0" smtClean="0"/>
                        <a:t>99</a:t>
                      </a:r>
                    </a:p>
                    <a:p>
                      <a:r>
                        <a:rPr lang="en-US" dirty="0" smtClean="0"/>
                        <a:t>17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Center</a:t>
                      </a:r>
                    </a:p>
                    <a:p>
                      <a:r>
                        <a:rPr lang="en-CA" dirty="0" smtClean="0"/>
                        <a:t>Center</a:t>
                      </a:r>
                    </a:p>
                    <a:p>
                      <a:r>
                        <a:rPr lang="en-CA" dirty="0" smtClean="0"/>
                        <a:t>Left Wing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Chicago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New York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Toronto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1999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2000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83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33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sz="3200" dirty="0" smtClean="0"/>
              <a:t>(Primary Key)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fill all attributes</a:t>
            </a:r>
          </a:p>
          <a:p>
            <a:r>
              <a:rPr lang="en-CA" dirty="0" smtClean="0"/>
              <a:t>Step 2: look for any column that has no value that is used in more than one row. </a:t>
            </a:r>
          </a:p>
          <a:p>
            <a:pPr lvl="1"/>
            <a:r>
              <a:rPr lang="en-CA" sz="1800" dirty="0" smtClean="0"/>
              <a:t>We are looking for a column for which it’s value is UNIQUE. </a:t>
            </a:r>
          </a:p>
          <a:p>
            <a:pPr lvl="1"/>
            <a:r>
              <a:rPr lang="en-CA" sz="1800" dirty="0" smtClean="0"/>
              <a:t>We first check to see  if we can have a single attribute as the primary key.</a:t>
            </a:r>
          </a:p>
          <a:p>
            <a:pPr marL="457200" lvl="1" indent="0">
              <a:buNone/>
            </a:pP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954075"/>
              </p:ext>
            </p:extLst>
          </p:nvPr>
        </p:nvGraphicFramePr>
        <p:xfrm>
          <a:off x="1261872" y="3655333"/>
          <a:ext cx="8502869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9614">
                  <a:extLst>
                    <a:ext uri="{9D8B030D-6E8A-4147-A177-3AD203B41FA5}">
                      <a16:colId xmlns:a16="http://schemas.microsoft.com/office/drawing/2014/main" val="3826166981"/>
                    </a:ext>
                  </a:extLst>
                </a:gridCol>
                <a:gridCol w="1537357">
                  <a:extLst>
                    <a:ext uri="{9D8B030D-6E8A-4147-A177-3AD203B41FA5}">
                      <a16:colId xmlns:a16="http://schemas.microsoft.com/office/drawing/2014/main" val="2559339041"/>
                    </a:ext>
                  </a:extLst>
                </a:gridCol>
                <a:gridCol w="1240057">
                  <a:extLst>
                    <a:ext uri="{9D8B030D-6E8A-4147-A177-3AD203B41FA5}">
                      <a16:colId xmlns:a16="http://schemas.microsoft.com/office/drawing/2014/main" val="1698045043"/>
                    </a:ext>
                  </a:extLst>
                </a:gridCol>
                <a:gridCol w="1697464">
                  <a:extLst>
                    <a:ext uri="{9D8B030D-6E8A-4147-A177-3AD203B41FA5}">
                      <a16:colId xmlns:a16="http://schemas.microsoft.com/office/drawing/2014/main" val="3547533648"/>
                    </a:ext>
                  </a:extLst>
                </a:gridCol>
                <a:gridCol w="1354637">
                  <a:extLst>
                    <a:ext uri="{9D8B030D-6E8A-4147-A177-3AD203B41FA5}">
                      <a16:colId xmlns:a16="http://schemas.microsoft.com/office/drawing/2014/main" val="1394870144"/>
                    </a:ext>
                  </a:extLst>
                </a:gridCol>
                <a:gridCol w="1033740">
                  <a:extLst>
                    <a:ext uri="{9D8B030D-6E8A-4147-A177-3AD203B41FA5}">
                      <a16:colId xmlns:a16="http://schemas.microsoft.com/office/drawing/2014/main" val="1062285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sz="1400" dirty="0" smtClean="0"/>
                        <a:t>Award	 	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Player</a:t>
                      </a:r>
                    </a:p>
                    <a:p>
                      <a:r>
                        <a:rPr lang="en-CA" sz="1400" dirty="0" smtClean="0"/>
                        <a:t>Name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err="1" smtClean="0"/>
                        <a:t>Pnumber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Position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Team 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Year</a:t>
                      </a:r>
                    </a:p>
                    <a:p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31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Best Defense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Best Defense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Best Defense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Best Defense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Joe Wall	</a:t>
                      </a:r>
                    </a:p>
                    <a:p>
                      <a:r>
                        <a:rPr lang="en-CA" sz="1400" dirty="0" err="1" smtClean="0"/>
                        <a:t>Sy</a:t>
                      </a:r>
                      <a:r>
                        <a:rPr lang="en-CA" sz="1400" dirty="0" smtClean="0"/>
                        <a:t> </a:t>
                      </a:r>
                      <a:r>
                        <a:rPr lang="en-CA" sz="1400" dirty="0" err="1" smtClean="0"/>
                        <a:t>Stopp</a:t>
                      </a:r>
                      <a:endParaRPr lang="en-CA" sz="1400" dirty="0" smtClean="0"/>
                    </a:p>
                    <a:p>
                      <a:r>
                        <a:rPr lang="en-CA" sz="1400" dirty="0" smtClean="0"/>
                        <a:t>Pete Puck</a:t>
                      </a:r>
                    </a:p>
                    <a:p>
                      <a:r>
                        <a:rPr lang="en-CA" sz="1400" dirty="0" smtClean="0"/>
                        <a:t>Joe Wall 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17</a:t>
                      </a:r>
                    </a:p>
                    <a:p>
                      <a:r>
                        <a:rPr lang="en-US" sz="1400" dirty="0" smtClean="0"/>
                        <a:t>7</a:t>
                      </a:r>
                    </a:p>
                    <a:p>
                      <a:r>
                        <a:rPr lang="en-US" sz="1400" dirty="0" smtClean="0"/>
                        <a:t>22</a:t>
                      </a:r>
                    </a:p>
                    <a:p>
                      <a:r>
                        <a:rPr lang="en-US" sz="1400" dirty="0" smtClean="0"/>
                        <a:t>17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Left Defense </a:t>
                      </a:r>
                    </a:p>
                    <a:p>
                      <a:r>
                        <a:rPr lang="en-CA" sz="1400" dirty="0" smtClean="0"/>
                        <a:t>Right Defense</a:t>
                      </a:r>
                    </a:p>
                    <a:p>
                      <a:r>
                        <a:rPr lang="en-CA" sz="1400" dirty="0" smtClean="0"/>
                        <a:t>Left Defense</a:t>
                      </a:r>
                    </a:p>
                    <a:p>
                      <a:r>
                        <a:rPr lang="en-CA" sz="1400" dirty="0" smtClean="0"/>
                        <a:t>Left Wing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Toronto </a:t>
                      </a:r>
                    </a:p>
                    <a:p>
                      <a:r>
                        <a:rPr lang="en-CA" sz="1400" dirty="0" smtClean="0"/>
                        <a:t>Detroit</a:t>
                      </a:r>
                    </a:p>
                    <a:p>
                      <a:r>
                        <a:rPr lang="en-CA" sz="1400" dirty="0" smtClean="0"/>
                        <a:t>Montreal</a:t>
                      </a:r>
                    </a:p>
                    <a:p>
                      <a:r>
                        <a:rPr lang="en-CA" sz="1400" dirty="0" smtClean="0"/>
                        <a:t>Toronto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1999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2000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2001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368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Most Valuable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Most Valuable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Most Valuable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Sam Scores</a:t>
                      </a:r>
                    </a:p>
                    <a:p>
                      <a:r>
                        <a:rPr lang="en-CA" sz="1400" dirty="0" smtClean="0"/>
                        <a:t>Wayne </a:t>
                      </a:r>
                      <a:r>
                        <a:rPr lang="en-CA" sz="1400" dirty="0" err="1" smtClean="0"/>
                        <a:t>Gret</a:t>
                      </a:r>
                      <a:endParaRPr lang="en-CA" sz="1400" dirty="0" smtClean="0"/>
                    </a:p>
                    <a:p>
                      <a:r>
                        <a:rPr lang="en-CA" sz="1400" dirty="0" smtClean="0"/>
                        <a:t>Joe Wall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</a:p>
                    <a:p>
                      <a:r>
                        <a:rPr lang="en-US" sz="1400" dirty="0" smtClean="0"/>
                        <a:t>99</a:t>
                      </a:r>
                    </a:p>
                    <a:p>
                      <a:r>
                        <a:rPr lang="en-US" sz="1400" dirty="0" smtClean="0"/>
                        <a:t>17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Center</a:t>
                      </a:r>
                    </a:p>
                    <a:p>
                      <a:r>
                        <a:rPr lang="en-CA" sz="1400" dirty="0" smtClean="0"/>
                        <a:t>Center</a:t>
                      </a:r>
                    </a:p>
                    <a:p>
                      <a:r>
                        <a:rPr lang="en-CA" sz="1400" dirty="0" smtClean="0"/>
                        <a:t>Left Wing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Chicago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New York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Toronto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1999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2000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83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5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sz="3200" dirty="0"/>
              <a:t>(Primary Key)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Step 3: Look for any pairs of columns which when concatenated produce a unique value</a:t>
            </a:r>
            <a:r>
              <a:rPr lang="en-CA" sz="2400" dirty="0" smtClean="0"/>
              <a:t>.</a:t>
            </a:r>
          </a:p>
          <a:p>
            <a:pPr marL="0" indent="0">
              <a:buNone/>
            </a:pPr>
            <a:endParaRPr lang="en-CA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592989"/>
              </p:ext>
            </p:extLst>
          </p:nvPr>
        </p:nvGraphicFramePr>
        <p:xfrm>
          <a:off x="1986455" y="2816771"/>
          <a:ext cx="6621517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5823">
                  <a:extLst>
                    <a:ext uri="{9D8B030D-6E8A-4147-A177-3AD203B41FA5}">
                      <a16:colId xmlns:a16="http://schemas.microsoft.com/office/drawing/2014/main" val="2720165887"/>
                    </a:ext>
                  </a:extLst>
                </a:gridCol>
                <a:gridCol w="3405694">
                  <a:extLst>
                    <a:ext uri="{9D8B030D-6E8A-4147-A177-3AD203B41FA5}">
                      <a16:colId xmlns:a16="http://schemas.microsoft.com/office/drawing/2014/main" val="1254187794"/>
                    </a:ext>
                  </a:extLst>
                </a:gridCol>
              </a:tblGrid>
              <a:tr h="3360191">
                <a:tc>
                  <a:txBody>
                    <a:bodyPr/>
                    <a:lstStyle/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Team + Year…………</a:t>
                      </a:r>
                      <a:endParaRPr lang="en-CA" sz="2000" dirty="0">
                        <a:effectLst/>
                      </a:endParaRPr>
                    </a:p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	</a:t>
                      </a:r>
                      <a:endParaRPr lang="en-CA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Position + Team……..</a:t>
                      </a:r>
                      <a:endParaRPr lang="en-CA" sz="2000" dirty="0">
                        <a:effectLst/>
                      </a:endParaRPr>
                    </a:p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Position + Year………</a:t>
                      </a:r>
                      <a:endParaRPr lang="en-CA" sz="2000" dirty="0">
                        <a:effectLst/>
                      </a:endParaRPr>
                    </a:p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	</a:t>
                      </a:r>
                      <a:endParaRPr lang="en-CA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PNumber</a:t>
                      </a:r>
                      <a:r>
                        <a:rPr lang="en-US" sz="2000" dirty="0">
                          <a:effectLst/>
                        </a:rPr>
                        <a:t> + Position….</a:t>
                      </a:r>
                      <a:endParaRPr lang="en-CA" sz="2000" dirty="0">
                        <a:effectLst/>
                      </a:endParaRPr>
                    </a:p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PNumber</a:t>
                      </a:r>
                      <a:r>
                        <a:rPr lang="en-US" sz="2000" dirty="0">
                          <a:effectLst/>
                        </a:rPr>
                        <a:t> + Team…….</a:t>
                      </a:r>
                      <a:endParaRPr lang="en-CA" sz="2000" dirty="0">
                        <a:effectLst/>
                      </a:endParaRPr>
                    </a:p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PNumber</a:t>
                      </a:r>
                      <a:r>
                        <a:rPr lang="en-US" sz="2000" dirty="0">
                          <a:effectLst/>
                        </a:rPr>
                        <a:t> + Year……..</a:t>
                      </a:r>
                      <a:endParaRPr lang="en-CA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	</a:t>
                      </a:r>
                      <a:endParaRPr lang="en-CA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PlayerName</a:t>
                      </a:r>
                      <a:r>
                        <a:rPr lang="en-US" sz="2000" dirty="0">
                          <a:effectLst/>
                        </a:rPr>
                        <a:t> + </a:t>
                      </a:r>
                      <a:r>
                        <a:rPr lang="en-US" sz="2000" dirty="0" err="1">
                          <a:effectLst/>
                        </a:rPr>
                        <a:t>PNumber</a:t>
                      </a:r>
                      <a:r>
                        <a:rPr lang="en-US" sz="2000" dirty="0">
                          <a:effectLst/>
                        </a:rPr>
                        <a:t> …</a:t>
                      </a:r>
                      <a:endParaRPr lang="en-CA" sz="2000" dirty="0">
                        <a:effectLst/>
                      </a:endParaRPr>
                    </a:p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PlayerName</a:t>
                      </a:r>
                      <a:r>
                        <a:rPr lang="en-US" sz="2000" dirty="0">
                          <a:effectLst/>
                        </a:rPr>
                        <a:t> + Position……</a:t>
                      </a:r>
                      <a:endParaRPr lang="en-CA" sz="2000" dirty="0">
                        <a:effectLst/>
                      </a:endParaRPr>
                    </a:p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PlayerName</a:t>
                      </a:r>
                      <a:r>
                        <a:rPr lang="en-US" sz="2000" dirty="0">
                          <a:effectLst/>
                        </a:rPr>
                        <a:t> + Team………	</a:t>
                      </a:r>
                      <a:endParaRPr lang="en-CA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PlayerName</a:t>
                      </a:r>
                      <a:r>
                        <a:rPr lang="en-US" sz="2000" dirty="0">
                          <a:effectLst/>
                        </a:rPr>
                        <a:t> + Year……….</a:t>
                      </a:r>
                      <a:endParaRPr lang="en-CA" sz="2000" dirty="0">
                        <a:effectLst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CA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Award + </a:t>
                      </a:r>
                      <a:r>
                        <a:rPr lang="en-US" sz="2000" dirty="0" err="1">
                          <a:effectLst/>
                        </a:rPr>
                        <a:t>PlayerName</a:t>
                      </a:r>
                      <a:r>
                        <a:rPr lang="en-US" sz="2000" dirty="0">
                          <a:effectLst/>
                        </a:rPr>
                        <a:t>……..</a:t>
                      </a:r>
                      <a:endParaRPr lang="en-CA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Award + </a:t>
                      </a:r>
                      <a:r>
                        <a:rPr lang="en-US" sz="2000" dirty="0" err="1">
                          <a:effectLst/>
                        </a:rPr>
                        <a:t>PNumber</a:t>
                      </a:r>
                      <a:r>
                        <a:rPr lang="en-US" sz="2000" dirty="0">
                          <a:effectLst/>
                        </a:rPr>
                        <a:t>………...</a:t>
                      </a:r>
                      <a:endParaRPr lang="en-CA" sz="2000" dirty="0">
                        <a:effectLst/>
                      </a:endParaRPr>
                    </a:p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Award + Position………….</a:t>
                      </a:r>
                      <a:endParaRPr lang="en-CA" sz="2000" dirty="0">
                        <a:effectLst/>
                      </a:endParaRPr>
                    </a:p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Award + Team…………….</a:t>
                      </a:r>
                      <a:endParaRPr lang="en-CA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Award + Year……………..</a:t>
                      </a:r>
                      <a:endParaRPr lang="en-CA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	</a:t>
                      </a:r>
                      <a:endParaRPr lang="en-CA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8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94327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7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FF0000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142</TotalTime>
  <Words>1630</Words>
  <Application>Microsoft Office PowerPoint</Application>
  <PresentationFormat>Widescreen</PresentationFormat>
  <Paragraphs>336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Century Schoolbook</vt:lpstr>
      <vt:lpstr>Lucida Sans</vt:lpstr>
      <vt:lpstr>Times New Roman</vt:lpstr>
      <vt:lpstr>Wingdings 2</vt:lpstr>
      <vt:lpstr>View</vt:lpstr>
      <vt:lpstr>Relations, Keys, &amp; Normalization</vt:lpstr>
      <vt:lpstr>Relational Model Review</vt:lpstr>
      <vt:lpstr>What is a relation?</vt:lpstr>
      <vt:lpstr>Keys</vt:lpstr>
      <vt:lpstr>Keys</vt:lpstr>
      <vt:lpstr>Surrogate Keys</vt:lpstr>
      <vt:lpstr>Example (Primary Key)</vt:lpstr>
      <vt:lpstr>Example (Primary Key)</vt:lpstr>
      <vt:lpstr>Example (Primary Key)</vt:lpstr>
      <vt:lpstr>Example (Primary Key)</vt:lpstr>
      <vt:lpstr>Normalization Review</vt:lpstr>
      <vt:lpstr>Normal Forms</vt:lpstr>
      <vt:lpstr>Example (Normalization/Userview1)</vt:lpstr>
      <vt:lpstr>1NF  </vt:lpstr>
      <vt:lpstr>2nd Normal Form</vt:lpstr>
      <vt:lpstr>1NF to 2NF</vt:lpstr>
      <vt:lpstr>2NF</vt:lpstr>
      <vt:lpstr>3NF</vt:lpstr>
      <vt:lpstr>2NF to 3NF</vt:lpstr>
      <vt:lpstr>3NF Relations</vt:lpstr>
      <vt:lpstr>1NF/2NF/3NF </vt:lpstr>
      <vt:lpstr>DBDL (Database Designation Language)</vt:lpstr>
      <vt:lpstr>DBDL (Example 1)</vt:lpstr>
      <vt:lpstr>DBDL (Example 1)</vt:lpstr>
      <vt:lpstr>UNF to 1NF (Example 1)</vt:lpstr>
      <vt:lpstr>1NF to 2NF (Example 1)</vt:lpstr>
      <vt:lpstr>UNF to 1NF (Example 2)</vt:lpstr>
      <vt:lpstr>1NF to 2NF (Example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Relations, Keys, &amp; Normalization</dc:title>
  <dc:creator>Nasim</dc:creator>
  <cp:lastModifiedBy>ITS</cp:lastModifiedBy>
  <cp:revision>59</cp:revision>
  <dcterms:created xsi:type="dcterms:W3CDTF">2019-07-16T23:12:37Z</dcterms:created>
  <dcterms:modified xsi:type="dcterms:W3CDTF">2020-11-03T17:32:52Z</dcterms:modified>
</cp:coreProperties>
</file>