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10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5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1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1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8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9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47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4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31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3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33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BB442-DE31-4811-8868-59B50C58A936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5334B9-074E-4209-A493-280502A11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61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Views and Merging Relations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814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smtClean="0"/>
              <a:t>Do not overstep normalization rules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1NF:</a:t>
            </a:r>
          </a:p>
          <a:p>
            <a:pPr marL="457200" lvl="1" indent="0">
              <a:buNone/>
            </a:pPr>
            <a:r>
              <a:rPr lang="en-US" sz="2000" b="1" dirty="0" smtClean="0"/>
              <a:t>Order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u="sng" dirty="0" err="1"/>
              <a:t>OrderNo</a:t>
            </a:r>
            <a:r>
              <a:rPr lang="en-US" sz="2000" dirty="0"/>
              <a:t>, </a:t>
            </a:r>
            <a:r>
              <a:rPr lang="en-US" sz="2000" u="sng" dirty="0"/>
              <a:t>, </a:t>
            </a:r>
            <a:r>
              <a:rPr lang="en-US" sz="2000" u="sng" dirty="0" err="1"/>
              <a:t>PartNo</a:t>
            </a:r>
            <a:r>
              <a:rPr lang="en-US" sz="2000" dirty="0"/>
              <a:t>, </a:t>
            </a:r>
            <a:r>
              <a:rPr lang="en-US" sz="2000" dirty="0" err="1"/>
              <a:t>Orderdate</a:t>
            </a:r>
            <a:r>
              <a:rPr lang="en-US" sz="2000" dirty="0"/>
              <a:t>, </a:t>
            </a:r>
            <a:r>
              <a:rPr lang="en-US" sz="2000" dirty="0" err="1"/>
              <a:t>CustNo</a:t>
            </a:r>
            <a:r>
              <a:rPr lang="en-US" sz="2000" dirty="0"/>
              <a:t>, </a:t>
            </a:r>
            <a:r>
              <a:rPr lang="en-US" sz="2000" dirty="0" err="1" smtClean="0"/>
              <a:t>CustLname,PartDesc,QtyOrd</a:t>
            </a:r>
            <a:r>
              <a:rPr lang="en-US" sz="2000" dirty="0"/>
              <a:t>, Price)]</a:t>
            </a:r>
          </a:p>
          <a:p>
            <a:r>
              <a:rPr lang="en-US" sz="2600" dirty="0"/>
              <a:t>Going from 1NF to 2NF does not give us a</a:t>
            </a:r>
          </a:p>
          <a:p>
            <a:pPr marL="457200" lvl="1" indent="0">
              <a:buNone/>
            </a:pPr>
            <a:r>
              <a:rPr lang="en-US" sz="2600" b="1" dirty="0"/>
              <a:t>Customer</a:t>
            </a:r>
            <a:r>
              <a:rPr lang="en-US" sz="2600" dirty="0"/>
              <a:t>[</a:t>
            </a:r>
            <a:r>
              <a:rPr lang="en-US" sz="2600" u="sng" dirty="0" err="1"/>
              <a:t>CustNo</a:t>
            </a:r>
            <a:r>
              <a:rPr lang="en-US" sz="2600" dirty="0"/>
              <a:t>, </a:t>
            </a:r>
            <a:r>
              <a:rPr lang="en-US" sz="2600" dirty="0" err="1"/>
              <a:t>CustLname</a:t>
            </a:r>
            <a:r>
              <a:rPr lang="en-US" sz="2600" dirty="0"/>
              <a:t>]</a:t>
            </a:r>
          </a:p>
          <a:p>
            <a:r>
              <a:rPr lang="en-US" sz="2600" dirty="0"/>
              <a:t>The non key value determining a non key value is handled </a:t>
            </a:r>
            <a:endParaRPr lang="en-US" sz="2600" dirty="0" smtClean="0"/>
          </a:p>
          <a:p>
            <a:pPr lvl="1"/>
            <a:r>
              <a:rPr lang="en-US" sz="2600" dirty="0" smtClean="0"/>
              <a:t>when Going </a:t>
            </a:r>
            <a:r>
              <a:rPr lang="en-US" sz="2600" dirty="0"/>
              <a:t>from 2NF to 3NF</a:t>
            </a:r>
          </a:p>
          <a:p>
            <a:endParaRPr lang="en-US" dirty="0"/>
          </a:p>
          <a:p>
            <a:r>
              <a:rPr lang="en-US" sz="2600" dirty="0"/>
              <a:t>We should not lose any attributes, relations or composite keys </a:t>
            </a:r>
          </a:p>
          <a:p>
            <a:pPr lvl="1"/>
            <a:r>
              <a:rPr lang="en-US" sz="2600" dirty="0"/>
              <a:t>when going from 1NF to 2NF to </a:t>
            </a:r>
            <a:r>
              <a:rPr lang="en-US" sz="2600" dirty="0" smtClean="0"/>
              <a:t>3NF</a:t>
            </a:r>
            <a:endParaRPr lang="en-US" dirty="0"/>
          </a:p>
          <a:p>
            <a:r>
              <a:rPr lang="en-US" sz="2300" b="1" dirty="0"/>
              <a:t>Only apply the normalization rules as written. </a:t>
            </a:r>
          </a:p>
          <a:p>
            <a:r>
              <a:rPr lang="en-US" sz="2300" dirty="0"/>
              <a:t>When we reach the merge stage we will get rid of </a:t>
            </a:r>
            <a:r>
              <a:rPr lang="en-US" sz="2300" i="1" dirty="0" smtClean="0"/>
              <a:t>repeated</a:t>
            </a:r>
            <a:r>
              <a:rPr lang="en-US" sz="2300" dirty="0" smtClean="0"/>
              <a:t> </a:t>
            </a:r>
            <a:r>
              <a:rPr lang="en-US" sz="2300" dirty="0"/>
              <a:t>attributes and reduce composite keys if possible.</a:t>
            </a:r>
            <a:endParaRPr lang="en-GB" sz="23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64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Merging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GB" dirty="0"/>
              <a:t>1A CUSTOMER[ </a:t>
            </a:r>
            <a:r>
              <a:rPr lang="en-GB" u="sng" dirty="0" err="1"/>
              <a:t>CustNo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CustStreet</a:t>
            </a:r>
            <a:r>
              <a:rPr lang="en-GB" dirty="0"/>
              <a:t>, </a:t>
            </a:r>
            <a:r>
              <a:rPr lang="en-GB" dirty="0" err="1"/>
              <a:t>CustZip</a:t>
            </a:r>
            <a:r>
              <a:rPr lang="en-GB" dirty="0"/>
              <a:t>, </a:t>
            </a:r>
            <a:r>
              <a:rPr lang="en-GB" dirty="0" err="1"/>
              <a:t>CustRep</a:t>
            </a:r>
            <a:r>
              <a:rPr lang="en-GB" dirty="0"/>
              <a:t> ]</a:t>
            </a:r>
          </a:p>
          <a:p>
            <a:pPr marL="342900" indent="-342900"/>
            <a:r>
              <a:rPr lang="en-GB" dirty="0"/>
              <a:t>1B </a:t>
            </a:r>
            <a:r>
              <a:rPr lang="en-GB" dirty="0" err="1"/>
              <a:t>ZipCode</a:t>
            </a:r>
            <a:r>
              <a:rPr lang="en-GB" dirty="0"/>
              <a:t>[</a:t>
            </a:r>
            <a:r>
              <a:rPr lang="en-GB" u="sng" dirty="0" err="1"/>
              <a:t>CustZip</a:t>
            </a:r>
            <a:r>
              <a:rPr lang="en-GB" dirty="0"/>
              <a:t>, </a:t>
            </a:r>
            <a:r>
              <a:rPr lang="en-GB" dirty="0" err="1"/>
              <a:t>CustCity</a:t>
            </a:r>
            <a:r>
              <a:rPr lang="en-GB" dirty="0"/>
              <a:t>, </a:t>
            </a:r>
            <a:r>
              <a:rPr lang="en-GB" dirty="0" err="1"/>
              <a:t>CustSt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 smtClean="0"/>
              <a:t>2A </a:t>
            </a:r>
            <a:r>
              <a:rPr lang="en-GB" dirty="0"/>
              <a:t>PART[ </a:t>
            </a:r>
            <a:r>
              <a:rPr lang="en-GB" u="sng" dirty="0" err="1"/>
              <a:t>PartNo</a:t>
            </a:r>
            <a:r>
              <a:rPr lang="en-GB" u="sng" dirty="0"/>
              <a:t>,</a:t>
            </a:r>
            <a:r>
              <a:rPr lang="en-GB" dirty="0"/>
              <a:t>  </a:t>
            </a:r>
            <a:r>
              <a:rPr lang="en-GB" dirty="0" err="1"/>
              <a:t>PartDescr</a:t>
            </a:r>
            <a:r>
              <a:rPr lang="en-GB" dirty="0"/>
              <a:t>, </a:t>
            </a:r>
            <a:r>
              <a:rPr lang="en-GB" dirty="0" err="1"/>
              <a:t>QtyOnHand</a:t>
            </a:r>
            <a:r>
              <a:rPr lang="en-GB" dirty="0"/>
              <a:t>, Class, </a:t>
            </a:r>
            <a:r>
              <a:rPr lang="en-GB" dirty="0" err="1"/>
              <a:t>Whse</a:t>
            </a:r>
            <a:r>
              <a:rPr lang="en-GB" dirty="0"/>
              <a:t>, Price]</a:t>
            </a:r>
          </a:p>
          <a:p>
            <a:pPr marL="342900" indent="-342900"/>
            <a:r>
              <a:rPr lang="en-GB" dirty="0"/>
              <a:t>3A CUSTOMER[</a:t>
            </a:r>
            <a:r>
              <a:rPr lang="en-GB" u="sng" dirty="0" err="1"/>
              <a:t>CustNo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3B  CUSTORDER[</a:t>
            </a:r>
            <a:r>
              <a:rPr lang="en-GB" u="sng" dirty="0" err="1"/>
              <a:t>CustNo</a:t>
            </a:r>
            <a:r>
              <a:rPr lang="en-GB" u="sng" dirty="0"/>
              <a:t>,</a:t>
            </a:r>
            <a:r>
              <a:rPr lang="en-GB" dirty="0"/>
              <a:t> 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4A ORDER [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, </a:t>
            </a:r>
            <a:r>
              <a:rPr lang="en-GB" dirty="0" err="1"/>
              <a:t>CustNo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4B ORDERDETAIL [</a:t>
            </a:r>
            <a:r>
              <a:rPr lang="en-GB" u="sng" dirty="0" err="1"/>
              <a:t>OrderNo</a:t>
            </a:r>
            <a:r>
              <a:rPr lang="en-GB" u="sng" dirty="0"/>
              <a:t>, </a:t>
            </a:r>
            <a:r>
              <a:rPr lang="en-GB" u="sng" dirty="0" err="1"/>
              <a:t>PartNum</a:t>
            </a:r>
            <a:r>
              <a:rPr lang="en-GB" dirty="0"/>
              <a:t>,  </a:t>
            </a:r>
            <a:r>
              <a:rPr lang="en-GB" dirty="0" err="1"/>
              <a:t>NumOrdered</a:t>
            </a:r>
            <a:r>
              <a:rPr lang="en-GB" dirty="0"/>
              <a:t> </a:t>
            </a:r>
            <a:r>
              <a:rPr lang="en-GB" dirty="0" err="1"/>
              <a:t>QuotedPrice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4C PART [</a:t>
            </a:r>
            <a:r>
              <a:rPr lang="en-GB" u="sng" dirty="0" err="1"/>
              <a:t>PartNum</a:t>
            </a:r>
            <a:r>
              <a:rPr lang="en-GB" dirty="0"/>
              <a:t>,   </a:t>
            </a:r>
            <a:r>
              <a:rPr lang="en-GB" dirty="0" err="1"/>
              <a:t>PartDescr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5A CUSTORDER[</a:t>
            </a:r>
            <a:r>
              <a:rPr lang="en-GB" u="sng" dirty="0" err="1"/>
              <a:t>CustNum</a:t>
            </a:r>
            <a:r>
              <a:rPr lang="en-GB" u="sng" dirty="0"/>
              <a:t>, </a:t>
            </a:r>
            <a:r>
              <a:rPr lang="en-GB" u="sng" dirty="0" err="1"/>
              <a:t>OrderNum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5B ORDER[</a:t>
            </a:r>
            <a:r>
              <a:rPr lang="en-GB" u="sng" dirty="0" err="1"/>
              <a:t>OrderNum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5C CUST[</a:t>
            </a:r>
            <a:r>
              <a:rPr lang="en-GB" u="sng" dirty="0" err="1"/>
              <a:t>CustNum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RepNo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5D REP [</a:t>
            </a:r>
            <a:r>
              <a:rPr lang="en-GB" u="sng" dirty="0" err="1"/>
              <a:t>RepNo</a:t>
            </a:r>
            <a:r>
              <a:rPr lang="en-GB" dirty="0"/>
              <a:t>, </a:t>
            </a:r>
            <a:r>
              <a:rPr lang="en-GB" dirty="0" err="1"/>
              <a:t>RepName</a:t>
            </a:r>
            <a:r>
              <a:rPr lang="en-GB" dirty="0"/>
              <a:t>]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4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consistent names for same attribute in each </a:t>
            </a:r>
            <a:r>
              <a:rPr lang="en-GB" dirty="0" smtClean="0"/>
              <a:t>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/>
            <a:r>
              <a:rPr lang="en-GB" dirty="0"/>
              <a:t>2 PART[ </a:t>
            </a:r>
            <a:r>
              <a:rPr lang="en-GB" u="sng" dirty="0" err="1"/>
              <a:t>PartNo</a:t>
            </a:r>
            <a:r>
              <a:rPr lang="en-GB" u="sng" dirty="0"/>
              <a:t>,</a:t>
            </a:r>
            <a:r>
              <a:rPr lang="en-GB" dirty="0"/>
              <a:t>  </a:t>
            </a:r>
            <a:r>
              <a:rPr lang="en-GB" dirty="0" err="1"/>
              <a:t>PartDescr</a:t>
            </a:r>
            <a:r>
              <a:rPr lang="en-GB" dirty="0"/>
              <a:t>, </a:t>
            </a:r>
            <a:r>
              <a:rPr lang="en-GB" dirty="0" err="1"/>
              <a:t>QtyOnHand</a:t>
            </a:r>
            <a:r>
              <a:rPr lang="en-GB" dirty="0"/>
              <a:t>, Class, </a:t>
            </a:r>
            <a:r>
              <a:rPr lang="en-GB" dirty="0" err="1"/>
              <a:t>Whse</a:t>
            </a:r>
            <a:r>
              <a:rPr lang="en-GB" dirty="0"/>
              <a:t>, Price]</a:t>
            </a:r>
          </a:p>
          <a:p>
            <a:pPr marL="342900" indent="-342900"/>
            <a:r>
              <a:rPr lang="en-GB" dirty="0"/>
              <a:t>4B ORDERDETAIL [ </a:t>
            </a:r>
            <a:r>
              <a:rPr lang="en-GB" u="sng" dirty="0" err="1"/>
              <a:t>OrderNo</a:t>
            </a:r>
            <a:r>
              <a:rPr lang="en-GB" u="sng" dirty="0"/>
              <a:t>, </a:t>
            </a:r>
            <a:r>
              <a:rPr lang="en-GB" u="sng" dirty="0" err="1"/>
              <a:t>PartNum</a:t>
            </a:r>
            <a:r>
              <a:rPr lang="en-GB" dirty="0"/>
              <a:t>,  </a:t>
            </a:r>
            <a:r>
              <a:rPr lang="en-GB" dirty="0" err="1"/>
              <a:t>NumOrdered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4B ORDERDETAIL [ </a:t>
            </a:r>
            <a:r>
              <a:rPr lang="en-GB" u="sng" dirty="0" err="1"/>
              <a:t>OrderNo</a:t>
            </a:r>
            <a:r>
              <a:rPr lang="en-GB" u="sng" dirty="0"/>
              <a:t>, </a:t>
            </a:r>
            <a:r>
              <a:rPr lang="en-GB" u="sng" dirty="0" err="1"/>
              <a:t>PartNo</a:t>
            </a:r>
            <a:r>
              <a:rPr lang="en-GB" dirty="0"/>
              <a:t>,  </a:t>
            </a:r>
            <a:r>
              <a:rPr lang="en-GB" dirty="0" err="1"/>
              <a:t>NumOrdered</a:t>
            </a:r>
            <a:r>
              <a:rPr lang="en-GB" dirty="0"/>
              <a:t>, </a:t>
            </a:r>
            <a:r>
              <a:rPr lang="en-GB" dirty="0" err="1"/>
              <a:t>QuotedPrice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4C PART [</a:t>
            </a:r>
            <a:r>
              <a:rPr lang="en-GB" u="sng" dirty="0" err="1"/>
              <a:t>PartNum</a:t>
            </a:r>
            <a:r>
              <a:rPr lang="en-GB" dirty="0"/>
              <a:t>,   </a:t>
            </a:r>
            <a:r>
              <a:rPr lang="en-GB" dirty="0" err="1"/>
              <a:t>PartDescr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4C PART [</a:t>
            </a:r>
            <a:r>
              <a:rPr lang="en-GB" u="sng" dirty="0" err="1"/>
              <a:t>PartNo</a:t>
            </a:r>
            <a:r>
              <a:rPr lang="en-GB" dirty="0"/>
              <a:t>,   </a:t>
            </a:r>
            <a:r>
              <a:rPr lang="en-GB" dirty="0" err="1"/>
              <a:t>PartDescr</a:t>
            </a:r>
            <a:r>
              <a:rPr lang="en-GB" dirty="0"/>
              <a:t>]</a:t>
            </a:r>
          </a:p>
          <a:p>
            <a:pPr marL="342900" indent="-342900"/>
            <a:endParaRPr lang="en-GB" dirty="0"/>
          </a:p>
          <a:p>
            <a:pPr marL="342900" indent="-342900"/>
            <a:r>
              <a:rPr lang="en-GB" dirty="0"/>
              <a:t>5A CUSTORDER[</a:t>
            </a:r>
            <a:r>
              <a:rPr lang="en-GB" u="sng" dirty="0" err="1"/>
              <a:t>CustNum</a:t>
            </a:r>
            <a:r>
              <a:rPr lang="en-GB" u="sng" dirty="0"/>
              <a:t>, </a:t>
            </a:r>
            <a:r>
              <a:rPr lang="en-GB" u="sng" dirty="0" err="1"/>
              <a:t>OrderNum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5A CUSTORDER[</a:t>
            </a:r>
            <a:r>
              <a:rPr lang="en-GB" u="sng" dirty="0" err="1"/>
              <a:t>CustNo</a:t>
            </a:r>
            <a:r>
              <a:rPr lang="en-GB" u="sng" dirty="0"/>
              <a:t>, </a:t>
            </a:r>
            <a:r>
              <a:rPr lang="en-GB" u="sng" dirty="0" err="1"/>
              <a:t>OrderNo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5B ORDER[</a:t>
            </a:r>
            <a:r>
              <a:rPr lang="en-GB" u="sng" dirty="0" err="1"/>
              <a:t>OrderNum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5B ORDER[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endParaRPr lang="en-GB" dirty="0"/>
          </a:p>
          <a:p>
            <a:pPr marL="342900" indent="-342900"/>
            <a:r>
              <a:rPr lang="en-GB" dirty="0"/>
              <a:t>5C CUST[</a:t>
            </a:r>
            <a:r>
              <a:rPr lang="en-GB" u="sng" dirty="0" err="1"/>
              <a:t>CustNum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RepNo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5C CUST[</a:t>
            </a:r>
            <a:r>
              <a:rPr lang="en-GB" u="sng" dirty="0" err="1"/>
              <a:t>CustNo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RepNo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02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Examine the Primary Key of each relation using a composite key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/>
            <a:r>
              <a:rPr lang="en-GB" dirty="0"/>
              <a:t>Determine if all parts should be part of the Primary Key</a:t>
            </a:r>
          </a:p>
          <a:p>
            <a:pPr marL="0" indent="0">
              <a:buNone/>
            </a:pPr>
            <a:r>
              <a:rPr lang="en-GB" dirty="0" smtClean="0"/>
              <a:t>	3B </a:t>
            </a:r>
            <a:r>
              <a:rPr lang="en-GB" b="1" dirty="0" smtClean="0"/>
              <a:t>CUSTORDER</a:t>
            </a:r>
            <a:r>
              <a:rPr lang="en-GB" dirty="0" smtClean="0"/>
              <a:t>[</a:t>
            </a:r>
            <a:r>
              <a:rPr lang="en-GB" u="sng" dirty="0" err="1" smtClean="0"/>
              <a:t>CustNo</a:t>
            </a:r>
            <a:r>
              <a:rPr lang="en-GB" u="sng" dirty="0"/>
              <a:t>,</a:t>
            </a:r>
            <a:r>
              <a:rPr lang="en-GB" dirty="0"/>
              <a:t> 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endParaRPr lang="en-GB" dirty="0"/>
          </a:p>
          <a:p>
            <a:pPr marL="342900" indent="-342900"/>
            <a:r>
              <a:rPr lang="en-GB" b="1" i="1" dirty="0" err="1"/>
              <a:t>CustNo</a:t>
            </a:r>
            <a:r>
              <a:rPr lang="en-GB" dirty="0"/>
              <a:t> is not required to be part of the PK because </a:t>
            </a:r>
            <a:endParaRPr lang="en-GB" dirty="0" smtClean="0"/>
          </a:p>
          <a:p>
            <a:pPr marL="800100" lvl="1" indent="-342900"/>
            <a:r>
              <a:rPr lang="en-GB" b="1" i="1" dirty="0" err="1" smtClean="0"/>
              <a:t>OrderNo</a:t>
            </a:r>
            <a:r>
              <a:rPr lang="en-GB" dirty="0" smtClean="0"/>
              <a:t> uniquely </a:t>
            </a:r>
            <a:r>
              <a:rPr lang="en-GB" dirty="0"/>
              <a:t>identifies an order. </a:t>
            </a:r>
            <a:endParaRPr lang="en-GB" dirty="0" smtClean="0"/>
          </a:p>
          <a:p>
            <a:pPr marL="342900" indent="-342900"/>
            <a:r>
              <a:rPr lang="en-GB" dirty="0" smtClean="0"/>
              <a:t>If </a:t>
            </a:r>
            <a:r>
              <a:rPr lang="en-GB" dirty="0"/>
              <a:t>the Composite Primary </a:t>
            </a:r>
            <a:r>
              <a:rPr lang="en-GB" dirty="0" smtClean="0"/>
              <a:t>key Was </a:t>
            </a:r>
            <a:r>
              <a:rPr lang="en-GB" dirty="0"/>
              <a:t>left as is then unique values could include </a:t>
            </a:r>
          </a:p>
          <a:p>
            <a:pPr marL="342900" indent="-342900"/>
            <a:r>
              <a:rPr lang="en-GB" dirty="0"/>
              <a:t>(</a:t>
            </a:r>
            <a:r>
              <a:rPr lang="en-GB" dirty="0" err="1"/>
              <a:t>OrderNo</a:t>
            </a:r>
            <a:r>
              <a:rPr lang="en-GB" dirty="0"/>
              <a:t> 1001, </a:t>
            </a:r>
            <a:r>
              <a:rPr lang="en-GB" dirty="0" err="1"/>
              <a:t>CustNo</a:t>
            </a:r>
            <a:r>
              <a:rPr lang="en-GB" dirty="0"/>
              <a:t> 2) and (</a:t>
            </a:r>
            <a:r>
              <a:rPr lang="en-GB" dirty="0" err="1"/>
              <a:t>OrderNo</a:t>
            </a:r>
            <a:r>
              <a:rPr lang="en-GB" dirty="0"/>
              <a:t> 1001, </a:t>
            </a:r>
            <a:r>
              <a:rPr lang="en-GB" dirty="0" err="1"/>
              <a:t>CustNo</a:t>
            </a:r>
            <a:r>
              <a:rPr lang="en-GB" dirty="0"/>
              <a:t> 5)</a:t>
            </a:r>
          </a:p>
          <a:p>
            <a:pPr marL="342900" indent="-342900"/>
            <a:r>
              <a:rPr lang="en-GB" dirty="0"/>
              <a:t>This would be incorrect because there is no situation where </a:t>
            </a:r>
            <a:r>
              <a:rPr lang="en-GB" dirty="0" smtClean="0"/>
              <a:t>Customers </a:t>
            </a:r>
            <a:r>
              <a:rPr lang="en-GB" dirty="0"/>
              <a:t>2 and 5 would each have an order numbered 1001</a:t>
            </a:r>
          </a:p>
          <a:p>
            <a:pPr marL="342900" indent="-342900"/>
            <a:r>
              <a:rPr lang="en-GB" dirty="0" smtClean="0"/>
              <a:t>As a result we will have: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5A </a:t>
            </a:r>
            <a:r>
              <a:rPr lang="en-GB" b="1" dirty="0" smtClean="0"/>
              <a:t>CUSTORDER</a:t>
            </a:r>
            <a:r>
              <a:rPr lang="en-GB" dirty="0" smtClean="0"/>
              <a:t>[</a:t>
            </a:r>
            <a:r>
              <a:rPr lang="en-GB" u="sng" dirty="0" err="1" smtClean="0"/>
              <a:t>OrderNo</a:t>
            </a:r>
            <a:r>
              <a:rPr lang="en-GB" dirty="0"/>
              <a:t>, </a:t>
            </a:r>
            <a:r>
              <a:rPr lang="en-GB" dirty="0" err="1"/>
              <a:t>CustNo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]</a:t>
            </a:r>
          </a:p>
          <a:p>
            <a:pPr marL="342900" indent="-342900"/>
            <a:r>
              <a:rPr lang="en-GB" dirty="0"/>
              <a:t>a</a:t>
            </a:r>
            <a:r>
              <a:rPr lang="en-GB" dirty="0" smtClean="0"/>
              <a:t>nd CUSTORDER[</a:t>
            </a:r>
            <a:r>
              <a:rPr lang="en-GB" u="sng" dirty="0" err="1" smtClean="0"/>
              <a:t>CustNo</a:t>
            </a:r>
            <a:r>
              <a:rPr lang="en-GB" dirty="0"/>
              <a:t>, </a:t>
            </a:r>
            <a:r>
              <a:rPr lang="en-GB" u="sng" dirty="0" err="1"/>
              <a:t>OrderNo</a:t>
            </a:r>
            <a:r>
              <a:rPr lang="en-GB" dirty="0"/>
              <a:t>] becomes</a:t>
            </a:r>
          </a:p>
          <a:p>
            <a:pPr marL="0" indent="0">
              <a:buNone/>
            </a:pPr>
            <a:r>
              <a:rPr lang="en-GB" dirty="0" smtClean="0"/>
              <a:t>	5A </a:t>
            </a:r>
            <a:r>
              <a:rPr lang="en-GB" b="1" dirty="0" smtClean="0"/>
              <a:t>CUSTORDER</a:t>
            </a:r>
            <a:r>
              <a:rPr lang="en-GB" dirty="0"/>
              <a:t>[ 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CustNo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0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Use consistent names for relations with the same attributes in  the Primary Key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Consider the following relations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4A ORDER</a:t>
            </a:r>
            <a:r>
              <a:rPr lang="en-GB" dirty="0" smtClean="0"/>
              <a:t>[</a:t>
            </a:r>
            <a:r>
              <a:rPr lang="en-GB" u="sng" dirty="0" err="1" smtClean="0"/>
              <a:t>OrderNo</a:t>
            </a:r>
            <a:r>
              <a:rPr lang="en-GB" dirty="0" err="1" smtClean="0"/>
              <a:t>,OrderDate,CustNo</a:t>
            </a:r>
            <a:r>
              <a:rPr lang="en-GB" dirty="0"/>
              <a:t>]</a:t>
            </a:r>
          </a:p>
          <a:p>
            <a:pPr marL="457200" lvl="1" indent="0">
              <a:buNone/>
            </a:pPr>
            <a:r>
              <a:rPr lang="en-GB" b="1" dirty="0" smtClean="0"/>
              <a:t>5A CUSTORDER</a:t>
            </a:r>
            <a:r>
              <a:rPr lang="en-GB" dirty="0" smtClean="0"/>
              <a:t>[</a:t>
            </a:r>
            <a:r>
              <a:rPr lang="en-GB" u="sng" dirty="0" err="1" smtClean="0"/>
              <a:t>CustNo</a:t>
            </a:r>
            <a:r>
              <a:rPr lang="en-GB" dirty="0" err="1" smtClean="0"/>
              <a:t>,</a:t>
            </a:r>
            <a:r>
              <a:rPr lang="en-GB" u="sng" dirty="0" err="1" smtClean="0"/>
              <a:t>OrderNum</a:t>
            </a:r>
            <a:r>
              <a:rPr lang="en-GB" dirty="0"/>
              <a:t>]</a:t>
            </a:r>
          </a:p>
          <a:p>
            <a:pPr marL="457200" lvl="1" indent="0">
              <a:buNone/>
            </a:pPr>
            <a:r>
              <a:rPr lang="en-GB" b="1" dirty="0" smtClean="0"/>
              <a:t>5B ORDER</a:t>
            </a:r>
            <a:r>
              <a:rPr lang="en-GB" dirty="0" smtClean="0"/>
              <a:t>[</a:t>
            </a:r>
            <a:r>
              <a:rPr lang="en-GB" u="sng" dirty="0" err="1" smtClean="0"/>
              <a:t>OrderNum</a:t>
            </a:r>
            <a:r>
              <a:rPr lang="en-GB" dirty="0" err="1" smtClean="0"/>
              <a:t>,OrderDate</a:t>
            </a:r>
            <a:r>
              <a:rPr lang="en-GB" dirty="0" smtClean="0"/>
              <a:t>]</a:t>
            </a:r>
          </a:p>
          <a:p>
            <a:pPr marL="457200" lvl="1" indent="0">
              <a:buNone/>
            </a:pPr>
            <a:endParaRPr lang="en-GB" dirty="0"/>
          </a:p>
          <a:p>
            <a:pPr marL="342900" indent="-342900"/>
            <a:r>
              <a:rPr lang="en-GB" dirty="0" smtClean="0"/>
              <a:t>After fixing the inconsistent naming:</a:t>
            </a:r>
            <a:endParaRPr lang="en-GB" dirty="0"/>
          </a:p>
          <a:p>
            <a:pPr marL="342900" indent="-342900"/>
            <a:endParaRPr lang="en-GB" dirty="0"/>
          </a:p>
          <a:p>
            <a:pPr marL="457200" lvl="1" indent="0">
              <a:buNone/>
            </a:pPr>
            <a:r>
              <a:rPr lang="en-GB" b="1" dirty="0" smtClean="0"/>
              <a:t>4A ORDER</a:t>
            </a:r>
            <a:r>
              <a:rPr lang="en-GB" dirty="0" smtClean="0"/>
              <a:t>[</a:t>
            </a:r>
            <a:r>
              <a:rPr lang="en-GB" u="sng" dirty="0" err="1" smtClean="0"/>
              <a:t>OrderNo</a:t>
            </a:r>
            <a:r>
              <a:rPr lang="en-GB" dirty="0" err="1" smtClean="0"/>
              <a:t>,OrderDate,CustNo</a:t>
            </a:r>
            <a:r>
              <a:rPr lang="en-GB" dirty="0"/>
              <a:t>]</a:t>
            </a:r>
          </a:p>
          <a:p>
            <a:pPr marL="457200" lvl="1" indent="0">
              <a:buNone/>
            </a:pPr>
            <a:r>
              <a:rPr lang="en-GB" b="1" dirty="0" smtClean="0"/>
              <a:t>5A CUSTORDER</a:t>
            </a:r>
            <a:r>
              <a:rPr lang="en-GB" dirty="0" smtClean="0"/>
              <a:t>[</a:t>
            </a:r>
            <a:r>
              <a:rPr lang="en-GB" u="sng" dirty="0" err="1" smtClean="0"/>
              <a:t>CustNo</a:t>
            </a:r>
            <a:r>
              <a:rPr lang="en-GB" dirty="0" err="1" smtClean="0"/>
              <a:t>,</a:t>
            </a:r>
            <a:r>
              <a:rPr lang="en-GB" u="sng" dirty="0" err="1" smtClean="0"/>
              <a:t>OrderNo</a:t>
            </a:r>
            <a:r>
              <a:rPr lang="en-GB" dirty="0"/>
              <a:t>]</a:t>
            </a:r>
          </a:p>
          <a:p>
            <a:pPr marL="457200" lvl="1" indent="0">
              <a:buNone/>
            </a:pPr>
            <a:r>
              <a:rPr lang="en-GB" b="1" dirty="0" smtClean="0"/>
              <a:t>5B ORDER</a:t>
            </a:r>
            <a:r>
              <a:rPr lang="en-GB" dirty="0" smtClean="0"/>
              <a:t>[</a:t>
            </a:r>
            <a:r>
              <a:rPr lang="en-GB" u="sng" dirty="0" err="1" smtClean="0"/>
              <a:t>OrderNo</a:t>
            </a:r>
            <a:r>
              <a:rPr lang="en-GB" dirty="0" err="1" smtClean="0"/>
              <a:t>,OrderDate</a:t>
            </a:r>
            <a:r>
              <a:rPr lang="en-GB" dirty="0"/>
              <a:t>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2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Create one relation for relations having an identical Primary Key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PK can be a one-part PK or a concatenated </a:t>
            </a:r>
            <a:r>
              <a:rPr lang="en-GB" dirty="0" smtClean="0"/>
              <a:t>PK (</a:t>
            </a:r>
            <a:r>
              <a:rPr lang="en-GB" dirty="0"/>
              <a:t>2 or more attributes) but it must match </a:t>
            </a:r>
            <a:r>
              <a:rPr lang="en-GB" dirty="0" smtClean="0"/>
              <a:t>exactly</a:t>
            </a:r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1A,3A,5C </a:t>
            </a:r>
            <a:r>
              <a:rPr lang="en-GB" b="1" dirty="0"/>
              <a:t>CUSTOMER</a:t>
            </a:r>
            <a:r>
              <a:rPr lang="en-GB" dirty="0"/>
              <a:t>[ </a:t>
            </a:r>
            <a:r>
              <a:rPr lang="en-GB" u="sng" dirty="0" err="1"/>
              <a:t>CustNo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CustStreet,CustZip</a:t>
            </a:r>
            <a:r>
              <a:rPr lang="en-GB" dirty="0"/>
              <a:t>, </a:t>
            </a:r>
            <a:r>
              <a:rPr lang="en-GB" dirty="0" err="1" smtClean="0"/>
              <a:t>RepNo</a:t>
            </a:r>
            <a:r>
              <a:rPr lang="en-GB" dirty="0" smtClean="0"/>
              <a:t> ]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2,4C  </a:t>
            </a:r>
            <a:r>
              <a:rPr lang="en-GB" b="1" dirty="0"/>
              <a:t>PART</a:t>
            </a:r>
            <a:r>
              <a:rPr lang="en-GB" dirty="0"/>
              <a:t>[ </a:t>
            </a:r>
            <a:r>
              <a:rPr lang="en-GB" u="sng" dirty="0" err="1"/>
              <a:t>PartNo</a:t>
            </a:r>
            <a:r>
              <a:rPr lang="en-GB" u="sng" dirty="0"/>
              <a:t>,</a:t>
            </a:r>
            <a:r>
              <a:rPr lang="en-GB" dirty="0"/>
              <a:t>  </a:t>
            </a:r>
            <a:r>
              <a:rPr lang="en-GB" dirty="0" err="1"/>
              <a:t>PartDescr</a:t>
            </a:r>
            <a:r>
              <a:rPr lang="en-GB" dirty="0"/>
              <a:t>, </a:t>
            </a:r>
            <a:r>
              <a:rPr lang="en-GB" dirty="0" err="1"/>
              <a:t>QtyOnHand</a:t>
            </a:r>
            <a:r>
              <a:rPr lang="en-GB" dirty="0"/>
              <a:t>, Class, </a:t>
            </a:r>
            <a:r>
              <a:rPr lang="en-GB" dirty="0" err="1"/>
              <a:t>Whse</a:t>
            </a:r>
            <a:r>
              <a:rPr lang="en-GB" dirty="0"/>
              <a:t>, Price</a:t>
            </a:r>
            <a:r>
              <a:rPr lang="en-GB" dirty="0" smtClean="0"/>
              <a:t>]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3B, 4A,5A,5B </a:t>
            </a:r>
            <a:r>
              <a:rPr lang="en-GB" b="1" dirty="0"/>
              <a:t>ORDER </a:t>
            </a:r>
            <a:r>
              <a:rPr lang="en-GB" dirty="0"/>
              <a:t>[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, </a:t>
            </a:r>
            <a:r>
              <a:rPr lang="en-GB" dirty="0" err="1"/>
              <a:t>CustNo</a:t>
            </a:r>
            <a:r>
              <a:rPr lang="en-GB" dirty="0" smtClean="0"/>
              <a:t>]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4B </a:t>
            </a:r>
            <a:r>
              <a:rPr lang="en-GB" b="1" dirty="0"/>
              <a:t>ORDERDETAIL</a:t>
            </a:r>
            <a:r>
              <a:rPr lang="en-GB" dirty="0"/>
              <a:t> [</a:t>
            </a:r>
            <a:r>
              <a:rPr lang="en-GB" u="sng" dirty="0" err="1"/>
              <a:t>OrderNo</a:t>
            </a:r>
            <a:r>
              <a:rPr lang="en-GB" u="sng" dirty="0"/>
              <a:t>, </a:t>
            </a:r>
            <a:r>
              <a:rPr lang="en-GB" u="sng" dirty="0" err="1"/>
              <a:t>PartNum</a:t>
            </a:r>
            <a:r>
              <a:rPr lang="en-GB" dirty="0"/>
              <a:t>, </a:t>
            </a:r>
            <a:r>
              <a:rPr lang="en-GB" dirty="0" err="1"/>
              <a:t>NumOrdered,QuotedPrice</a:t>
            </a:r>
            <a:r>
              <a:rPr lang="en-GB" dirty="0" smtClean="0"/>
              <a:t>]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5D </a:t>
            </a:r>
            <a:r>
              <a:rPr lang="en-GB" b="1" dirty="0"/>
              <a:t>REP</a:t>
            </a:r>
            <a:r>
              <a:rPr lang="en-GB" dirty="0"/>
              <a:t> [</a:t>
            </a:r>
            <a:r>
              <a:rPr lang="en-GB" u="sng" dirty="0" err="1"/>
              <a:t>RepNo</a:t>
            </a:r>
            <a:r>
              <a:rPr lang="en-GB" dirty="0"/>
              <a:t>, </a:t>
            </a:r>
            <a:r>
              <a:rPr lang="en-GB" dirty="0" err="1"/>
              <a:t>RepName</a:t>
            </a:r>
            <a:r>
              <a:rPr lang="en-GB" dirty="0"/>
              <a:t>]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2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Resolve any new transitive dependencies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any new transitive were created when merging relations, it must be resolved.</a:t>
            </a:r>
          </a:p>
          <a:p>
            <a:pPr marL="342900" indent="-342900"/>
            <a:r>
              <a:rPr lang="en-GB" dirty="0" smtClean="0"/>
              <a:t>Example:</a:t>
            </a:r>
          </a:p>
          <a:p>
            <a:pPr marL="457200" lvl="1" indent="0">
              <a:buNone/>
            </a:pPr>
            <a:r>
              <a:rPr lang="en-GB" sz="2200" b="1" dirty="0"/>
              <a:t>CUSTOMER</a:t>
            </a:r>
            <a:r>
              <a:rPr lang="en-GB" sz="2200" dirty="0"/>
              <a:t>[ </a:t>
            </a:r>
            <a:r>
              <a:rPr lang="en-GB" sz="2200" u="sng" dirty="0" err="1"/>
              <a:t>CustNo</a:t>
            </a:r>
            <a:r>
              <a:rPr lang="en-GB" sz="2200" dirty="0"/>
              <a:t>, </a:t>
            </a:r>
            <a:r>
              <a:rPr lang="en-GB" sz="2200" dirty="0" err="1"/>
              <a:t>CustName</a:t>
            </a:r>
            <a:r>
              <a:rPr lang="en-GB" sz="2200" dirty="0"/>
              <a:t>, </a:t>
            </a:r>
            <a:r>
              <a:rPr lang="en-GB" sz="2200" dirty="0" err="1"/>
              <a:t>CustStreet</a:t>
            </a:r>
            <a:r>
              <a:rPr lang="en-GB" sz="2200" dirty="0"/>
              <a:t>, </a:t>
            </a:r>
            <a:r>
              <a:rPr lang="en-GB" sz="2200" dirty="0" err="1"/>
              <a:t>CustZip</a:t>
            </a:r>
            <a:r>
              <a:rPr lang="en-GB" sz="2200" dirty="0"/>
              <a:t>, </a:t>
            </a:r>
            <a:r>
              <a:rPr lang="en-GB" sz="2200" dirty="0" err="1"/>
              <a:t>RepNo</a:t>
            </a:r>
            <a:r>
              <a:rPr lang="en-GB" sz="2200" dirty="0"/>
              <a:t> ]</a:t>
            </a:r>
          </a:p>
          <a:p>
            <a:pPr marL="457200" lvl="1" indent="0">
              <a:buNone/>
            </a:pPr>
            <a:r>
              <a:rPr lang="en-GB" sz="2200" b="1" dirty="0"/>
              <a:t>CUSTOMER</a:t>
            </a:r>
            <a:r>
              <a:rPr lang="en-GB" sz="2200" dirty="0"/>
              <a:t>[ </a:t>
            </a:r>
            <a:r>
              <a:rPr lang="en-GB" sz="2200" u="sng" dirty="0" err="1"/>
              <a:t>CustNo</a:t>
            </a:r>
            <a:r>
              <a:rPr lang="en-GB" sz="2200" u="sng" dirty="0"/>
              <a:t>,</a:t>
            </a:r>
            <a:r>
              <a:rPr lang="en-GB" sz="2200" dirty="0"/>
              <a:t>  </a:t>
            </a:r>
            <a:r>
              <a:rPr lang="en-GB" sz="2200" dirty="0" err="1"/>
              <a:t>CustName</a:t>
            </a:r>
            <a:r>
              <a:rPr lang="en-GB" sz="2200" dirty="0"/>
              <a:t>, </a:t>
            </a:r>
            <a:r>
              <a:rPr lang="en-GB" sz="2200" dirty="0" err="1"/>
              <a:t>RepName</a:t>
            </a:r>
            <a:r>
              <a:rPr lang="en-GB" sz="2200" dirty="0"/>
              <a:t>]</a:t>
            </a:r>
          </a:p>
          <a:p>
            <a:r>
              <a:rPr lang="en-GB" dirty="0"/>
              <a:t>Merged as</a:t>
            </a:r>
          </a:p>
          <a:p>
            <a:pPr marL="457200" lvl="1" indent="0">
              <a:buNone/>
            </a:pPr>
            <a:r>
              <a:rPr lang="en-GB" sz="2200" b="1" dirty="0"/>
              <a:t>CUSTOMER</a:t>
            </a:r>
            <a:r>
              <a:rPr lang="en-GB" sz="2200" dirty="0"/>
              <a:t>[ </a:t>
            </a:r>
            <a:r>
              <a:rPr lang="en-GB" sz="2200" u="sng" dirty="0" err="1"/>
              <a:t>CustNo</a:t>
            </a:r>
            <a:r>
              <a:rPr lang="en-GB" sz="2200" dirty="0"/>
              <a:t>, </a:t>
            </a:r>
            <a:r>
              <a:rPr lang="en-GB" sz="2200" dirty="0" err="1"/>
              <a:t>CustName</a:t>
            </a:r>
            <a:r>
              <a:rPr lang="en-GB" sz="2200" dirty="0"/>
              <a:t>, </a:t>
            </a:r>
            <a:r>
              <a:rPr lang="en-GB" sz="2200" dirty="0" err="1"/>
              <a:t>CustStreet</a:t>
            </a:r>
            <a:r>
              <a:rPr lang="en-GB" sz="2200" dirty="0"/>
              <a:t>, </a:t>
            </a:r>
            <a:r>
              <a:rPr lang="en-GB" sz="2200" dirty="0" err="1"/>
              <a:t>CustZip</a:t>
            </a:r>
            <a:r>
              <a:rPr lang="en-GB" sz="2200" dirty="0"/>
              <a:t>, </a:t>
            </a:r>
            <a:r>
              <a:rPr lang="en-GB" sz="2200" dirty="0" err="1" smtClean="0"/>
              <a:t>RepNo,RepName</a:t>
            </a:r>
            <a:r>
              <a:rPr lang="en-GB" sz="2200" dirty="0" smtClean="0"/>
              <a:t> </a:t>
            </a:r>
            <a:r>
              <a:rPr lang="en-GB" sz="2200" dirty="0"/>
              <a:t>]</a:t>
            </a:r>
          </a:p>
          <a:p>
            <a:r>
              <a:rPr lang="en-GB" dirty="0"/>
              <a:t>Which has the transitive </a:t>
            </a:r>
            <a:r>
              <a:rPr lang="en-GB" dirty="0" smtClean="0"/>
              <a:t>dependency after merging</a:t>
            </a:r>
            <a:endParaRPr lang="en-GB" dirty="0"/>
          </a:p>
          <a:p>
            <a:pPr marL="457200" lvl="1" indent="0">
              <a:buNone/>
            </a:pPr>
            <a:r>
              <a:rPr lang="en-GB" b="1" dirty="0" err="1" smtClean="0"/>
              <a:t>RepName</a:t>
            </a:r>
            <a:r>
              <a:rPr lang="en-GB" dirty="0" smtClean="0"/>
              <a:t> is determined </a:t>
            </a:r>
            <a:r>
              <a:rPr lang="en-GB" dirty="0"/>
              <a:t>by attribute </a:t>
            </a:r>
            <a:r>
              <a:rPr lang="en-GB" b="1" dirty="0" err="1" smtClean="0"/>
              <a:t>RepNo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and </a:t>
            </a:r>
            <a:r>
              <a:rPr lang="en-GB" dirty="0"/>
              <a:t>would </a:t>
            </a:r>
            <a:r>
              <a:rPr lang="en-GB" dirty="0" smtClean="0"/>
              <a:t>be resolved as</a:t>
            </a:r>
          </a:p>
          <a:p>
            <a:pPr marL="457200" lvl="1" indent="0">
              <a:buNone/>
            </a:pPr>
            <a:r>
              <a:rPr lang="en-GB" sz="2000" b="1" dirty="0" smtClean="0"/>
              <a:t>CUSTOMER</a:t>
            </a:r>
            <a:r>
              <a:rPr lang="en-GB" sz="2000" dirty="0" smtClean="0"/>
              <a:t>[ </a:t>
            </a:r>
            <a:r>
              <a:rPr lang="en-GB" sz="2000" u="sng" dirty="0" err="1" smtClean="0"/>
              <a:t>CustNo</a:t>
            </a:r>
            <a:r>
              <a:rPr lang="en-GB" sz="2000" dirty="0" smtClean="0"/>
              <a:t>, </a:t>
            </a:r>
            <a:r>
              <a:rPr lang="en-GB" sz="2000" dirty="0" err="1" smtClean="0"/>
              <a:t>CustName</a:t>
            </a:r>
            <a:r>
              <a:rPr lang="en-GB" sz="2000" dirty="0" smtClean="0"/>
              <a:t>, </a:t>
            </a:r>
            <a:r>
              <a:rPr lang="en-GB" sz="2000" dirty="0" err="1" smtClean="0"/>
              <a:t>CustStreet</a:t>
            </a:r>
            <a:r>
              <a:rPr lang="en-GB" sz="2000" dirty="0" smtClean="0"/>
              <a:t>, </a:t>
            </a:r>
            <a:r>
              <a:rPr lang="en-GB" sz="2000" dirty="0" err="1" smtClean="0"/>
              <a:t>CustZip</a:t>
            </a:r>
            <a:r>
              <a:rPr lang="en-GB" sz="2000" dirty="0" smtClean="0"/>
              <a:t>, </a:t>
            </a:r>
            <a:r>
              <a:rPr lang="en-GB" sz="2000" dirty="0" err="1" smtClean="0"/>
              <a:t>RepNo</a:t>
            </a:r>
            <a:r>
              <a:rPr lang="en-GB" sz="2000" dirty="0" smtClean="0"/>
              <a:t>]</a:t>
            </a:r>
          </a:p>
          <a:p>
            <a:pPr marL="457200" lvl="1" indent="0">
              <a:buNone/>
            </a:pPr>
            <a:r>
              <a:rPr lang="en-GB" sz="2000" b="1" dirty="0" smtClean="0"/>
              <a:t>REP</a:t>
            </a:r>
            <a:r>
              <a:rPr lang="en-GB" sz="2000" dirty="0" smtClean="0"/>
              <a:t>[</a:t>
            </a:r>
            <a:r>
              <a:rPr lang="en-GB" sz="2000" u="sng" dirty="0" err="1" smtClean="0"/>
              <a:t>RepNo</a:t>
            </a:r>
            <a:r>
              <a:rPr lang="en-GB" sz="2000" dirty="0" smtClean="0"/>
              <a:t>, </a:t>
            </a:r>
            <a:r>
              <a:rPr lang="en-GB" sz="2000" dirty="0" err="1" smtClean="0"/>
              <a:t>RepName</a:t>
            </a:r>
            <a:r>
              <a:rPr lang="en-GB" sz="2000" dirty="0" smtClean="0"/>
              <a:t>]</a:t>
            </a:r>
            <a:endParaRPr lang="en-CA" sz="2000" dirty="0" smtClean="0"/>
          </a:p>
          <a:p>
            <a:pPr lvl="1"/>
            <a:endParaRPr lang="en-GB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80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the Merge We Have: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CUSTOMER</a:t>
            </a:r>
            <a:r>
              <a:rPr lang="en-GB" dirty="0"/>
              <a:t>[ </a:t>
            </a:r>
            <a:r>
              <a:rPr lang="en-GB" u="sng" dirty="0" err="1"/>
              <a:t>CustNo</a:t>
            </a:r>
            <a:r>
              <a:rPr lang="en-GB" dirty="0"/>
              <a:t>, </a:t>
            </a:r>
            <a:r>
              <a:rPr lang="en-GB" dirty="0" err="1"/>
              <a:t>CustName</a:t>
            </a:r>
            <a:r>
              <a:rPr lang="en-GB" dirty="0"/>
              <a:t>, </a:t>
            </a:r>
            <a:r>
              <a:rPr lang="en-GB" dirty="0" err="1"/>
              <a:t>CustStreet</a:t>
            </a:r>
            <a:r>
              <a:rPr lang="en-GB" dirty="0"/>
              <a:t>, </a:t>
            </a:r>
            <a:r>
              <a:rPr lang="en-GB" dirty="0" err="1"/>
              <a:t>CustZip</a:t>
            </a:r>
            <a:r>
              <a:rPr lang="en-GB" dirty="0"/>
              <a:t>, </a:t>
            </a:r>
            <a:r>
              <a:rPr lang="en-GB" dirty="0" err="1"/>
              <a:t>RepNo</a:t>
            </a:r>
            <a:r>
              <a:rPr lang="en-GB" dirty="0"/>
              <a:t>(FK)]</a:t>
            </a:r>
          </a:p>
          <a:p>
            <a:r>
              <a:rPr lang="en-GB" b="1" dirty="0" err="1"/>
              <a:t>ZipCode</a:t>
            </a:r>
            <a:r>
              <a:rPr lang="en-GB" dirty="0"/>
              <a:t>[</a:t>
            </a:r>
            <a:r>
              <a:rPr lang="en-GB" u="sng" dirty="0" err="1"/>
              <a:t>CustZip</a:t>
            </a:r>
            <a:r>
              <a:rPr lang="en-GB" i="1" u="sng" dirty="0"/>
              <a:t>,</a:t>
            </a:r>
            <a:r>
              <a:rPr lang="en-GB" sz="2400" dirty="0" smtClean="0"/>
              <a:t> </a:t>
            </a:r>
            <a:r>
              <a:rPr lang="en-GB" dirty="0" err="1"/>
              <a:t>CustCity</a:t>
            </a:r>
            <a:r>
              <a:rPr lang="en-GB" dirty="0"/>
              <a:t>, </a:t>
            </a:r>
            <a:r>
              <a:rPr lang="en-GB" dirty="0" err="1"/>
              <a:t>CustSt</a:t>
            </a:r>
            <a:r>
              <a:rPr lang="en-GB" dirty="0"/>
              <a:t>,]</a:t>
            </a:r>
          </a:p>
          <a:p>
            <a:r>
              <a:rPr lang="en-GB" b="1" dirty="0"/>
              <a:t>REP</a:t>
            </a:r>
            <a:r>
              <a:rPr lang="en-GB" dirty="0"/>
              <a:t>[</a:t>
            </a:r>
            <a:r>
              <a:rPr lang="en-GB" u="sng" dirty="0" err="1"/>
              <a:t>RepNo</a:t>
            </a:r>
            <a:r>
              <a:rPr lang="en-GB" dirty="0"/>
              <a:t>, </a:t>
            </a:r>
            <a:r>
              <a:rPr lang="en-GB" dirty="0" err="1"/>
              <a:t>RepName</a:t>
            </a:r>
            <a:r>
              <a:rPr lang="en-GB" dirty="0"/>
              <a:t>]</a:t>
            </a:r>
          </a:p>
          <a:p>
            <a:r>
              <a:rPr lang="en-GB" b="1" dirty="0"/>
              <a:t>PART</a:t>
            </a:r>
            <a:r>
              <a:rPr lang="en-GB" dirty="0"/>
              <a:t>[ </a:t>
            </a:r>
            <a:r>
              <a:rPr lang="en-GB" u="sng" dirty="0" err="1"/>
              <a:t>PartNo</a:t>
            </a:r>
            <a:r>
              <a:rPr lang="en-GB" u="sng" dirty="0"/>
              <a:t>,</a:t>
            </a:r>
            <a:r>
              <a:rPr lang="en-GB" dirty="0"/>
              <a:t>  </a:t>
            </a:r>
            <a:r>
              <a:rPr lang="en-GB" dirty="0" err="1"/>
              <a:t>PartDescr</a:t>
            </a:r>
            <a:r>
              <a:rPr lang="en-GB" dirty="0"/>
              <a:t>, </a:t>
            </a:r>
            <a:r>
              <a:rPr lang="en-GB" dirty="0" err="1"/>
              <a:t>QtyOnHand</a:t>
            </a:r>
            <a:r>
              <a:rPr lang="en-GB" dirty="0"/>
              <a:t>, Class, </a:t>
            </a:r>
            <a:r>
              <a:rPr lang="en-GB" dirty="0" err="1"/>
              <a:t>Whse</a:t>
            </a:r>
            <a:r>
              <a:rPr lang="en-GB" dirty="0"/>
              <a:t>, Price]</a:t>
            </a:r>
          </a:p>
          <a:p>
            <a:r>
              <a:rPr lang="en-GB" b="1" dirty="0"/>
              <a:t>ORDER </a:t>
            </a:r>
            <a:r>
              <a:rPr lang="en-GB" dirty="0"/>
              <a:t>[</a:t>
            </a:r>
            <a:r>
              <a:rPr lang="en-GB" u="sng" dirty="0" err="1"/>
              <a:t>OrderNo</a:t>
            </a:r>
            <a:r>
              <a:rPr lang="en-GB" dirty="0"/>
              <a:t>, </a:t>
            </a:r>
            <a:r>
              <a:rPr lang="en-GB" dirty="0" err="1"/>
              <a:t>OrderDate</a:t>
            </a:r>
            <a:r>
              <a:rPr lang="en-GB" dirty="0"/>
              <a:t>, </a:t>
            </a:r>
            <a:r>
              <a:rPr lang="en-GB" dirty="0" err="1"/>
              <a:t>CustNo</a:t>
            </a:r>
            <a:r>
              <a:rPr lang="en-GB" dirty="0"/>
              <a:t>(FK)]</a:t>
            </a:r>
          </a:p>
          <a:p>
            <a:r>
              <a:rPr lang="en-GB" b="1" dirty="0"/>
              <a:t>ORDERDETAIL</a:t>
            </a:r>
            <a:r>
              <a:rPr lang="en-GB" dirty="0"/>
              <a:t> [</a:t>
            </a:r>
            <a:r>
              <a:rPr lang="en-GB" u="sng" dirty="0" err="1"/>
              <a:t>OrderNo</a:t>
            </a:r>
            <a:r>
              <a:rPr lang="en-GB" u="sng" dirty="0"/>
              <a:t> (FK1), </a:t>
            </a:r>
            <a:r>
              <a:rPr lang="en-GB" u="sng" dirty="0" err="1"/>
              <a:t>PartNum</a:t>
            </a:r>
            <a:r>
              <a:rPr lang="en-GB" u="sng" dirty="0"/>
              <a:t> (FK2)</a:t>
            </a:r>
            <a:r>
              <a:rPr lang="en-GB" dirty="0"/>
              <a:t>, </a:t>
            </a:r>
            <a:r>
              <a:rPr lang="en-GB" dirty="0" err="1"/>
              <a:t>NumOrdered</a:t>
            </a:r>
            <a:r>
              <a:rPr lang="en-GB" dirty="0"/>
              <a:t>, </a:t>
            </a:r>
            <a:r>
              <a:rPr lang="en-GB" dirty="0" err="1"/>
              <a:t>QuotedPrice</a:t>
            </a:r>
            <a:r>
              <a:rPr lang="en-GB" dirty="0"/>
              <a:t> ]</a:t>
            </a:r>
          </a:p>
          <a:p>
            <a:r>
              <a:rPr lang="en-GB" b="1" dirty="0"/>
              <a:t>CUSTORDER</a:t>
            </a:r>
            <a:r>
              <a:rPr lang="en-GB" dirty="0"/>
              <a:t>[</a:t>
            </a:r>
            <a:r>
              <a:rPr lang="en-GB" u="sng" dirty="0" err="1"/>
              <a:t>CustNo</a:t>
            </a:r>
            <a:r>
              <a:rPr lang="en-GB" u="sng" dirty="0"/>
              <a:t>, </a:t>
            </a:r>
            <a:r>
              <a:rPr lang="en-GB" u="sng" dirty="0" err="1"/>
              <a:t>OrderNo</a:t>
            </a:r>
            <a:r>
              <a:rPr lang="en-GB" dirty="0" smtClean="0"/>
              <a:t>]</a:t>
            </a:r>
          </a:p>
          <a:p>
            <a:pPr marL="0" indent="0">
              <a:buNone/>
            </a:pPr>
            <a:endParaRPr lang="en-GB" dirty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1965336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1218</TotalTime>
  <Words>707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User Views and Merging Relations</vt:lpstr>
      <vt:lpstr>Do not overstep normalization rules</vt:lpstr>
      <vt:lpstr>Merging Relations</vt:lpstr>
      <vt:lpstr>Use consistent names for same attribute in each relation</vt:lpstr>
      <vt:lpstr>Examine the Primary Key of each relation using a composite key</vt:lpstr>
      <vt:lpstr>Use consistent names for relations with the same attributes in  the Primary Key</vt:lpstr>
      <vt:lpstr>Create one relation for relations having an identical Primary Key</vt:lpstr>
      <vt:lpstr>Resolve any new transitive dependencies</vt:lpstr>
      <vt:lpstr>After the Merge We Have: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Nasim</dc:creator>
  <cp:lastModifiedBy>ITS</cp:lastModifiedBy>
  <cp:revision>42</cp:revision>
  <dcterms:created xsi:type="dcterms:W3CDTF">2019-07-10T03:40:00Z</dcterms:created>
  <dcterms:modified xsi:type="dcterms:W3CDTF">2020-03-21T00:49:03Z</dcterms:modified>
</cp:coreProperties>
</file>