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B980AD-C991-414B-A454-82C1CCA3EE67}">
  <a:tblStyle styleId="{61B980AD-C991-414B-A454-82C1CCA3EE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viewProps" Target="view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asciichart.co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en.wikipedia.org/wiki/British_and_American_keyboard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youtu.be/p3q9MM__h-M"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apps.apple.com/us/app/contacts/id1069512615#?platform=iphone"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3" Type="http://schemas.openxmlformats.org/officeDocument/2006/relationships/hyperlink" Target="https://scratch.mit.edu/projects/326949981/editor/"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d3b88a86b_17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d3b88a86b_1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d3b88704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d3b88704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4193ad8eb2_1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4193ad8eb2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4193ad8eb2_1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4193ad8eb2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4193ad8eb2_1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4193ad8eb2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4193ad8eb2_1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4193ad8eb2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41c0602a78_1_8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41c0602a78_1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return value from one function as argument to other function</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4193ad8eb2_1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4193ad8eb2_1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4193ad8eb2_1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4193ad8eb2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4193ad8eb2_1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4193ad8eb2_1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4193ad8eb2_1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4193ad8eb2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4193ad8eb2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4193ad8eb2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d3b88704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d3b88704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193ad8eb2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4193ad8eb2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4193ad8eb2_1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4193ad8eb2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4193ad8eb2_1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4193ad8eb2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ed72242972_2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ed72242972_2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ed3b88a86b_17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ed3b88a86b_17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d3b88704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ed3b88704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d3b88704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d3b88704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94fba800c4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94fba800c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1c0602a78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1c0602a7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1c0602a78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1c0602a78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1c0602a78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1c0602a78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1c0602a78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1c0602a78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1c0602a78_1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1c0602a78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c4a7e6be2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c4a7e6be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1c0602a78_1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1c0602a78_1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1c0602a78_1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1c0602a78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1c0602a78_1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1c0602a78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1c0602a78_1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1c0602a78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But why 1, 10, and 100?</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1c0602a78_1_5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1c0602a78_1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1c0602a78_1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1c0602a78_1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94fba800c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94fba800c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41c0602a78_1_5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41c0602a78_1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1c0602a78_1_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1c0602a78_1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1c0602a78_1_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1c0602a78_1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09d1a31b6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09d1a31b6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experience that matters is yours</a:t>
            </a:r>
            <a:endParaRPr/>
          </a:p>
          <a:p>
            <a:pPr marL="457200" lvl="0" indent="-298450" algn="l" rtl="0">
              <a:spcBef>
                <a:spcPts val="0"/>
              </a:spcBef>
              <a:spcAft>
                <a:spcPts val="0"/>
              </a:spcAft>
              <a:buSzPts val="1100"/>
              <a:buChar char="●"/>
            </a:pPr>
            <a:r>
              <a:rPr lang="en"/>
              <a:t>not a competition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41c0602a78_1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41c0602a78_1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1c0602a78_1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41c0602a78_1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1c0602a78_1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41c0602a78_1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1c0602a78_1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1c0602a78_1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41c0602a78_1_6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41c0602a78_1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409d1a31b6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409d1a31b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409d1a31b6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409d1a31b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41bd77602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41bd77602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409d1a31b6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409d1a31b6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409d1a31b6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409d1a31b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09d1a31b6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09d1a31b6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94fba800c4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94fba800c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409d1a31b6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409d1a31b6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Call-on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409d1a31b6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409d1a31b6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4fba800c4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94fba800c4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https://asciichart.com/</a:t>
            </a:r>
            <a:r>
              <a:rPr lang="en"/>
              <a: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ec4a7e6be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ec4a7e6be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94fba800c4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94fba800c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bytes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409d1a31b6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409d1a31b6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https://en.wikipedia.org/wiki/British_and_American_keyboards</a:t>
            </a:r>
            <a:endParaRPr/>
          </a:p>
          <a:p>
            <a:pPr marL="0" lvl="0" indent="0" algn="l" rtl="0">
              <a:spcBef>
                <a:spcPts val="0"/>
              </a:spcBef>
              <a:spcAft>
                <a:spcPts val="0"/>
              </a:spcAft>
              <a:buNone/>
            </a:pPr>
            <a:endParaRPr/>
          </a:p>
          <a:p>
            <a:pPr marL="0" lvl="0" indent="0" algn="l" rtl="0">
              <a:spcBef>
                <a:spcPts val="0"/>
              </a:spcBef>
              <a:spcAft>
                <a:spcPts val="0"/>
              </a:spcAft>
              <a:buNone/>
            </a:pPr>
            <a:r>
              <a:rPr lang="en"/>
              <a:t>But how to represent other symbols?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09d1a31b6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09d1a31b6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https://support.apple.com/en-us/HT201586</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409d1a31b6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409d1a31b6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https://support.apple.com/en-us/HT201586</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409d1a31b6_0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409d1a31b6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16215f433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16215f433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Representations: counting on hand, counting with decimal, but computers only have 0s and 1s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ec4a7e6be2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ec4a7e6be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ec4a7e6be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ec4a7e6be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ec4a7e6be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ec4a7e6be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https://emojipedia.org/face-with-medical-mask/ </a:t>
            </a:r>
            <a:endParaRPr/>
          </a:p>
          <a:p>
            <a:pPr marL="0" lvl="0" indent="0" algn="l" rtl="0">
              <a:spcBef>
                <a:spcPts val="0"/>
              </a:spcBef>
              <a:spcAft>
                <a:spcPts val="0"/>
              </a:spcAft>
              <a:buNone/>
            </a:pPr>
            <a:r>
              <a:rPr lang="en"/>
              <a:t>Google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409d1a31b6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409d1a31b6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https://emojipedia.org/face-with-medical-mask/ </a:t>
            </a:r>
            <a:endParaRPr/>
          </a:p>
          <a:p>
            <a:pPr marL="0" lvl="0" indent="0" algn="l" rtl="0">
              <a:spcBef>
                <a:spcPts val="0"/>
              </a:spcBef>
              <a:spcAft>
                <a:spcPts val="0"/>
              </a:spcAft>
              <a:buNone/>
            </a:pPr>
            <a:r>
              <a:rPr lang="en"/>
              <a:t>Apple</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409d1a31b6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409d1a31b6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Should be #484921ff, but brightened for projectors.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409d1a31b6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409d1a31b6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41c0602a78_1_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41c0602a78_1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41c0602a78_1_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41c0602a78_1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41c0602a78_1_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41c0602a78_1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41c0602a78_1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41c0602a78_1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d3b8870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d3b8870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41c0602a78_1_6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41c0602a78_1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Should be #484921ff, but brightened for projectors.</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409d1a31b6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409d1a31b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409d1a31b6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409d1a31b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409d1a31b6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409d1a31b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94fba800c4_0_5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94fba800c4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https://youtu.be/p3q9MM__h-M</a:t>
            </a:r>
            <a:r>
              <a:rPr lang="en"/>
              <a:t>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4193ad8eb2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4193ad8eb2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note, duration, volume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ec4a7e6be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ec4a7e6be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[Command byte] [Pitch byte] [Velocity/Volume byte]</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416215f433_1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416215f433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416215f433_1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416215f433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94fba800c4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94fba800c4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https://apps.apple.com/us/app/contacts/id1069512615#?platform=iphone</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d3b88704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d3b88704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94fba800c4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94fba800c4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ed3b88704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ed3b88704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409d1a31b6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409d1a31b6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409d1a31b6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409d1a31b6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409d1a31b6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409d1a31b6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41c0602a78_1_7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41c0602a78_1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41c0602a78_1_7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41c0602a78_1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409d1a31b6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409d1a31b6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409d1a31b6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409d1a31b6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41907da2bc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41907da2bc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d3b88704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d3b88704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41907da2bc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41907da2b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41907da2bc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41907da2bc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41907da2bc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41907da2bc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41907da2bc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41907da2bc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41907da2bc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41907da2b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41c762959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41c762959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ed3b88a86b_3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ed3b88a86b_3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41c762959a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41c762959a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https://scratch.mit.edu/projects/326949981/editor/</a:t>
            </a:r>
            <a:r>
              <a:rPr lang="en"/>
              <a:t>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41c0602a78_1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41c0602a78_1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41c0602a78_1_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41c0602a78_1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d3b88704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d3b88704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41c0602a78_1_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41c0602a78_1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41c0602a78_1_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41c0602a78_1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41c0602a78_1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41c0602a78_1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c4a7e6be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c4a7e6be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1c0602a78_1_7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1c0602a78_1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with argument and side effect</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4193ad8eb2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4193ad8eb2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4193ad8eb2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4193ad8eb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4193ad8eb2_1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4193ad8eb2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4193ad8eb2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4193ad8eb2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41c0602a78_1_8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41c0602a78_1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with argument and return value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0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0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4.xml"/><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0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0.png"/></Relationships>
</file>

<file path=ppt/slides/_rels/slide10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4.png"/><Relationship Id="rId4" Type="http://schemas.openxmlformats.org/officeDocument/2006/relationships/image" Target="../media/image30.png"/></Relationships>
</file>

<file path=ppt/slides/_rels/slide10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5.png"/></Relationships>
</file>

<file path=ppt/slides/_rels/slide1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3.xml"/><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hyperlink" Target="http://www.youtube.com/watch?v=sz78_07Xg-U" TargetMode="External"/><Relationship Id="rId2" Type="http://schemas.openxmlformats.org/officeDocument/2006/relationships/notesSlide" Target="../notesSlides/notesSlide64.xml"/><Relationship Id="rId1" Type="http://schemas.openxmlformats.org/officeDocument/2006/relationships/slideLayout" Target="../slideLayouts/slideLayout11.xml"/><Relationship Id="rId4" Type="http://schemas.openxmlformats.org/officeDocument/2006/relationships/image" Target="../media/image11.jpg"/></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7.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8.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9.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0.xml"/><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1.xml"/><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2.xml"/><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3.xm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4.xml"/><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6.png"/></Relationships>
</file>

<file path=ppt/slides/_rels/slide9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This is CS50</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4"/>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100</a:t>
            </a:r>
            <a:endParaRPr sz="9600">
              <a:solidFill>
                <a:srgbClr val="FFFFFF"/>
              </a:solidFill>
              <a:latin typeface="Consolas"/>
              <a:ea typeface="Consolas"/>
              <a:cs typeface="Consolas"/>
              <a:sym typeface="Consola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124"/>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24"/>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input →  </a:t>
            </a:r>
            <a:endParaRPr sz="3600">
              <a:solidFill>
                <a:srgbClr val="FFFFFF"/>
              </a:solidFill>
            </a:endParaRPr>
          </a:p>
        </p:txBody>
      </p:sp>
      <p:sp>
        <p:nvSpPr>
          <p:cNvPr id="715" name="Google Shape;715;p124"/>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output</a:t>
            </a:r>
            <a:endParaRPr sz="3600">
              <a:solidFill>
                <a:srgbClr val="FFFFFF"/>
              </a:solidFill>
            </a:endParaRPr>
          </a:p>
        </p:txBody>
      </p:sp>
      <p:sp>
        <p:nvSpPr>
          <p:cNvPr id="716" name="Google Shape;716;p1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algorithm</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125"/>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25"/>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sp>
        <p:nvSpPr>
          <p:cNvPr id="723" name="Google Shape;723;p125"/>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a:t>
            </a:r>
            <a:endParaRPr sz="3600">
              <a:solidFill>
                <a:srgbClr val="FFFFFF"/>
              </a:solidFill>
            </a:endParaRPr>
          </a:p>
        </p:txBody>
      </p:sp>
      <p:pic>
        <p:nvPicPr>
          <p:cNvPr id="724" name="Google Shape;724;p125"/>
          <p:cNvPicPr preferRelativeResize="0"/>
          <p:nvPr/>
        </p:nvPicPr>
        <p:blipFill>
          <a:blip r:embed="rId3">
            <a:alphaModFix/>
          </a:blip>
          <a:stretch>
            <a:fillRect/>
          </a:stretch>
        </p:blipFill>
        <p:spPr>
          <a:xfrm>
            <a:off x="1030830" y="2390731"/>
            <a:ext cx="1402900" cy="400829"/>
          </a:xfrm>
          <a:prstGeom prst="rect">
            <a:avLst/>
          </a:prstGeom>
          <a:noFill/>
          <a:ln>
            <a:noFill/>
          </a:ln>
        </p:spPr>
      </p:pic>
      <p:sp>
        <p:nvSpPr>
          <p:cNvPr id="725" name="Google Shape;725;p125"/>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output</a:t>
            </a:r>
            <a:endParaRPr sz="3600">
              <a:solidFill>
                <a:srgbClr val="FFFFFF"/>
              </a:solidFill>
            </a:endParaRPr>
          </a:p>
        </p:txBody>
      </p:sp>
      <p:sp>
        <p:nvSpPr>
          <p:cNvPr id="726" name="Google Shape;726;p1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algorithm</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126"/>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26"/>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sp>
        <p:nvSpPr>
          <p:cNvPr id="733" name="Google Shape;733;p126"/>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a:t>
            </a:r>
            <a:endParaRPr sz="3600">
              <a:solidFill>
                <a:srgbClr val="FFFFFF"/>
              </a:solidFill>
            </a:endParaRPr>
          </a:p>
        </p:txBody>
      </p:sp>
      <p:pic>
        <p:nvPicPr>
          <p:cNvPr id="734" name="Google Shape;734;p126"/>
          <p:cNvPicPr preferRelativeResize="0"/>
          <p:nvPr/>
        </p:nvPicPr>
        <p:blipFill>
          <a:blip r:embed="rId3">
            <a:alphaModFix/>
          </a:blip>
          <a:stretch>
            <a:fillRect/>
          </a:stretch>
        </p:blipFill>
        <p:spPr>
          <a:xfrm>
            <a:off x="1030830" y="2390731"/>
            <a:ext cx="1402900" cy="400829"/>
          </a:xfrm>
          <a:prstGeom prst="rect">
            <a:avLst/>
          </a:prstGeom>
          <a:noFill/>
          <a:ln>
            <a:noFill/>
          </a:ln>
        </p:spPr>
      </p:pic>
      <p:pic>
        <p:nvPicPr>
          <p:cNvPr id="735" name="Google Shape;735;p126"/>
          <p:cNvPicPr preferRelativeResize="0"/>
          <p:nvPr/>
        </p:nvPicPr>
        <p:blipFill>
          <a:blip r:embed="rId4">
            <a:alphaModFix/>
          </a:blip>
          <a:stretch>
            <a:fillRect/>
          </a:stretch>
        </p:blipFill>
        <p:spPr>
          <a:xfrm>
            <a:off x="3474700" y="2156731"/>
            <a:ext cx="2194610" cy="927300"/>
          </a:xfrm>
          <a:prstGeom prst="rect">
            <a:avLst/>
          </a:prstGeom>
          <a:noFill/>
          <a:ln>
            <a:noFill/>
          </a:ln>
        </p:spPr>
      </p:pic>
      <p:sp>
        <p:nvSpPr>
          <p:cNvPr id="736" name="Google Shape;736;p126"/>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output</a:t>
            </a:r>
            <a:endParaRPr sz="3600">
              <a:solidFill>
                <a:srgbClr val="FFFFFF"/>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27"/>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27"/>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sp>
        <p:nvSpPr>
          <p:cNvPr id="743" name="Google Shape;743;p127"/>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a:t>
            </a:r>
            <a:endParaRPr sz="3600">
              <a:solidFill>
                <a:srgbClr val="FFFFFF"/>
              </a:solidFill>
            </a:endParaRPr>
          </a:p>
        </p:txBody>
      </p:sp>
      <p:pic>
        <p:nvPicPr>
          <p:cNvPr id="744" name="Google Shape;744;p127"/>
          <p:cNvPicPr preferRelativeResize="0"/>
          <p:nvPr/>
        </p:nvPicPr>
        <p:blipFill>
          <a:blip r:embed="rId3">
            <a:alphaModFix/>
          </a:blip>
          <a:stretch>
            <a:fillRect/>
          </a:stretch>
        </p:blipFill>
        <p:spPr>
          <a:xfrm>
            <a:off x="1030830" y="2390731"/>
            <a:ext cx="1402900" cy="400829"/>
          </a:xfrm>
          <a:prstGeom prst="rect">
            <a:avLst/>
          </a:prstGeom>
          <a:noFill/>
          <a:ln>
            <a:noFill/>
          </a:ln>
        </p:spPr>
      </p:pic>
      <p:pic>
        <p:nvPicPr>
          <p:cNvPr id="745" name="Google Shape;745;p127"/>
          <p:cNvPicPr preferRelativeResize="0"/>
          <p:nvPr/>
        </p:nvPicPr>
        <p:blipFill>
          <a:blip r:embed="rId4">
            <a:alphaModFix/>
          </a:blip>
          <a:stretch>
            <a:fillRect/>
          </a:stretch>
        </p:blipFill>
        <p:spPr>
          <a:xfrm>
            <a:off x="3474700" y="2156731"/>
            <a:ext cx="2194610" cy="927300"/>
          </a:xfrm>
          <a:prstGeom prst="rect">
            <a:avLst/>
          </a:prstGeom>
          <a:noFill/>
          <a:ln>
            <a:noFill/>
          </a:ln>
        </p:spPr>
      </p:pic>
      <p:pic>
        <p:nvPicPr>
          <p:cNvPr id="746" name="Google Shape;746;p127"/>
          <p:cNvPicPr preferRelativeResize="0"/>
          <p:nvPr/>
        </p:nvPicPr>
        <p:blipFill>
          <a:blip r:embed="rId5">
            <a:alphaModFix/>
          </a:blip>
          <a:stretch>
            <a:fillRect/>
          </a:stretch>
        </p:blipFill>
        <p:spPr>
          <a:xfrm>
            <a:off x="6747541" y="2390725"/>
            <a:ext cx="757116" cy="40082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pic>
        <p:nvPicPr>
          <p:cNvPr id="751" name="Google Shape;751;p128"/>
          <p:cNvPicPr preferRelativeResize="0"/>
          <p:nvPr/>
        </p:nvPicPr>
        <p:blipFill>
          <a:blip r:embed="rId3">
            <a:alphaModFix/>
          </a:blip>
          <a:stretch>
            <a:fillRect/>
          </a:stretch>
        </p:blipFill>
        <p:spPr>
          <a:xfrm>
            <a:off x="2609850" y="1962150"/>
            <a:ext cx="3924300" cy="121920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29"/>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29"/>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input →  </a:t>
            </a:r>
            <a:endParaRPr sz="3600">
              <a:solidFill>
                <a:srgbClr val="FFFFFF"/>
              </a:solidFill>
            </a:endParaRPr>
          </a:p>
        </p:txBody>
      </p:sp>
      <p:sp>
        <p:nvSpPr>
          <p:cNvPr id="758" name="Google Shape;758;p129"/>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output</a:t>
            </a:r>
            <a:endParaRPr sz="3600">
              <a:solidFill>
                <a:srgbClr val="FFFFFF"/>
              </a:solidFill>
            </a:endParaRPr>
          </a:p>
        </p:txBody>
      </p:sp>
      <p:sp>
        <p:nvSpPr>
          <p:cNvPr id="759" name="Google Shape;759;p1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algorithm</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30"/>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0"/>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sp>
        <p:nvSpPr>
          <p:cNvPr id="766" name="Google Shape;766;p130"/>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a:t>
            </a:r>
            <a:endParaRPr sz="3600">
              <a:solidFill>
                <a:srgbClr val="FFFFFF"/>
              </a:solidFill>
            </a:endParaRPr>
          </a:p>
        </p:txBody>
      </p:sp>
      <p:pic>
        <p:nvPicPr>
          <p:cNvPr id="767" name="Google Shape;767;p130"/>
          <p:cNvPicPr preferRelativeResize="0"/>
          <p:nvPr/>
        </p:nvPicPr>
        <p:blipFill>
          <a:blip r:embed="rId3">
            <a:alphaModFix/>
          </a:blip>
          <a:stretch>
            <a:fillRect/>
          </a:stretch>
        </p:blipFill>
        <p:spPr>
          <a:xfrm>
            <a:off x="1591580" y="2369759"/>
            <a:ext cx="836400" cy="442800"/>
          </a:xfrm>
          <a:prstGeom prst="rect">
            <a:avLst/>
          </a:prstGeom>
          <a:noFill/>
          <a:ln>
            <a:noFill/>
          </a:ln>
        </p:spPr>
      </p:pic>
      <p:pic>
        <p:nvPicPr>
          <p:cNvPr id="768" name="Google Shape;768;p130"/>
          <p:cNvPicPr preferRelativeResize="0"/>
          <p:nvPr/>
        </p:nvPicPr>
        <p:blipFill>
          <a:blip r:embed="rId4">
            <a:alphaModFix/>
          </a:blip>
          <a:stretch>
            <a:fillRect/>
          </a:stretch>
        </p:blipFill>
        <p:spPr>
          <a:xfrm>
            <a:off x="669800" y="2369750"/>
            <a:ext cx="811800" cy="442800"/>
          </a:xfrm>
          <a:prstGeom prst="rect">
            <a:avLst/>
          </a:prstGeom>
          <a:noFill/>
          <a:ln>
            <a:noFill/>
          </a:ln>
        </p:spPr>
      </p:pic>
      <p:sp>
        <p:nvSpPr>
          <p:cNvPr id="769" name="Google Shape;769;p130"/>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output</a:t>
            </a:r>
            <a:endParaRPr sz="3600">
              <a:solidFill>
                <a:srgbClr val="FFFFFF"/>
              </a:solidFill>
            </a:endParaRPr>
          </a:p>
        </p:txBody>
      </p:sp>
      <p:sp>
        <p:nvSpPr>
          <p:cNvPr id="770" name="Google Shape;770;p1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algorithm</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31"/>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1"/>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sp>
        <p:nvSpPr>
          <p:cNvPr id="777" name="Google Shape;777;p131"/>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a:t>
            </a:r>
            <a:endParaRPr sz="3600">
              <a:solidFill>
                <a:srgbClr val="FFFFFF"/>
              </a:solidFill>
            </a:endParaRPr>
          </a:p>
        </p:txBody>
      </p:sp>
      <p:pic>
        <p:nvPicPr>
          <p:cNvPr id="778" name="Google Shape;778;p131"/>
          <p:cNvPicPr preferRelativeResize="0"/>
          <p:nvPr/>
        </p:nvPicPr>
        <p:blipFill>
          <a:blip r:embed="rId3">
            <a:alphaModFix/>
          </a:blip>
          <a:stretch>
            <a:fillRect/>
          </a:stretch>
        </p:blipFill>
        <p:spPr>
          <a:xfrm>
            <a:off x="3633338" y="2219756"/>
            <a:ext cx="1877325" cy="703975"/>
          </a:xfrm>
          <a:prstGeom prst="rect">
            <a:avLst/>
          </a:prstGeom>
          <a:noFill/>
          <a:ln>
            <a:noFill/>
          </a:ln>
        </p:spPr>
      </p:pic>
      <p:pic>
        <p:nvPicPr>
          <p:cNvPr id="779" name="Google Shape;779;p131"/>
          <p:cNvPicPr preferRelativeResize="0"/>
          <p:nvPr/>
        </p:nvPicPr>
        <p:blipFill>
          <a:blip r:embed="rId4">
            <a:alphaModFix/>
          </a:blip>
          <a:stretch>
            <a:fillRect/>
          </a:stretch>
        </p:blipFill>
        <p:spPr>
          <a:xfrm>
            <a:off x="1591580" y="2369759"/>
            <a:ext cx="836400" cy="442800"/>
          </a:xfrm>
          <a:prstGeom prst="rect">
            <a:avLst/>
          </a:prstGeom>
          <a:noFill/>
          <a:ln>
            <a:noFill/>
          </a:ln>
        </p:spPr>
      </p:pic>
      <p:pic>
        <p:nvPicPr>
          <p:cNvPr id="780" name="Google Shape;780;p131"/>
          <p:cNvPicPr preferRelativeResize="0"/>
          <p:nvPr/>
        </p:nvPicPr>
        <p:blipFill>
          <a:blip r:embed="rId5">
            <a:alphaModFix/>
          </a:blip>
          <a:stretch>
            <a:fillRect/>
          </a:stretch>
        </p:blipFill>
        <p:spPr>
          <a:xfrm>
            <a:off x="669800" y="2369750"/>
            <a:ext cx="811800" cy="442800"/>
          </a:xfrm>
          <a:prstGeom prst="rect">
            <a:avLst/>
          </a:prstGeom>
          <a:noFill/>
          <a:ln>
            <a:noFill/>
          </a:ln>
        </p:spPr>
      </p:pic>
      <p:sp>
        <p:nvSpPr>
          <p:cNvPr id="781" name="Google Shape;781;p131"/>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output</a:t>
            </a:r>
            <a:endParaRPr sz="3600">
              <a:solidFill>
                <a:srgbClr val="FFFFFF"/>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132"/>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2"/>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sp>
        <p:nvSpPr>
          <p:cNvPr id="788" name="Google Shape;788;p132"/>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a:t>
            </a:r>
            <a:endParaRPr sz="3600">
              <a:solidFill>
                <a:srgbClr val="FFFFFF"/>
              </a:solidFill>
            </a:endParaRPr>
          </a:p>
        </p:txBody>
      </p:sp>
      <p:pic>
        <p:nvPicPr>
          <p:cNvPr id="789" name="Google Shape;789;p132"/>
          <p:cNvPicPr preferRelativeResize="0"/>
          <p:nvPr/>
        </p:nvPicPr>
        <p:blipFill>
          <a:blip r:embed="rId3">
            <a:alphaModFix/>
          </a:blip>
          <a:stretch>
            <a:fillRect/>
          </a:stretch>
        </p:blipFill>
        <p:spPr>
          <a:xfrm>
            <a:off x="3633338" y="2219756"/>
            <a:ext cx="1877325" cy="703975"/>
          </a:xfrm>
          <a:prstGeom prst="rect">
            <a:avLst/>
          </a:prstGeom>
          <a:noFill/>
          <a:ln>
            <a:noFill/>
          </a:ln>
        </p:spPr>
      </p:pic>
      <p:pic>
        <p:nvPicPr>
          <p:cNvPr id="790" name="Google Shape;790;p132"/>
          <p:cNvPicPr preferRelativeResize="0"/>
          <p:nvPr/>
        </p:nvPicPr>
        <p:blipFill>
          <a:blip r:embed="rId4">
            <a:alphaModFix/>
          </a:blip>
          <a:stretch>
            <a:fillRect/>
          </a:stretch>
        </p:blipFill>
        <p:spPr>
          <a:xfrm>
            <a:off x="1591580" y="2369759"/>
            <a:ext cx="836400" cy="442800"/>
          </a:xfrm>
          <a:prstGeom prst="rect">
            <a:avLst/>
          </a:prstGeom>
          <a:noFill/>
          <a:ln>
            <a:noFill/>
          </a:ln>
        </p:spPr>
      </p:pic>
      <p:pic>
        <p:nvPicPr>
          <p:cNvPr id="791" name="Google Shape;791;p132"/>
          <p:cNvPicPr preferRelativeResize="0"/>
          <p:nvPr/>
        </p:nvPicPr>
        <p:blipFill>
          <a:blip r:embed="rId5">
            <a:alphaModFix/>
          </a:blip>
          <a:stretch>
            <a:fillRect/>
          </a:stretch>
        </p:blipFill>
        <p:spPr>
          <a:xfrm>
            <a:off x="6716050" y="2325188"/>
            <a:ext cx="1282125" cy="493125"/>
          </a:xfrm>
          <a:prstGeom prst="rect">
            <a:avLst/>
          </a:prstGeom>
          <a:noFill/>
          <a:ln>
            <a:noFill/>
          </a:ln>
        </p:spPr>
      </p:pic>
      <p:pic>
        <p:nvPicPr>
          <p:cNvPr id="792" name="Google Shape;792;p132"/>
          <p:cNvPicPr preferRelativeResize="0"/>
          <p:nvPr/>
        </p:nvPicPr>
        <p:blipFill>
          <a:blip r:embed="rId6">
            <a:alphaModFix/>
          </a:blip>
          <a:stretch>
            <a:fillRect/>
          </a:stretch>
        </p:blipFill>
        <p:spPr>
          <a:xfrm>
            <a:off x="669800" y="2369750"/>
            <a:ext cx="811800" cy="4428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33"/>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a:t>
            </a:r>
            <a:endParaRPr sz="3600">
              <a:solidFill>
                <a:srgbClr val="FFFFFF"/>
              </a:solidFill>
            </a:endParaRPr>
          </a:p>
        </p:txBody>
      </p:sp>
      <p:pic>
        <p:nvPicPr>
          <p:cNvPr id="798" name="Google Shape;798;p133"/>
          <p:cNvPicPr preferRelativeResize="0"/>
          <p:nvPr/>
        </p:nvPicPr>
        <p:blipFill>
          <a:blip r:embed="rId3">
            <a:alphaModFix/>
          </a:blip>
          <a:stretch>
            <a:fillRect/>
          </a:stretch>
        </p:blipFill>
        <p:spPr>
          <a:xfrm>
            <a:off x="6716050" y="2325188"/>
            <a:ext cx="1282125" cy="49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5"/>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101</a:t>
            </a:r>
            <a:endParaRPr sz="9600">
              <a:solidFill>
                <a:srgbClr val="FFFFFF"/>
              </a:solidFill>
              <a:latin typeface="Consolas"/>
              <a:ea typeface="Consolas"/>
              <a:cs typeface="Consolas"/>
              <a:sym typeface="Consola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34"/>
          <p:cNvSpPr txBox="1"/>
          <p:nvPr/>
        </p:nvSpPr>
        <p:spPr>
          <a:xfrm>
            <a:off x="-1026560"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pic>
        <p:nvPicPr>
          <p:cNvPr id="804" name="Google Shape;804;p134"/>
          <p:cNvPicPr preferRelativeResize="0"/>
          <p:nvPr/>
        </p:nvPicPr>
        <p:blipFill>
          <a:blip r:embed="rId3">
            <a:alphaModFix/>
          </a:blip>
          <a:stretch>
            <a:fillRect/>
          </a:stretch>
        </p:blipFill>
        <p:spPr>
          <a:xfrm>
            <a:off x="1126125" y="2325188"/>
            <a:ext cx="1282125" cy="49312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135"/>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5"/>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pic>
        <p:nvPicPr>
          <p:cNvPr id="811" name="Google Shape;811;p135"/>
          <p:cNvPicPr preferRelativeResize="0"/>
          <p:nvPr/>
        </p:nvPicPr>
        <p:blipFill>
          <a:blip r:embed="rId3">
            <a:alphaModFix/>
          </a:blip>
          <a:stretch>
            <a:fillRect/>
          </a:stretch>
        </p:blipFill>
        <p:spPr>
          <a:xfrm>
            <a:off x="3813104" y="2060137"/>
            <a:ext cx="1517800" cy="1023225"/>
          </a:xfrm>
          <a:prstGeom prst="rect">
            <a:avLst/>
          </a:prstGeom>
          <a:noFill/>
          <a:ln>
            <a:noFill/>
          </a:ln>
        </p:spPr>
      </p:pic>
      <p:pic>
        <p:nvPicPr>
          <p:cNvPr id="812" name="Google Shape;812;p135"/>
          <p:cNvPicPr preferRelativeResize="0"/>
          <p:nvPr/>
        </p:nvPicPr>
        <p:blipFill>
          <a:blip r:embed="rId4">
            <a:alphaModFix/>
          </a:blip>
          <a:stretch>
            <a:fillRect/>
          </a:stretch>
        </p:blipFill>
        <p:spPr>
          <a:xfrm>
            <a:off x="1126125" y="2325188"/>
            <a:ext cx="1282125" cy="493125"/>
          </a:xfrm>
          <a:prstGeom prst="rect">
            <a:avLst/>
          </a:prstGeom>
          <a:noFill/>
          <a:ln>
            <a:noFill/>
          </a:ln>
        </p:spPr>
      </p:pic>
      <p:sp>
        <p:nvSpPr>
          <p:cNvPr id="813" name="Google Shape;813;p135"/>
          <p:cNvSpPr txBox="1"/>
          <p:nvPr/>
        </p:nvSpPr>
        <p:spPr>
          <a:xfrm>
            <a:off x="-1026560"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36"/>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9" name="Google Shape;819;p136"/>
          <p:cNvPicPr preferRelativeResize="0"/>
          <p:nvPr/>
        </p:nvPicPr>
        <p:blipFill>
          <a:blip r:embed="rId3">
            <a:alphaModFix/>
          </a:blip>
          <a:stretch>
            <a:fillRect/>
          </a:stretch>
        </p:blipFill>
        <p:spPr>
          <a:xfrm>
            <a:off x="6941544" y="1662903"/>
            <a:ext cx="1859700" cy="1778850"/>
          </a:xfrm>
          <a:prstGeom prst="rect">
            <a:avLst/>
          </a:prstGeom>
          <a:noFill/>
          <a:ln>
            <a:noFill/>
          </a:ln>
        </p:spPr>
      </p:pic>
      <p:sp>
        <p:nvSpPr>
          <p:cNvPr id="820" name="Google Shape;820;p136"/>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sp>
        <p:nvSpPr>
          <p:cNvPr id="821" name="Google Shape;821;p136"/>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a:t>
            </a:r>
            <a:endParaRPr sz="3600">
              <a:solidFill>
                <a:srgbClr val="FFFFFF"/>
              </a:solidFill>
            </a:endParaRPr>
          </a:p>
        </p:txBody>
      </p:sp>
      <p:pic>
        <p:nvPicPr>
          <p:cNvPr id="822" name="Google Shape;822;p136"/>
          <p:cNvPicPr preferRelativeResize="0"/>
          <p:nvPr/>
        </p:nvPicPr>
        <p:blipFill>
          <a:blip r:embed="rId4">
            <a:alphaModFix/>
          </a:blip>
          <a:stretch>
            <a:fillRect/>
          </a:stretch>
        </p:blipFill>
        <p:spPr>
          <a:xfrm>
            <a:off x="3813104" y="2060137"/>
            <a:ext cx="1517800" cy="1023225"/>
          </a:xfrm>
          <a:prstGeom prst="rect">
            <a:avLst/>
          </a:prstGeom>
          <a:noFill/>
          <a:ln>
            <a:noFill/>
          </a:ln>
        </p:spPr>
      </p:pic>
      <p:pic>
        <p:nvPicPr>
          <p:cNvPr id="823" name="Google Shape;823;p136"/>
          <p:cNvPicPr preferRelativeResize="0"/>
          <p:nvPr/>
        </p:nvPicPr>
        <p:blipFill>
          <a:blip r:embed="rId5">
            <a:alphaModFix/>
          </a:blip>
          <a:stretch>
            <a:fillRect/>
          </a:stretch>
        </p:blipFill>
        <p:spPr>
          <a:xfrm>
            <a:off x="1126125" y="2325188"/>
            <a:ext cx="1282125" cy="493125"/>
          </a:xfrm>
          <a:prstGeom prst="rect">
            <a:avLst/>
          </a:prstGeom>
          <a:noFill/>
          <a:ln>
            <a:noFill/>
          </a:ln>
        </p:spPr>
      </p:pic>
      <p:sp>
        <p:nvSpPr>
          <p:cNvPr id="824" name="Google Shape;824;p136"/>
          <p:cNvSpPr txBox="1"/>
          <p:nvPr/>
        </p:nvSpPr>
        <p:spPr>
          <a:xfrm>
            <a:off x="-1026560"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828"/>
        <p:cNvGrpSpPr/>
        <p:nvPr/>
      </p:nvGrpSpPr>
      <p:grpSpPr>
        <a:xfrm>
          <a:off x="0" y="0"/>
          <a:ext cx="0" cy="0"/>
          <a:chOff x="0" y="0"/>
          <a:chExt cx="0" cy="0"/>
        </a:xfrm>
      </p:grpSpPr>
      <p:pic>
        <p:nvPicPr>
          <p:cNvPr id="829" name="Google Shape;829;p137"/>
          <p:cNvPicPr preferRelativeResize="0"/>
          <p:nvPr/>
        </p:nvPicPr>
        <p:blipFill>
          <a:blip r:embed="rId3">
            <a:alphaModFix/>
          </a:blip>
          <a:stretch>
            <a:fillRect/>
          </a:stretch>
        </p:blipFill>
        <p:spPr>
          <a:xfrm>
            <a:off x="0" y="228600"/>
            <a:ext cx="9144000" cy="468631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1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This is CS50</a:t>
            </a:r>
            <a:endParaRPr sz="6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6"/>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110</a:t>
            </a:r>
            <a:endParaRPr sz="9600">
              <a:solidFill>
                <a:srgbClr val="FFFFFF"/>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7"/>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111</a:t>
            </a:r>
            <a:endParaRPr sz="9600">
              <a:solidFill>
                <a:srgbClr val="FFFFFF"/>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8"/>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123</a:t>
            </a:r>
            <a:endParaRPr sz="9600">
              <a:solidFill>
                <a:srgbClr val="FFFFFF"/>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9"/>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123</a:t>
            </a:r>
            <a:endParaRPr sz="9600">
              <a:solidFill>
                <a:srgbClr val="FFFFFF"/>
              </a:solidFill>
              <a:latin typeface="Consolas"/>
              <a:ea typeface="Consolas"/>
              <a:cs typeface="Consolas"/>
              <a:sym typeface="Consolas"/>
            </a:endParaRPr>
          </a:p>
        </p:txBody>
      </p:sp>
      <p:sp>
        <p:nvSpPr>
          <p:cNvPr id="173" name="Google Shape;173;p39"/>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0"/>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123</a:t>
            </a:r>
            <a:endParaRPr sz="9600">
              <a:solidFill>
                <a:srgbClr val="FFFFFF"/>
              </a:solidFill>
              <a:latin typeface="Consolas"/>
              <a:ea typeface="Consolas"/>
              <a:cs typeface="Consolas"/>
              <a:sym typeface="Consolas"/>
            </a:endParaRPr>
          </a:p>
        </p:txBody>
      </p:sp>
      <p:sp>
        <p:nvSpPr>
          <p:cNvPr id="179" name="Google Shape;179;p40"/>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a:t>
            </a:r>
            <a:endParaRPr sz="1800">
              <a:solidFill>
                <a:srgbClr val="FFFFFF"/>
              </a:solidFill>
            </a:endParaRPr>
          </a:p>
        </p:txBody>
      </p:sp>
      <p:sp>
        <p:nvSpPr>
          <p:cNvPr id="180" name="Google Shape;180;p40"/>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1"/>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123</a:t>
            </a:r>
            <a:endParaRPr sz="9600">
              <a:solidFill>
                <a:srgbClr val="FFFFFF"/>
              </a:solidFill>
              <a:latin typeface="Consolas"/>
              <a:ea typeface="Consolas"/>
              <a:cs typeface="Consolas"/>
              <a:sym typeface="Consolas"/>
            </a:endParaRPr>
          </a:p>
        </p:txBody>
      </p:sp>
      <p:sp>
        <p:nvSpPr>
          <p:cNvPr id="186" name="Google Shape;186;p41"/>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100</a:t>
            </a:r>
            <a:endParaRPr sz="1800">
              <a:solidFill>
                <a:srgbClr val="FFFFFF"/>
              </a:solidFill>
            </a:endParaRPr>
          </a:p>
        </p:txBody>
      </p:sp>
      <p:sp>
        <p:nvSpPr>
          <p:cNvPr id="187" name="Google Shape;187;p41"/>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a:t>
            </a:r>
            <a:endParaRPr sz="1800">
              <a:solidFill>
                <a:srgbClr val="FFFFFF"/>
              </a:solidFill>
            </a:endParaRPr>
          </a:p>
        </p:txBody>
      </p:sp>
      <p:sp>
        <p:nvSpPr>
          <p:cNvPr id="188" name="Google Shape;188;p41"/>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2"/>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123</a:t>
            </a:r>
            <a:endParaRPr sz="9600">
              <a:solidFill>
                <a:srgbClr val="FFFFFF"/>
              </a:solidFill>
              <a:latin typeface="Consolas"/>
              <a:ea typeface="Consolas"/>
              <a:cs typeface="Consolas"/>
              <a:sym typeface="Consolas"/>
            </a:endParaRPr>
          </a:p>
        </p:txBody>
      </p:sp>
      <p:sp>
        <p:nvSpPr>
          <p:cNvPr id="194" name="Google Shape;194;p42"/>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100</a:t>
            </a:r>
            <a:endParaRPr sz="1800">
              <a:solidFill>
                <a:srgbClr val="FFFFFF"/>
              </a:solidFill>
            </a:endParaRPr>
          </a:p>
        </p:txBody>
      </p:sp>
      <p:sp>
        <p:nvSpPr>
          <p:cNvPr id="195" name="Google Shape;195;p42"/>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a:t>
            </a:r>
            <a:endParaRPr sz="1800">
              <a:solidFill>
                <a:srgbClr val="FFFFFF"/>
              </a:solidFill>
            </a:endParaRPr>
          </a:p>
        </p:txBody>
      </p:sp>
      <p:sp>
        <p:nvSpPr>
          <p:cNvPr id="196" name="Google Shape;196;p42"/>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
        <p:nvSpPr>
          <p:cNvPr id="197" name="Google Shape;197;p42"/>
          <p:cNvSpPr txBox="1"/>
          <p:nvPr/>
        </p:nvSpPr>
        <p:spPr>
          <a:xfrm>
            <a:off x="2689490" y="3427425"/>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100 × 1</a:t>
            </a:r>
            <a:endParaRPr sz="18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3"/>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123</a:t>
            </a:r>
            <a:endParaRPr sz="9600">
              <a:solidFill>
                <a:srgbClr val="FFFFFF"/>
              </a:solidFill>
              <a:latin typeface="Consolas"/>
              <a:ea typeface="Consolas"/>
              <a:cs typeface="Consolas"/>
              <a:sym typeface="Consolas"/>
            </a:endParaRPr>
          </a:p>
        </p:txBody>
      </p:sp>
      <p:sp>
        <p:nvSpPr>
          <p:cNvPr id="203" name="Google Shape;203;p43"/>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100</a:t>
            </a:r>
            <a:endParaRPr sz="1800">
              <a:solidFill>
                <a:srgbClr val="FFFFFF"/>
              </a:solidFill>
            </a:endParaRPr>
          </a:p>
        </p:txBody>
      </p:sp>
      <p:sp>
        <p:nvSpPr>
          <p:cNvPr id="204" name="Google Shape;204;p43"/>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a:t>
            </a:r>
            <a:endParaRPr sz="1800">
              <a:solidFill>
                <a:srgbClr val="FFFFFF"/>
              </a:solidFill>
            </a:endParaRPr>
          </a:p>
        </p:txBody>
      </p:sp>
      <p:sp>
        <p:nvSpPr>
          <p:cNvPr id="205" name="Google Shape;205;p43"/>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
        <p:nvSpPr>
          <p:cNvPr id="206" name="Google Shape;206;p43"/>
          <p:cNvSpPr txBox="1"/>
          <p:nvPr/>
        </p:nvSpPr>
        <p:spPr>
          <a:xfrm>
            <a:off x="2689490" y="3427425"/>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100 × 1</a:t>
            </a:r>
            <a:endParaRPr sz="1800">
              <a:solidFill>
                <a:srgbClr val="FFFFFF"/>
              </a:solidFill>
            </a:endParaRPr>
          </a:p>
        </p:txBody>
      </p:sp>
      <p:sp>
        <p:nvSpPr>
          <p:cNvPr id="207" name="Google Shape;207;p43"/>
          <p:cNvSpPr txBox="1"/>
          <p:nvPr/>
        </p:nvSpPr>
        <p:spPr>
          <a:xfrm>
            <a:off x="4045319" y="3427425"/>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 × 2</a:t>
            </a:r>
            <a:endParaRPr sz="1800">
              <a:solidFill>
                <a:srgbClr val="FFFFFF"/>
              </a:solidFill>
            </a:endParaRPr>
          </a:p>
        </p:txBody>
      </p:sp>
      <p:sp>
        <p:nvSpPr>
          <p:cNvPr id="208" name="Google Shape;208;p43"/>
          <p:cNvSpPr txBox="1"/>
          <p:nvPr/>
        </p:nvSpPr>
        <p:spPr>
          <a:xfrm>
            <a:off x="3398833" y="3427422"/>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1511026" y="0"/>
            <a:ext cx="6121958" cy="5143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4"/>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123</a:t>
            </a:r>
            <a:endParaRPr sz="9600">
              <a:solidFill>
                <a:srgbClr val="FFFFFF"/>
              </a:solidFill>
              <a:latin typeface="Consolas"/>
              <a:ea typeface="Consolas"/>
              <a:cs typeface="Consolas"/>
              <a:sym typeface="Consolas"/>
            </a:endParaRPr>
          </a:p>
        </p:txBody>
      </p:sp>
      <p:sp>
        <p:nvSpPr>
          <p:cNvPr id="214" name="Google Shape;214;p44"/>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100</a:t>
            </a:r>
            <a:endParaRPr sz="1800">
              <a:solidFill>
                <a:srgbClr val="FFFFFF"/>
              </a:solidFill>
            </a:endParaRPr>
          </a:p>
        </p:txBody>
      </p:sp>
      <p:sp>
        <p:nvSpPr>
          <p:cNvPr id="215" name="Google Shape;215;p44"/>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a:t>
            </a:r>
            <a:endParaRPr sz="1800">
              <a:solidFill>
                <a:srgbClr val="FFFFFF"/>
              </a:solidFill>
            </a:endParaRPr>
          </a:p>
        </p:txBody>
      </p:sp>
      <p:sp>
        <p:nvSpPr>
          <p:cNvPr id="216" name="Google Shape;216;p44"/>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
        <p:nvSpPr>
          <p:cNvPr id="217" name="Google Shape;217;p44"/>
          <p:cNvSpPr txBox="1"/>
          <p:nvPr/>
        </p:nvSpPr>
        <p:spPr>
          <a:xfrm>
            <a:off x="2689490" y="3427425"/>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100 × 1</a:t>
            </a:r>
            <a:endParaRPr sz="1800">
              <a:solidFill>
                <a:srgbClr val="FFFFFF"/>
              </a:solidFill>
            </a:endParaRPr>
          </a:p>
        </p:txBody>
      </p:sp>
      <p:sp>
        <p:nvSpPr>
          <p:cNvPr id="218" name="Google Shape;218;p44"/>
          <p:cNvSpPr txBox="1"/>
          <p:nvPr/>
        </p:nvSpPr>
        <p:spPr>
          <a:xfrm>
            <a:off x="4045319" y="3427425"/>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 × 2</a:t>
            </a:r>
            <a:endParaRPr sz="1800">
              <a:solidFill>
                <a:srgbClr val="FFFFFF"/>
              </a:solidFill>
            </a:endParaRPr>
          </a:p>
        </p:txBody>
      </p:sp>
      <p:sp>
        <p:nvSpPr>
          <p:cNvPr id="219" name="Google Shape;219;p44"/>
          <p:cNvSpPr txBox="1"/>
          <p:nvPr/>
        </p:nvSpPr>
        <p:spPr>
          <a:xfrm>
            <a:off x="5505014" y="3427425"/>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 × 3</a:t>
            </a:r>
            <a:endParaRPr sz="1800">
              <a:solidFill>
                <a:srgbClr val="FFFFFF"/>
              </a:solidFill>
            </a:endParaRPr>
          </a:p>
        </p:txBody>
      </p:sp>
      <p:sp>
        <p:nvSpPr>
          <p:cNvPr id="220" name="Google Shape;220;p44"/>
          <p:cNvSpPr txBox="1"/>
          <p:nvPr/>
        </p:nvSpPr>
        <p:spPr>
          <a:xfrm>
            <a:off x="3398833" y="3427422"/>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a:t>
            </a:r>
            <a:endParaRPr sz="1800">
              <a:solidFill>
                <a:srgbClr val="FFFFFF"/>
              </a:solidFill>
            </a:endParaRPr>
          </a:p>
        </p:txBody>
      </p:sp>
      <p:sp>
        <p:nvSpPr>
          <p:cNvPr id="221" name="Google Shape;221;p44"/>
          <p:cNvSpPr txBox="1"/>
          <p:nvPr/>
        </p:nvSpPr>
        <p:spPr>
          <a:xfrm>
            <a:off x="4829159" y="3427422"/>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a:t>
            </a:r>
            <a:endParaRPr sz="18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5"/>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123</a:t>
            </a:r>
            <a:endParaRPr sz="9600">
              <a:solidFill>
                <a:srgbClr val="FFFFFF"/>
              </a:solidFill>
              <a:latin typeface="Consolas"/>
              <a:ea typeface="Consolas"/>
              <a:cs typeface="Consolas"/>
              <a:sym typeface="Consolas"/>
            </a:endParaRPr>
          </a:p>
        </p:txBody>
      </p:sp>
      <p:sp>
        <p:nvSpPr>
          <p:cNvPr id="227" name="Google Shape;227;p45"/>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100</a:t>
            </a:r>
            <a:endParaRPr sz="1800">
              <a:solidFill>
                <a:srgbClr val="FFFFFF"/>
              </a:solidFill>
            </a:endParaRPr>
          </a:p>
        </p:txBody>
      </p:sp>
      <p:sp>
        <p:nvSpPr>
          <p:cNvPr id="228" name="Google Shape;228;p45"/>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a:t>
            </a:r>
            <a:endParaRPr sz="1800">
              <a:solidFill>
                <a:srgbClr val="FFFFFF"/>
              </a:solidFill>
            </a:endParaRPr>
          </a:p>
        </p:txBody>
      </p:sp>
      <p:sp>
        <p:nvSpPr>
          <p:cNvPr id="229" name="Google Shape;229;p45"/>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
        <p:nvSpPr>
          <p:cNvPr id="230" name="Google Shape;230;p45"/>
          <p:cNvSpPr txBox="1"/>
          <p:nvPr/>
        </p:nvSpPr>
        <p:spPr>
          <a:xfrm>
            <a:off x="2689490" y="3427425"/>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100</a:t>
            </a:r>
            <a:endParaRPr sz="1800">
              <a:solidFill>
                <a:srgbClr val="FFFFFF"/>
              </a:solidFill>
            </a:endParaRPr>
          </a:p>
        </p:txBody>
      </p:sp>
      <p:sp>
        <p:nvSpPr>
          <p:cNvPr id="231" name="Google Shape;231;p45"/>
          <p:cNvSpPr txBox="1"/>
          <p:nvPr/>
        </p:nvSpPr>
        <p:spPr>
          <a:xfrm>
            <a:off x="4045319" y="3427425"/>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20</a:t>
            </a:r>
            <a:endParaRPr sz="1800">
              <a:solidFill>
                <a:srgbClr val="FFFFFF"/>
              </a:solidFill>
            </a:endParaRPr>
          </a:p>
        </p:txBody>
      </p:sp>
      <p:sp>
        <p:nvSpPr>
          <p:cNvPr id="232" name="Google Shape;232;p45"/>
          <p:cNvSpPr txBox="1"/>
          <p:nvPr/>
        </p:nvSpPr>
        <p:spPr>
          <a:xfrm>
            <a:off x="5505014" y="3427425"/>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3</a:t>
            </a:r>
            <a:endParaRPr sz="1800">
              <a:solidFill>
                <a:srgbClr val="FFFFFF"/>
              </a:solidFill>
            </a:endParaRPr>
          </a:p>
        </p:txBody>
      </p:sp>
      <p:sp>
        <p:nvSpPr>
          <p:cNvPr id="233" name="Google Shape;233;p45"/>
          <p:cNvSpPr txBox="1"/>
          <p:nvPr/>
        </p:nvSpPr>
        <p:spPr>
          <a:xfrm>
            <a:off x="3398833" y="3427422"/>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a:t>
            </a:r>
            <a:endParaRPr sz="1800">
              <a:solidFill>
                <a:srgbClr val="FFFFFF"/>
              </a:solidFill>
            </a:endParaRPr>
          </a:p>
        </p:txBody>
      </p:sp>
      <p:sp>
        <p:nvSpPr>
          <p:cNvPr id="234" name="Google Shape;234;p45"/>
          <p:cNvSpPr txBox="1"/>
          <p:nvPr/>
        </p:nvSpPr>
        <p:spPr>
          <a:xfrm>
            <a:off x="4829159" y="3427422"/>
            <a:ext cx="978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a:t>
            </a:r>
            <a:endParaRPr sz="18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6"/>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123</a:t>
            </a:r>
            <a:endParaRPr sz="9600">
              <a:solidFill>
                <a:srgbClr val="FFFFFF"/>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7"/>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sz="9600">
                <a:solidFill>
                  <a:srgbClr val="FFFFFF"/>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sz="9600">
                <a:solidFill>
                  <a:srgbClr val="FFFFFF"/>
                </a:solidFill>
                <a:latin typeface="Consolas"/>
                <a:ea typeface="Consolas"/>
                <a:cs typeface="Consolas"/>
                <a:sym typeface="Consolas"/>
              </a:rPr>
              <a:t>#</a:t>
            </a:r>
            <a:endParaRPr sz="9600">
              <a:solidFill>
                <a:srgbClr val="FFFFFF"/>
              </a:solidFill>
              <a:latin typeface="Consolas"/>
              <a:ea typeface="Consolas"/>
              <a:cs typeface="Consolas"/>
              <a:sym typeface="Consolas"/>
            </a:endParaRPr>
          </a:p>
        </p:txBody>
      </p:sp>
      <p:sp>
        <p:nvSpPr>
          <p:cNvPr id="245" name="Google Shape;245;p47"/>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100</a:t>
            </a:r>
            <a:endParaRPr sz="1800">
              <a:solidFill>
                <a:srgbClr val="FFFFFF"/>
              </a:solidFill>
            </a:endParaRPr>
          </a:p>
        </p:txBody>
      </p:sp>
      <p:sp>
        <p:nvSpPr>
          <p:cNvPr id="246" name="Google Shape;246;p47"/>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a:t>
            </a:r>
            <a:endParaRPr sz="1800">
              <a:solidFill>
                <a:srgbClr val="FFFFFF"/>
              </a:solidFill>
            </a:endParaRPr>
          </a:p>
        </p:txBody>
      </p:sp>
      <p:sp>
        <p:nvSpPr>
          <p:cNvPr id="247" name="Google Shape;247;p47"/>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8"/>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sz="9600">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sz="9600">
                <a:solidFill>
                  <a:schemeClr val="dk1"/>
                </a:solidFill>
                <a:latin typeface="Consolas"/>
                <a:ea typeface="Consolas"/>
                <a:cs typeface="Consolas"/>
                <a:sym typeface="Consolas"/>
              </a:rPr>
              <a:t>#</a:t>
            </a:r>
            <a:endParaRPr sz="9600">
              <a:solidFill>
                <a:schemeClr val="dk1"/>
              </a:solidFill>
            </a:endParaRPr>
          </a:p>
        </p:txBody>
      </p:sp>
      <p:sp>
        <p:nvSpPr>
          <p:cNvPr id="253" name="Google Shape;253;p48"/>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a:t>
            </a:r>
            <a:r>
              <a:rPr lang="en" sz="1800" baseline="30000">
                <a:solidFill>
                  <a:srgbClr val="FFFFFF"/>
                </a:solidFill>
              </a:rPr>
              <a:t>2</a:t>
            </a:r>
            <a:endParaRPr sz="1800" baseline="30000">
              <a:solidFill>
                <a:srgbClr val="FFFFFF"/>
              </a:solidFill>
            </a:endParaRPr>
          </a:p>
        </p:txBody>
      </p:sp>
      <p:sp>
        <p:nvSpPr>
          <p:cNvPr id="254" name="Google Shape;254;p48"/>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a:t>
            </a:r>
            <a:r>
              <a:rPr lang="en" sz="1800" baseline="30000">
                <a:solidFill>
                  <a:srgbClr val="FFFFFF"/>
                </a:solidFill>
              </a:rPr>
              <a:t>1</a:t>
            </a:r>
            <a:endParaRPr sz="1800" baseline="30000">
              <a:solidFill>
                <a:srgbClr val="FFFFFF"/>
              </a:solidFill>
            </a:endParaRPr>
          </a:p>
        </p:txBody>
      </p:sp>
      <p:sp>
        <p:nvSpPr>
          <p:cNvPr id="255" name="Google Shape;255;p48"/>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10</a:t>
            </a:r>
            <a:r>
              <a:rPr lang="en" sz="1800" baseline="30000">
                <a:solidFill>
                  <a:srgbClr val="FFFFFF"/>
                </a:solidFill>
              </a:rPr>
              <a:t>0</a:t>
            </a:r>
            <a:endParaRPr sz="1800" baseline="300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9"/>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sz="9600">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sz="9600">
                <a:solidFill>
                  <a:schemeClr val="dk1"/>
                </a:solidFill>
                <a:latin typeface="Consolas"/>
                <a:ea typeface="Consolas"/>
                <a:cs typeface="Consolas"/>
                <a:sym typeface="Consolas"/>
              </a:rPr>
              <a:t>#</a:t>
            </a:r>
            <a:endParaRPr sz="9600">
              <a:solidFill>
                <a:schemeClr val="dk1"/>
              </a:solidFill>
            </a:endParaRPr>
          </a:p>
        </p:txBody>
      </p:sp>
      <p:sp>
        <p:nvSpPr>
          <p:cNvPr id="261" name="Google Shape;261;p49"/>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2</a:t>
            </a:r>
            <a:r>
              <a:rPr lang="en" sz="1800" baseline="30000">
                <a:solidFill>
                  <a:srgbClr val="FFFFFF"/>
                </a:solidFill>
              </a:rPr>
              <a:t>2</a:t>
            </a:r>
            <a:endParaRPr sz="1800" baseline="30000">
              <a:solidFill>
                <a:srgbClr val="FFFFFF"/>
              </a:solidFill>
            </a:endParaRPr>
          </a:p>
        </p:txBody>
      </p:sp>
      <p:sp>
        <p:nvSpPr>
          <p:cNvPr id="262" name="Google Shape;262;p49"/>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2</a:t>
            </a:r>
            <a:r>
              <a:rPr lang="en" sz="1800" baseline="30000">
                <a:solidFill>
                  <a:srgbClr val="FFFFFF"/>
                </a:solidFill>
              </a:rPr>
              <a:t>1</a:t>
            </a:r>
            <a:endParaRPr sz="1800" baseline="30000">
              <a:solidFill>
                <a:srgbClr val="FFFFFF"/>
              </a:solidFill>
            </a:endParaRPr>
          </a:p>
        </p:txBody>
      </p:sp>
      <p:sp>
        <p:nvSpPr>
          <p:cNvPr id="263" name="Google Shape;263;p49"/>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2</a:t>
            </a:r>
            <a:r>
              <a:rPr lang="en" sz="1800" baseline="30000">
                <a:solidFill>
                  <a:srgbClr val="FFFFFF"/>
                </a:solidFill>
              </a:rPr>
              <a:t>0</a:t>
            </a:r>
            <a:endParaRPr sz="1800" baseline="300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0"/>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sz="9600">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sz="9600">
                <a:solidFill>
                  <a:schemeClr val="dk1"/>
                </a:solidFill>
                <a:latin typeface="Consolas"/>
                <a:ea typeface="Consolas"/>
                <a:cs typeface="Consolas"/>
                <a:sym typeface="Consolas"/>
              </a:rPr>
              <a:t>#</a:t>
            </a:r>
            <a:endParaRPr sz="9600">
              <a:solidFill>
                <a:schemeClr val="dk1"/>
              </a:solidFill>
            </a:endParaRPr>
          </a:p>
        </p:txBody>
      </p:sp>
      <p:sp>
        <p:nvSpPr>
          <p:cNvPr id="269" name="Google Shape;269;p50"/>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4</a:t>
            </a:r>
            <a:endParaRPr sz="1800" baseline="30000">
              <a:solidFill>
                <a:srgbClr val="FFFFFF"/>
              </a:solidFill>
            </a:endParaRPr>
          </a:p>
        </p:txBody>
      </p:sp>
      <p:sp>
        <p:nvSpPr>
          <p:cNvPr id="270" name="Google Shape;270;p50"/>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2</a:t>
            </a:r>
            <a:endParaRPr sz="1800" baseline="30000">
              <a:solidFill>
                <a:srgbClr val="FFFFFF"/>
              </a:solidFill>
            </a:endParaRPr>
          </a:p>
        </p:txBody>
      </p:sp>
      <p:sp>
        <p:nvSpPr>
          <p:cNvPr id="271" name="Google Shape;271;p50"/>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baseline="300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1"/>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000</a:t>
            </a:r>
            <a:endParaRPr sz="9600">
              <a:solidFill>
                <a:srgbClr val="FFFFFF"/>
              </a:solidFill>
              <a:latin typeface="Consolas"/>
              <a:ea typeface="Consolas"/>
              <a:cs typeface="Consolas"/>
              <a:sym typeface="Consolas"/>
            </a:endParaRPr>
          </a:p>
        </p:txBody>
      </p:sp>
      <p:sp>
        <p:nvSpPr>
          <p:cNvPr id="277" name="Google Shape;277;p51"/>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4</a:t>
            </a:r>
            <a:endParaRPr sz="1800">
              <a:solidFill>
                <a:srgbClr val="FFFFFF"/>
              </a:solidFill>
            </a:endParaRPr>
          </a:p>
        </p:txBody>
      </p:sp>
      <p:sp>
        <p:nvSpPr>
          <p:cNvPr id="278" name="Google Shape;278;p51"/>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2</a:t>
            </a:r>
            <a:endParaRPr sz="1800">
              <a:solidFill>
                <a:srgbClr val="FFFFFF"/>
              </a:solidFill>
            </a:endParaRPr>
          </a:p>
        </p:txBody>
      </p:sp>
      <p:sp>
        <p:nvSpPr>
          <p:cNvPr id="279" name="Google Shape;279;p51"/>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2"/>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001</a:t>
            </a:r>
            <a:endParaRPr sz="9600">
              <a:solidFill>
                <a:srgbClr val="FFFFFF"/>
              </a:solidFill>
              <a:latin typeface="Consolas"/>
              <a:ea typeface="Consolas"/>
              <a:cs typeface="Consolas"/>
              <a:sym typeface="Consolas"/>
            </a:endParaRPr>
          </a:p>
        </p:txBody>
      </p:sp>
      <p:sp>
        <p:nvSpPr>
          <p:cNvPr id="285" name="Google Shape;285;p52"/>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4</a:t>
            </a:r>
            <a:endParaRPr sz="1800">
              <a:solidFill>
                <a:srgbClr val="FFFFFF"/>
              </a:solidFill>
            </a:endParaRPr>
          </a:p>
        </p:txBody>
      </p:sp>
      <p:sp>
        <p:nvSpPr>
          <p:cNvPr id="286" name="Google Shape;286;p52"/>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2</a:t>
            </a:r>
            <a:endParaRPr sz="1800">
              <a:solidFill>
                <a:srgbClr val="FFFFFF"/>
              </a:solidFill>
            </a:endParaRPr>
          </a:p>
        </p:txBody>
      </p:sp>
      <p:sp>
        <p:nvSpPr>
          <p:cNvPr id="287" name="Google Shape;287;p52"/>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3"/>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010</a:t>
            </a:r>
            <a:endParaRPr sz="9600">
              <a:solidFill>
                <a:srgbClr val="FFFFFF"/>
              </a:solidFill>
              <a:latin typeface="Consolas"/>
              <a:ea typeface="Consolas"/>
              <a:cs typeface="Consolas"/>
              <a:sym typeface="Consolas"/>
            </a:endParaRPr>
          </a:p>
        </p:txBody>
      </p:sp>
      <p:sp>
        <p:nvSpPr>
          <p:cNvPr id="293" name="Google Shape;293;p53"/>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4</a:t>
            </a:r>
            <a:endParaRPr sz="1800">
              <a:solidFill>
                <a:srgbClr val="FFFFFF"/>
              </a:solidFill>
            </a:endParaRPr>
          </a:p>
        </p:txBody>
      </p:sp>
      <p:sp>
        <p:nvSpPr>
          <p:cNvPr id="294" name="Google Shape;294;p53"/>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2</a:t>
            </a:r>
            <a:endParaRPr sz="1800">
              <a:solidFill>
                <a:srgbClr val="FFFFFF"/>
              </a:solidFill>
            </a:endParaRPr>
          </a:p>
        </p:txBody>
      </p:sp>
      <p:sp>
        <p:nvSpPr>
          <p:cNvPr id="295" name="Google Shape;295;p53"/>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what ultimately matters in this course is not so much where you end up relative to your classmates but where </a:t>
            </a:r>
            <a:endParaRPr sz="2400"/>
          </a:p>
          <a:p>
            <a:pPr marL="0" lvl="0" indent="0" algn="ctr" rtl="0">
              <a:spcBef>
                <a:spcPts val="0"/>
              </a:spcBef>
              <a:spcAft>
                <a:spcPts val="0"/>
              </a:spcAft>
              <a:buNone/>
            </a:pPr>
            <a:r>
              <a:rPr lang="en" sz="2400"/>
              <a:t>you end up relative to yourself when you began</a:t>
            </a:r>
            <a:endParaRPr sz="24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4"/>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011</a:t>
            </a:r>
            <a:endParaRPr sz="9600">
              <a:solidFill>
                <a:srgbClr val="FFFFFF"/>
              </a:solidFill>
              <a:latin typeface="Consolas"/>
              <a:ea typeface="Consolas"/>
              <a:cs typeface="Consolas"/>
              <a:sym typeface="Consolas"/>
            </a:endParaRPr>
          </a:p>
        </p:txBody>
      </p:sp>
      <p:sp>
        <p:nvSpPr>
          <p:cNvPr id="301" name="Google Shape;301;p54"/>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4</a:t>
            </a:r>
            <a:endParaRPr sz="1800">
              <a:solidFill>
                <a:srgbClr val="FFFFFF"/>
              </a:solidFill>
            </a:endParaRPr>
          </a:p>
        </p:txBody>
      </p:sp>
      <p:sp>
        <p:nvSpPr>
          <p:cNvPr id="302" name="Google Shape;302;p54"/>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2</a:t>
            </a:r>
            <a:endParaRPr sz="1800">
              <a:solidFill>
                <a:srgbClr val="FFFFFF"/>
              </a:solidFill>
            </a:endParaRPr>
          </a:p>
        </p:txBody>
      </p:sp>
      <p:sp>
        <p:nvSpPr>
          <p:cNvPr id="303" name="Google Shape;303;p54"/>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5"/>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100</a:t>
            </a:r>
            <a:endParaRPr sz="9600">
              <a:solidFill>
                <a:srgbClr val="FFFFFF"/>
              </a:solidFill>
              <a:latin typeface="Consolas"/>
              <a:ea typeface="Consolas"/>
              <a:cs typeface="Consolas"/>
              <a:sym typeface="Consolas"/>
            </a:endParaRPr>
          </a:p>
        </p:txBody>
      </p:sp>
      <p:sp>
        <p:nvSpPr>
          <p:cNvPr id="309" name="Google Shape;309;p55"/>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4</a:t>
            </a:r>
            <a:endParaRPr sz="1800">
              <a:solidFill>
                <a:srgbClr val="FFFFFF"/>
              </a:solidFill>
            </a:endParaRPr>
          </a:p>
        </p:txBody>
      </p:sp>
      <p:sp>
        <p:nvSpPr>
          <p:cNvPr id="310" name="Google Shape;310;p55"/>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2</a:t>
            </a:r>
            <a:endParaRPr sz="1800">
              <a:solidFill>
                <a:srgbClr val="FFFFFF"/>
              </a:solidFill>
            </a:endParaRPr>
          </a:p>
        </p:txBody>
      </p:sp>
      <p:sp>
        <p:nvSpPr>
          <p:cNvPr id="311" name="Google Shape;311;p55"/>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101</a:t>
            </a:r>
            <a:endParaRPr sz="9600">
              <a:solidFill>
                <a:srgbClr val="FFFFFF"/>
              </a:solidFill>
              <a:latin typeface="Consolas"/>
              <a:ea typeface="Consolas"/>
              <a:cs typeface="Consolas"/>
              <a:sym typeface="Consolas"/>
            </a:endParaRPr>
          </a:p>
        </p:txBody>
      </p:sp>
      <p:sp>
        <p:nvSpPr>
          <p:cNvPr id="317" name="Google Shape;317;p56"/>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4</a:t>
            </a:r>
            <a:endParaRPr sz="1800">
              <a:solidFill>
                <a:srgbClr val="FFFFFF"/>
              </a:solidFill>
            </a:endParaRPr>
          </a:p>
        </p:txBody>
      </p:sp>
      <p:sp>
        <p:nvSpPr>
          <p:cNvPr id="318" name="Google Shape;318;p56"/>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2</a:t>
            </a:r>
            <a:endParaRPr sz="1800">
              <a:solidFill>
                <a:srgbClr val="FFFFFF"/>
              </a:solidFill>
            </a:endParaRPr>
          </a:p>
        </p:txBody>
      </p:sp>
      <p:sp>
        <p:nvSpPr>
          <p:cNvPr id="319" name="Google Shape;319;p56"/>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7"/>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110</a:t>
            </a:r>
            <a:endParaRPr sz="9600">
              <a:solidFill>
                <a:srgbClr val="FFFFFF"/>
              </a:solidFill>
              <a:latin typeface="Consolas"/>
              <a:ea typeface="Consolas"/>
              <a:cs typeface="Consolas"/>
              <a:sym typeface="Consolas"/>
            </a:endParaRPr>
          </a:p>
        </p:txBody>
      </p:sp>
      <p:sp>
        <p:nvSpPr>
          <p:cNvPr id="325" name="Google Shape;325;p57"/>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4</a:t>
            </a:r>
            <a:endParaRPr sz="1800">
              <a:solidFill>
                <a:srgbClr val="FFFFFF"/>
              </a:solidFill>
            </a:endParaRPr>
          </a:p>
        </p:txBody>
      </p:sp>
      <p:sp>
        <p:nvSpPr>
          <p:cNvPr id="326" name="Google Shape;326;p57"/>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2</a:t>
            </a:r>
            <a:endParaRPr sz="1800">
              <a:solidFill>
                <a:srgbClr val="FFFFFF"/>
              </a:solidFill>
            </a:endParaRPr>
          </a:p>
        </p:txBody>
      </p:sp>
      <p:sp>
        <p:nvSpPr>
          <p:cNvPr id="327" name="Google Shape;327;p57"/>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8"/>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111</a:t>
            </a:r>
            <a:endParaRPr sz="9600">
              <a:solidFill>
                <a:srgbClr val="FFFFFF"/>
              </a:solidFill>
              <a:latin typeface="Consolas"/>
              <a:ea typeface="Consolas"/>
              <a:cs typeface="Consolas"/>
              <a:sym typeface="Consolas"/>
            </a:endParaRPr>
          </a:p>
        </p:txBody>
      </p:sp>
      <p:sp>
        <p:nvSpPr>
          <p:cNvPr id="333" name="Google Shape;333;p58"/>
          <p:cNvSpPr txBox="1"/>
          <p:nvPr/>
        </p:nvSpPr>
        <p:spPr>
          <a:xfrm>
            <a:off x="353394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4</a:t>
            </a:r>
            <a:endParaRPr sz="1800">
              <a:solidFill>
                <a:srgbClr val="FFFFFF"/>
              </a:solidFill>
            </a:endParaRPr>
          </a:p>
        </p:txBody>
      </p:sp>
      <p:sp>
        <p:nvSpPr>
          <p:cNvPr id="334" name="Google Shape;334;p58"/>
          <p:cNvSpPr txBox="1"/>
          <p:nvPr/>
        </p:nvSpPr>
        <p:spPr>
          <a:xfrm>
            <a:off x="4208100"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2</a:t>
            </a:r>
            <a:endParaRPr sz="1800">
              <a:solidFill>
                <a:srgbClr val="FFFFFF"/>
              </a:solidFill>
            </a:endParaRPr>
          </a:p>
        </p:txBody>
      </p:sp>
      <p:sp>
        <p:nvSpPr>
          <p:cNvPr id="335" name="Google Shape;335;p58"/>
          <p:cNvSpPr txBox="1"/>
          <p:nvPr/>
        </p:nvSpPr>
        <p:spPr>
          <a:xfrm>
            <a:off x="4877674" y="1334100"/>
            <a:ext cx="7278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9"/>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A</a:t>
            </a:r>
            <a:endParaRPr sz="9600">
              <a:solidFill>
                <a:srgbClr val="FFFFFF"/>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0"/>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65</a:t>
            </a:r>
            <a:endParaRPr sz="9600">
              <a:solidFill>
                <a:srgbClr val="FFFFFF"/>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61"/>
          <p:cNvSpPr txBox="1"/>
          <p:nvPr/>
        </p:nvSpPr>
        <p:spPr>
          <a:xfrm>
            <a:off x="1026300" y="1780500"/>
            <a:ext cx="70914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01000001</a:t>
            </a:r>
            <a:endParaRPr sz="9600">
              <a:solidFill>
                <a:srgbClr val="FFFFFF"/>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ASCII</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aphicFrame>
        <p:nvGraphicFramePr>
          <p:cNvPr id="360" name="Google Shape;360;p63"/>
          <p:cNvGraphicFramePr/>
          <p:nvPr/>
        </p:nvGraphicFramePr>
        <p:xfrm>
          <a:off x="383063" y="2026950"/>
          <a:ext cx="3000000" cy="3000000"/>
        </p:xfrm>
        <a:graphic>
          <a:graphicData uri="http://schemas.openxmlformats.org/drawingml/2006/table">
            <a:tbl>
              <a:tblPr>
                <a:noFill/>
                <a:tableStyleId>{61B980AD-C991-414B-A454-82C1CCA3EE67}</a:tableStyleId>
              </a:tblPr>
              <a:tblGrid>
                <a:gridCol w="761625">
                  <a:extLst>
                    <a:ext uri="{9D8B030D-6E8A-4147-A177-3AD203B41FA5}">
                      <a16:colId xmlns:a16="http://schemas.microsoft.com/office/drawing/2014/main" val="20000"/>
                    </a:ext>
                  </a:extLst>
                </a:gridCol>
                <a:gridCol w="761625">
                  <a:extLst>
                    <a:ext uri="{9D8B030D-6E8A-4147-A177-3AD203B41FA5}">
                      <a16:colId xmlns:a16="http://schemas.microsoft.com/office/drawing/2014/main" val="20001"/>
                    </a:ext>
                  </a:extLst>
                </a:gridCol>
                <a:gridCol w="761625">
                  <a:extLst>
                    <a:ext uri="{9D8B030D-6E8A-4147-A177-3AD203B41FA5}">
                      <a16:colId xmlns:a16="http://schemas.microsoft.com/office/drawing/2014/main" val="20002"/>
                    </a:ext>
                  </a:extLst>
                </a:gridCol>
                <a:gridCol w="761625">
                  <a:extLst>
                    <a:ext uri="{9D8B030D-6E8A-4147-A177-3AD203B41FA5}">
                      <a16:colId xmlns:a16="http://schemas.microsoft.com/office/drawing/2014/main" val="20003"/>
                    </a:ext>
                  </a:extLst>
                </a:gridCol>
                <a:gridCol w="761625">
                  <a:extLst>
                    <a:ext uri="{9D8B030D-6E8A-4147-A177-3AD203B41FA5}">
                      <a16:colId xmlns:a16="http://schemas.microsoft.com/office/drawing/2014/main" val="20004"/>
                    </a:ext>
                  </a:extLst>
                </a:gridCol>
                <a:gridCol w="761625">
                  <a:extLst>
                    <a:ext uri="{9D8B030D-6E8A-4147-A177-3AD203B41FA5}">
                      <a16:colId xmlns:a16="http://schemas.microsoft.com/office/drawing/2014/main" val="20005"/>
                    </a:ext>
                  </a:extLst>
                </a:gridCol>
                <a:gridCol w="761625">
                  <a:extLst>
                    <a:ext uri="{9D8B030D-6E8A-4147-A177-3AD203B41FA5}">
                      <a16:colId xmlns:a16="http://schemas.microsoft.com/office/drawing/2014/main" val="20006"/>
                    </a:ext>
                  </a:extLst>
                </a:gridCol>
                <a:gridCol w="761625">
                  <a:extLst>
                    <a:ext uri="{9D8B030D-6E8A-4147-A177-3AD203B41FA5}">
                      <a16:colId xmlns:a16="http://schemas.microsoft.com/office/drawing/2014/main" val="20007"/>
                    </a:ext>
                  </a:extLst>
                </a:gridCol>
                <a:gridCol w="761625">
                  <a:extLst>
                    <a:ext uri="{9D8B030D-6E8A-4147-A177-3AD203B41FA5}">
                      <a16:colId xmlns:a16="http://schemas.microsoft.com/office/drawing/2014/main" val="20008"/>
                    </a:ext>
                  </a:extLst>
                </a:gridCol>
                <a:gridCol w="761625">
                  <a:extLst>
                    <a:ext uri="{9D8B030D-6E8A-4147-A177-3AD203B41FA5}">
                      <a16:colId xmlns:a16="http://schemas.microsoft.com/office/drawing/2014/main" val="20009"/>
                    </a:ext>
                  </a:extLst>
                </a:gridCol>
                <a:gridCol w="761625">
                  <a:extLst>
                    <a:ext uri="{9D8B030D-6E8A-4147-A177-3AD203B41FA5}">
                      <a16:colId xmlns:a16="http://schemas.microsoft.com/office/drawing/2014/main" val="20010"/>
                    </a:ext>
                  </a:extLst>
                </a:gridCol>
              </a:tblGrid>
              <a:tr h="381000">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A</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B</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C</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D</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E</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F</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G</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H</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I</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65</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66</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67</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68</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69</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70</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71</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72</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73</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2/3</a:t>
            </a:r>
            <a:endParaRPr/>
          </a:p>
        </p:txBody>
      </p:sp>
      <p:sp>
        <p:nvSpPr>
          <p:cNvPr id="115" name="Google Shape;115;p2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of CS50 students have never taken CS before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graphicFrame>
        <p:nvGraphicFramePr>
          <p:cNvPr id="365" name="Google Shape;365;p64"/>
          <p:cNvGraphicFramePr/>
          <p:nvPr/>
        </p:nvGraphicFramePr>
        <p:xfrm>
          <a:off x="952500" y="1750738"/>
          <a:ext cx="3000000" cy="3000000"/>
        </p:xfrm>
        <a:graphic>
          <a:graphicData uri="http://schemas.openxmlformats.org/drawingml/2006/table">
            <a:tbl>
              <a:tblPr>
                <a:noFill/>
                <a:tableStyleId>{61B980AD-C991-414B-A454-82C1CCA3EE67}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72</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73</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33</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aphicFrame>
        <p:nvGraphicFramePr>
          <p:cNvPr id="370" name="Google Shape;370;p65"/>
          <p:cNvGraphicFramePr/>
          <p:nvPr/>
        </p:nvGraphicFramePr>
        <p:xfrm>
          <a:off x="952500" y="1750738"/>
          <a:ext cx="3000000" cy="3000000"/>
        </p:xfrm>
        <a:graphic>
          <a:graphicData uri="http://schemas.openxmlformats.org/drawingml/2006/table">
            <a:tbl>
              <a:tblPr>
                <a:noFill/>
                <a:tableStyleId>{61B980AD-C991-414B-A454-82C1CCA3EE67}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H</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I</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72</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73</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33</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aphicFrame>
        <p:nvGraphicFramePr>
          <p:cNvPr id="375" name="Google Shape;375;p66"/>
          <p:cNvGraphicFramePr/>
          <p:nvPr/>
        </p:nvGraphicFramePr>
        <p:xfrm>
          <a:off x="952500" y="1750738"/>
          <a:ext cx="3000000" cy="3000000"/>
        </p:xfrm>
        <a:graphic>
          <a:graphicData uri="http://schemas.openxmlformats.org/drawingml/2006/table">
            <a:tbl>
              <a:tblPr>
                <a:noFill/>
                <a:tableStyleId>{61B980AD-C991-414B-A454-82C1CCA3EE67}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H</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I</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72</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73</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33</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67"/>
          <p:cNvPicPr preferRelativeResize="0"/>
          <p:nvPr/>
        </p:nvPicPr>
        <p:blipFill>
          <a:blip r:embed="rId3">
            <a:alphaModFix/>
          </a:blip>
          <a:stretch>
            <a:fillRect/>
          </a:stretch>
        </p:blipFill>
        <p:spPr>
          <a:xfrm>
            <a:off x="348375" y="728387"/>
            <a:ext cx="8447252" cy="36867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graphicFrame>
        <p:nvGraphicFramePr>
          <p:cNvPr id="385" name="Google Shape;385;p68"/>
          <p:cNvGraphicFramePr/>
          <p:nvPr/>
        </p:nvGraphicFramePr>
        <p:xfrm>
          <a:off x="952500" y="1750738"/>
          <a:ext cx="3000000" cy="3000000"/>
        </p:xfrm>
        <a:graphic>
          <a:graphicData uri="http://schemas.openxmlformats.org/drawingml/2006/table">
            <a:tbl>
              <a:tblPr>
                <a:noFill/>
                <a:tableStyleId>{61B980AD-C991-414B-A454-82C1CCA3EE67}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H</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I</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72</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73</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33</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aphicFrame>
        <p:nvGraphicFramePr>
          <p:cNvPr id="390" name="Google Shape;390;p69"/>
          <p:cNvGraphicFramePr/>
          <p:nvPr/>
        </p:nvGraphicFramePr>
        <p:xfrm>
          <a:off x="952500" y="1750738"/>
          <a:ext cx="3000000" cy="3000000"/>
        </p:xfrm>
        <a:graphic>
          <a:graphicData uri="http://schemas.openxmlformats.org/drawingml/2006/table">
            <a:tbl>
              <a:tblPr>
                <a:noFill/>
                <a:tableStyleId>{61B980AD-C991-414B-A454-82C1CCA3EE67}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H</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I</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01001000</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01001001</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00100001</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70"/>
          <p:cNvPicPr preferRelativeResize="0"/>
          <p:nvPr/>
        </p:nvPicPr>
        <p:blipFill>
          <a:blip r:embed="rId3">
            <a:alphaModFix/>
          </a:blip>
          <a:stretch>
            <a:fillRect/>
          </a:stretch>
        </p:blipFill>
        <p:spPr>
          <a:xfrm>
            <a:off x="762000" y="1300163"/>
            <a:ext cx="7620000" cy="25431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71"/>
          <p:cNvPicPr preferRelativeResize="0"/>
          <p:nvPr/>
        </p:nvPicPr>
        <p:blipFill>
          <a:blip r:embed="rId3">
            <a:alphaModFix/>
          </a:blip>
          <a:stretch>
            <a:fillRect/>
          </a:stretch>
        </p:blipFill>
        <p:spPr>
          <a:xfrm>
            <a:off x="152400" y="1053013"/>
            <a:ext cx="8839201" cy="303747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p72"/>
          <p:cNvPicPr preferRelativeResize="0"/>
          <p:nvPr/>
        </p:nvPicPr>
        <p:blipFill>
          <a:blip r:embed="rId3">
            <a:alphaModFix/>
          </a:blip>
          <a:stretch>
            <a:fillRect/>
          </a:stretch>
        </p:blipFill>
        <p:spPr>
          <a:xfrm>
            <a:off x="2561113" y="152400"/>
            <a:ext cx="4021776" cy="48386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7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Unicode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9"/>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9"/>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input →  </a:t>
            </a:r>
            <a:endParaRPr sz="3600">
              <a:solidFill>
                <a:srgbClr val="FFFFFF"/>
              </a:solidFill>
            </a:endParaRPr>
          </a:p>
        </p:txBody>
      </p:sp>
      <p:sp>
        <p:nvSpPr>
          <p:cNvPr id="122" name="Google Shape;122;p29"/>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output</a:t>
            </a:r>
            <a:endParaRPr sz="36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7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4,036,991,159</a:t>
            </a:r>
            <a:endParaRPr>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5"/>
          <p:cNvSpPr txBox="1">
            <a:spLocks noGrp="1"/>
          </p:cNvSpPr>
          <p:nvPr>
            <p:ph type="title"/>
          </p:nvPr>
        </p:nvSpPr>
        <p:spPr>
          <a:xfrm>
            <a:off x="0" y="2150850"/>
            <a:ext cx="914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11110000 10011111 10011000 10110111</a:t>
            </a:r>
            <a:endParaRPr>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76"/>
          <p:cNvPicPr preferRelativeResize="0"/>
          <p:nvPr/>
        </p:nvPicPr>
        <p:blipFill>
          <a:blip r:embed="rId3">
            <a:alphaModFix/>
          </a:blip>
          <a:stretch>
            <a:fillRect/>
          </a:stretch>
        </p:blipFill>
        <p:spPr>
          <a:xfrm>
            <a:off x="3429000" y="1428750"/>
            <a:ext cx="2286000" cy="2286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77"/>
          <p:cNvPicPr preferRelativeResize="0"/>
          <p:nvPr/>
        </p:nvPicPr>
        <p:blipFill>
          <a:blip r:embed="rId3">
            <a:alphaModFix/>
          </a:blip>
          <a:stretch>
            <a:fillRect/>
          </a:stretch>
        </p:blipFill>
        <p:spPr>
          <a:xfrm>
            <a:off x="3465377" y="1465127"/>
            <a:ext cx="2213250" cy="22132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graphicFrame>
        <p:nvGraphicFramePr>
          <p:cNvPr id="435" name="Google Shape;435;p78"/>
          <p:cNvGraphicFramePr/>
          <p:nvPr/>
        </p:nvGraphicFramePr>
        <p:xfrm>
          <a:off x="3646975" y="2299338"/>
          <a:ext cx="3000000" cy="3000000"/>
        </p:xfrm>
        <a:graphic>
          <a:graphicData uri="http://schemas.openxmlformats.org/drawingml/2006/table">
            <a:tbl>
              <a:tblPr>
                <a:noFill/>
                <a:tableStyleId>{61B980AD-C991-414B-A454-82C1CCA3EE67}</a:tableStyleId>
              </a:tblPr>
              <a:tblGrid>
                <a:gridCol w="616675">
                  <a:extLst>
                    <a:ext uri="{9D8B030D-6E8A-4147-A177-3AD203B41FA5}">
                      <a16:colId xmlns:a16="http://schemas.microsoft.com/office/drawing/2014/main" val="20000"/>
                    </a:ext>
                  </a:extLst>
                </a:gridCol>
                <a:gridCol w="616675">
                  <a:extLst>
                    <a:ext uri="{9D8B030D-6E8A-4147-A177-3AD203B41FA5}">
                      <a16:colId xmlns:a16="http://schemas.microsoft.com/office/drawing/2014/main" val="20001"/>
                    </a:ext>
                  </a:extLst>
                </a:gridCol>
                <a:gridCol w="6166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D8DB63"/>
                    </a:solidFill>
                  </a:tcPr>
                </a:tc>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RGB</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graphicFrame>
        <p:nvGraphicFramePr>
          <p:cNvPr id="445" name="Google Shape;445;p80"/>
          <p:cNvGraphicFramePr/>
          <p:nvPr/>
        </p:nvGraphicFramePr>
        <p:xfrm>
          <a:off x="3646975" y="2299338"/>
          <a:ext cx="3000000" cy="3000000"/>
        </p:xfrm>
        <a:graphic>
          <a:graphicData uri="http://schemas.openxmlformats.org/drawingml/2006/table">
            <a:tbl>
              <a:tblPr>
                <a:noFill/>
                <a:tableStyleId>{61B980AD-C991-414B-A454-82C1CCA3EE67}</a:tableStyleId>
              </a:tblPr>
              <a:tblGrid>
                <a:gridCol w="616675">
                  <a:extLst>
                    <a:ext uri="{9D8B030D-6E8A-4147-A177-3AD203B41FA5}">
                      <a16:colId xmlns:a16="http://schemas.microsoft.com/office/drawing/2014/main" val="20000"/>
                    </a:ext>
                  </a:extLst>
                </a:gridCol>
                <a:gridCol w="616675">
                  <a:extLst>
                    <a:ext uri="{9D8B030D-6E8A-4147-A177-3AD203B41FA5}">
                      <a16:colId xmlns:a16="http://schemas.microsoft.com/office/drawing/2014/main" val="20001"/>
                    </a:ext>
                  </a:extLst>
                </a:gridCol>
                <a:gridCol w="6166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graphicFrame>
        <p:nvGraphicFramePr>
          <p:cNvPr id="450" name="Google Shape;450;p81"/>
          <p:cNvGraphicFramePr/>
          <p:nvPr/>
        </p:nvGraphicFramePr>
        <p:xfrm>
          <a:off x="3646975" y="2299338"/>
          <a:ext cx="3000000" cy="3000000"/>
        </p:xfrm>
        <a:graphic>
          <a:graphicData uri="http://schemas.openxmlformats.org/drawingml/2006/table">
            <a:tbl>
              <a:tblPr>
                <a:noFill/>
                <a:tableStyleId>{61B980AD-C991-414B-A454-82C1CCA3EE67}</a:tableStyleId>
              </a:tblPr>
              <a:tblGrid>
                <a:gridCol w="616675">
                  <a:extLst>
                    <a:ext uri="{9D8B030D-6E8A-4147-A177-3AD203B41FA5}">
                      <a16:colId xmlns:a16="http://schemas.microsoft.com/office/drawing/2014/main" val="20000"/>
                    </a:ext>
                  </a:extLst>
                </a:gridCol>
                <a:gridCol w="616675">
                  <a:extLst>
                    <a:ext uri="{9D8B030D-6E8A-4147-A177-3AD203B41FA5}">
                      <a16:colId xmlns:a16="http://schemas.microsoft.com/office/drawing/2014/main" val="20001"/>
                    </a:ext>
                  </a:extLst>
                </a:gridCol>
                <a:gridCol w="6166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72</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73</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33</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graphicFrame>
        <p:nvGraphicFramePr>
          <p:cNvPr id="455" name="Google Shape;455;p82"/>
          <p:cNvGraphicFramePr/>
          <p:nvPr/>
        </p:nvGraphicFramePr>
        <p:xfrm>
          <a:off x="3646975" y="2299338"/>
          <a:ext cx="3000000" cy="3000000"/>
        </p:xfrm>
        <a:graphic>
          <a:graphicData uri="http://schemas.openxmlformats.org/drawingml/2006/table">
            <a:tbl>
              <a:tblPr>
                <a:noFill/>
                <a:tableStyleId>{61B980AD-C991-414B-A454-82C1CCA3EE67}</a:tableStyleId>
              </a:tblPr>
              <a:tblGrid>
                <a:gridCol w="616675">
                  <a:extLst>
                    <a:ext uri="{9D8B030D-6E8A-4147-A177-3AD203B41FA5}">
                      <a16:colId xmlns:a16="http://schemas.microsoft.com/office/drawing/2014/main" val="20000"/>
                    </a:ext>
                  </a:extLst>
                </a:gridCol>
                <a:gridCol w="616675">
                  <a:extLst>
                    <a:ext uri="{9D8B030D-6E8A-4147-A177-3AD203B41FA5}">
                      <a16:colId xmlns:a16="http://schemas.microsoft.com/office/drawing/2014/main" val="20001"/>
                    </a:ext>
                  </a:extLst>
                </a:gridCol>
                <a:gridCol w="6166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72</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73</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 sz="2400">
                          <a:solidFill>
                            <a:srgbClr val="FFFFFF"/>
                          </a:solidFill>
                          <a:latin typeface="Consolas"/>
                          <a:ea typeface="Consolas"/>
                          <a:cs typeface="Consolas"/>
                          <a:sym typeface="Consolas"/>
                        </a:rPr>
                        <a:t>33</a:t>
                      </a:r>
                      <a:endParaRPr sz="2400">
                        <a:solidFill>
                          <a:srgbClr val="FFFFFF"/>
                        </a:solidFill>
                        <a:latin typeface="Consolas"/>
                        <a:ea typeface="Consolas"/>
                        <a:cs typeface="Consolas"/>
                        <a:sym typeface="Consola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graphicFrame>
        <p:nvGraphicFramePr>
          <p:cNvPr id="460" name="Google Shape;460;p83"/>
          <p:cNvGraphicFramePr/>
          <p:nvPr/>
        </p:nvGraphicFramePr>
        <p:xfrm>
          <a:off x="3646975" y="2299338"/>
          <a:ext cx="3000000" cy="3000000"/>
        </p:xfrm>
        <a:graphic>
          <a:graphicData uri="http://schemas.openxmlformats.org/drawingml/2006/table">
            <a:tbl>
              <a:tblPr>
                <a:noFill/>
                <a:tableStyleId>{61B980AD-C991-414B-A454-82C1CCA3EE67}</a:tableStyleId>
              </a:tblPr>
              <a:tblGrid>
                <a:gridCol w="616675">
                  <a:extLst>
                    <a:ext uri="{9D8B030D-6E8A-4147-A177-3AD203B41FA5}">
                      <a16:colId xmlns:a16="http://schemas.microsoft.com/office/drawing/2014/main" val="20000"/>
                    </a:ext>
                  </a:extLst>
                </a:gridCol>
                <a:gridCol w="616675">
                  <a:extLst>
                    <a:ext uri="{9D8B030D-6E8A-4147-A177-3AD203B41FA5}">
                      <a16:colId xmlns:a16="http://schemas.microsoft.com/office/drawing/2014/main" val="20001"/>
                    </a:ext>
                  </a:extLst>
                </a:gridCol>
                <a:gridCol w="6166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0"/>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000</a:t>
            </a:r>
            <a:endParaRPr sz="9600">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graphicFrame>
        <p:nvGraphicFramePr>
          <p:cNvPr id="465" name="Google Shape;465;p84"/>
          <p:cNvGraphicFramePr/>
          <p:nvPr/>
        </p:nvGraphicFramePr>
        <p:xfrm>
          <a:off x="3646975" y="2299338"/>
          <a:ext cx="3000000" cy="3000000"/>
        </p:xfrm>
        <a:graphic>
          <a:graphicData uri="http://schemas.openxmlformats.org/drawingml/2006/table">
            <a:tbl>
              <a:tblPr>
                <a:noFill/>
                <a:tableStyleId>{61B980AD-C991-414B-A454-82C1CCA3EE67}</a:tableStyleId>
              </a:tblPr>
              <a:tblGrid>
                <a:gridCol w="616675">
                  <a:extLst>
                    <a:ext uri="{9D8B030D-6E8A-4147-A177-3AD203B41FA5}">
                      <a16:colId xmlns:a16="http://schemas.microsoft.com/office/drawing/2014/main" val="20000"/>
                    </a:ext>
                  </a:extLst>
                </a:gridCol>
                <a:gridCol w="616675">
                  <a:extLst>
                    <a:ext uri="{9D8B030D-6E8A-4147-A177-3AD203B41FA5}">
                      <a16:colId xmlns:a16="http://schemas.microsoft.com/office/drawing/2014/main" val="20001"/>
                    </a:ext>
                  </a:extLst>
                </a:gridCol>
                <a:gridCol w="6166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D8DB63"/>
                    </a:solidFill>
                  </a:tcPr>
                </a:tc>
                <a:tc>
                  <a:txBody>
                    <a:bodyPr/>
                    <a:lstStyle/>
                    <a:p>
                      <a:pPr marL="0" lvl="0" indent="0" algn="ctr" rtl="0">
                        <a:spcBef>
                          <a:spcPts val="0"/>
                        </a:spcBef>
                        <a:spcAft>
                          <a:spcPts val="0"/>
                        </a:spcAft>
                        <a:buNone/>
                      </a:pPr>
                      <a:endParaRPr sz="2400">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85"/>
          <p:cNvPicPr preferRelativeResize="0"/>
          <p:nvPr/>
        </p:nvPicPr>
        <p:blipFill>
          <a:blip r:embed="rId3">
            <a:alphaModFix/>
          </a:blip>
          <a:stretch>
            <a:fillRect/>
          </a:stretch>
        </p:blipFill>
        <p:spPr>
          <a:xfrm>
            <a:off x="604963" y="152400"/>
            <a:ext cx="7934075" cy="483870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pic>
        <p:nvPicPr>
          <p:cNvPr id="475" name="Google Shape;475;p86"/>
          <p:cNvPicPr preferRelativeResize="0"/>
          <p:nvPr/>
        </p:nvPicPr>
        <p:blipFill>
          <a:blip r:embed="rId3">
            <a:alphaModFix/>
          </a:blip>
          <a:stretch>
            <a:fillRect/>
          </a:stretch>
        </p:blipFill>
        <p:spPr>
          <a:xfrm>
            <a:off x="604963" y="152400"/>
            <a:ext cx="7934075" cy="483870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Google Shape;480;p87"/>
          <p:cNvPicPr preferRelativeResize="0"/>
          <p:nvPr/>
        </p:nvPicPr>
        <p:blipFill>
          <a:blip r:embed="rId3">
            <a:alphaModFix/>
          </a:blip>
          <a:stretch>
            <a:fillRect/>
          </a:stretch>
        </p:blipFill>
        <p:spPr>
          <a:xfrm>
            <a:off x="604963" y="152400"/>
            <a:ext cx="7934075" cy="48387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pic>
        <p:nvPicPr>
          <p:cNvPr id="485" name="Google Shape;485;p88" descr="Source: https://youtu.be/p3q9MM__h-M" title="Grumpy Cloud FLIPBOOK">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9"/>
        <p:cNvGrpSpPr/>
        <p:nvPr/>
      </p:nvGrpSpPr>
      <p:grpSpPr>
        <a:xfrm>
          <a:off x="0" y="0"/>
          <a:ext cx="0" cy="0"/>
          <a:chOff x="0" y="0"/>
          <a:chExt cx="0" cy="0"/>
        </a:xfrm>
      </p:grpSpPr>
      <p:pic>
        <p:nvPicPr>
          <p:cNvPr id="490" name="Google Shape;490;p89"/>
          <p:cNvPicPr preferRelativeResize="0"/>
          <p:nvPr/>
        </p:nvPicPr>
        <p:blipFill>
          <a:blip r:embed="rId3">
            <a:alphaModFix/>
          </a:blip>
          <a:stretch>
            <a:fillRect/>
          </a:stretch>
        </p:blipFill>
        <p:spPr>
          <a:xfrm>
            <a:off x="152400" y="1108738"/>
            <a:ext cx="8839200" cy="2926033"/>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90"/>
          <p:cNvSpPr txBox="1">
            <a:spLocks noGrp="1"/>
          </p:cNvSpPr>
          <p:nvPr>
            <p:ph type="title"/>
          </p:nvPr>
        </p:nvSpPr>
        <p:spPr>
          <a:xfrm>
            <a:off x="0" y="0"/>
            <a:ext cx="9144000" cy="514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Consolas"/>
                <a:ea typeface="Consolas"/>
                <a:cs typeface="Consolas"/>
                <a:sym typeface="Consolas"/>
              </a:rPr>
              <a:t>144 60 64 </a:t>
            </a:r>
            <a:endParaRPr sz="2200">
              <a:latin typeface="Consolas"/>
              <a:ea typeface="Consolas"/>
              <a:cs typeface="Consolas"/>
              <a:sym typeface="Consolas"/>
            </a:endParaRPr>
          </a:p>
          <a:p>
            <a:pPr marL="0" lvl="0" indent="0" algn="ctr" rtl="0">
              <a:spcBef>
                <a:spcPts val="0"/>
              </a:spcBef>
              <a:spcAft>
                <a:spcPts val="0"/>
              </a:spcAft>
              <a:buNone/>
            </a:pPr>
            <a:r>
              <a:rPr lang="en" sz="2200">
                <a:latin typeface="Consolas"/>
                <a:ea typeface="Consolas"/>
                <a:cs typeface="Consolas"/>
                <a:sym typeface="Consolas"/>
              </a:rPr>
              <a:t>128 60 64</a:t>
            </a:r>
            <a:endParaRPr sz="2200">
              <a:latin typeface="Consolas"/>
              <a:ea typeface="Consolas"/>
              <a:cs typeface="Consolas"/>
              <a:sym typeface="Consolas"/>
            </a:endParaRPr>
          </a:p>
          <a:p>
            <a:pPr marL="0" lvl="0" indent="0" algn="ctr" rtl="0">
              <a:spcBef>
                <a:spcPts val="0"/>
              </a:spcBef>
              <a:spcAft>
                <a:spcPts val="0"/>
              </a:spcAft>
              <a:buNone/>
            </a:pPr>
            <a:r>
              <a:rPr lang="en" sz="2200">
                <a:latin typeface="Consolas"/>
                <a:ea typeface="Consolas"/>
                <a:cs typeface="Consolas"/>
                <a:sym typeface="Consolas"/>
              </a:rPr>
              <a:t>144 62 64 </a:t>
            </a:r>
            <a:endParaRPr sz="2200">
              <a:latin typeface="Consolas"/>
              <a:ea typeface="Consolas"/>
              <a:cs typeface="Consolas"/>
              <a:sym typeface="Consolas"/>
            </a:endParaRPr>
          </a:p>
          <a:p>
            <a:pPr marL="0" lvl="0" indent="0" algn="ctr" rtl="0">
              <a:spcBef>
                <a:spcPts val="0"/>
              </a:spcBef>
              <a:spcAft>
                <a:spcPts val="0"/>
              </a:spcAft>
              <a:buNone/>
            </a:pPr>
            <a:r>
              <a:rPr lang="en" sz="2200">
                <a:latin typeface="Consolas"/>
                <a:ea typeface="Consolas"/>
                <a:cs typeface="Consolas"/>
                <a:sym typeface="Consolas"/>
              </a:rPr>
              <a:t>128 62 64</a:t>
            </a:r>
            <a:endParaRPr sz="2200">
              <a:latin typeface="Consolas"/>
              <a:ea typeface="Consolas"/>
              <a:cs typeface="Consolas"/>
              <a:sym typeface="Consolas"/>
            </a:endParaRPr>
          </a:p>
          <a:p>
            <a:pPr marL="0" lvl="0" indent="0" algn="ctr" rtl="0">
              <a:spcBef>
                <a:spcPts val="0"/>
              </a:spcBef>
              <a:spcAft>
                <a:spcPts val="0"/>
              </a:spcAft>
              <a:buNone/>
            </a:pPr>
            <a:r>
              <a:rPr lang="en" sz="2200">
                <a:latin typeface="Consolas"/>
                <a:ea typeface="Consolas"/>
                <a:cs typeface="Consolas"/>
                <a:sym typeface="Consolas"/>
              </a:rPr>
              <a:t>144 65 64 </a:t>
            </a:r>
            <a:endParaRPr sz="2200">
              <a:latin typeface="Consolas"/>
              <a:ea typeface="Consolas"/>
              <a:cs typeface="Consolas"/>
              <a:sym typeface="Consolas"/>
            </a:endParaRPr>
          </a:p>
          <a:p>
            <a:pPr marL="0" lvl="0" indent="0" algn="ctr" rtl="0">
              <a:spcBef>
                <a:spcPts val="0"/>
              </a:spcBef>
              <a:spcAft>
                <a:spcPts val="0"/>
              </a:spcAft>
              <a:buNone/>
            </a:pPr>
            <a:r>
              <a:rPr lang="en" sz="2200">
                <a:latin typeface="Consolas"/>
                <a:ea typeface="Consolas"/>
                <a:cs typeface="Consolas"/>
                <a:sym typeface="Consolas"/>
              </a:rPr>
              <a:t>128 65 64</a:t>
            </a:r>
            <a:endParaRPr sz="2200">
              <a:latin typeface="Consolas"/>
              <a:ea typeface="Consolas"/>
              <a:cs typeface="Consolas"/>
              <a:sym typeface="Consolas"/>
            </a:endParaRPr>
          </a:p>
          <a:p>
            <a:pPr marL="0" lvl="0" indent="0" algn="ctr" rtl="0">
              <a:spcBef>
                <a:spcPts val="0"/>
              </a:spcBef>
              <a:spcAft>
                <a:spcPts val="0"/>
              </a:spcAft>
              <a:buNone/>
            </a:pPr>
            <a:r>
              <a:rPr lang="en" sz="2200">
                <a:latin typeface="Consolas"/>
                <a:ea typeface="Consolas"/>
                <a:cs typeface="Consolas"/>
                <a:sym typeface="Consolas"/>
              </a:rPr>
              <a:t>144 62 64 </a:t>
            </a:r>
            <a:endParaRPr sz="2200">
              <a:latin typeface="Consolas"/>
              <a:ea typeface="Consolas"/>
              <a:cs typeface="Consolas"/>
              <a:sym typeface="Consolas"/>
            </a:endParaRPr>
          </a:p>
          <a:p>
            <a:pPr marL="0" lvl="0" indent="0" algn="ctr" rtl="0">
              <a:spcBef>
                <a:spcPts val="0"/>
              </a:spcBef>
              <a:spcAft>
                <a:spcPts val="0"/>
              </a:spcAft>
              <a:buNone/>
            </a:pPr>
            <a:r>
              <a:rPr lang="en" sz="2200">
                <a:latin typeface="Consolas"/>
                <a:ea typeface="Consolas"/>
                <a:cs typeface="Consolas"/>
                <a:sym typeface="Consolas"/>
              </a:rPr>
              <a:t>128 62 64</a:t>
            </a:r>
            <a:endParaRPr sz="2200">
              <a:latin typeface="Consolas"/>
              <a:ea typeface="Consolas"/>
              <a:cs typeface="Consolas"/>
              <a:sym typeface="Consolas"/>
            </a:endParaRPr>
          </a:p>
          <a:p>
            <a:pPr marL="0" lvl="0" indent="0" algn="ctr" rtl="0">
              <a:spcBef>
                <a:spcPts val="0"/>
              </a:spcBef>
              <a:spcAft>
                <a:spcPts val="0"/>
              </a:spcAft>
              <a:buNone/>
            </a:pPr>
            <a:r>
              <a:rPr lang="en" sz="2200">
                <a:latin typeface="Consolas"/>
                <a:ea typeface="Consolas"/>
                <a:cs typeface="Consolas"/>
                <a:sym typeface="Consolas"/>
              </a:rPr>
              <a:t>144 69 64 </a:t>
            </a:r>
            <a:endParaRPr sz="2200">
              <a:latin typeface="Consolas"/>
              <a:ea typeface="Consolas"/>
              <a:cs typeface="Consolas"/>
              <a:sym typeface="Consolas"/>
            </a:endParaRPr>
          </a:p>
          <a:p>
            <a:pPr marL="0" lvl="0" indent="0" algn="ctr" rtl="0">
              <a:spcBef>
                <a:spcPts val="0"/>
              </a:spcBef>
              <a:spcAft>
                <a:spcPts val="0"/>
              </a:spcAft>
              <a:buNone/>
            </a:pPr>
            <a:r>
              <a:rPr lang="en" sz="2200">
                <a:latin typeface="Consolas"/>
                <a:ea typeface="Consolas"/>
                <a:cs typeface="Consolas"/>
                <a:sym typeface="Consolas"/>
              </a:rPr>
              <a:t>128 69 64</a:t>
            </a:r>
            <a:endParaRPr sz="2200">
              <a:latin typeface="Consolas"/>
              <a:ea typeface="Consolas"/>
              <a:cs typeface="Consolas"/>
              <a:sym typeface="Consolas"/>
            </a:endParaRPr>
          </a:p>
          <a:p>
            <a:pPr marL="0" lvl="0" indent="0" algn="ctr" rtl="0">
              <a:spcBef>
                <a:spcPts val="0"/>
              </a:spcBef>
              <a:spcAft>
                <a:spcPts val="0"/>
              </a:spcAft>
              <a:buNone/>
            </a:pPr>
            <a:r>
              <a:rPr lang="en" sz="2200">
                <a:latin typeface="Consolas"/>
                <a:ea typeface="Consolas"/>
                <a:cs typeface="Consolas"/>
                <a:sym typeface="Consolas"/>
              </a:rPr>
              <a:t>144 69 64 </a:t>
            </a:r>
            <a:endParaRPr sz="2200">
              <a:latin typeface="Consolas"/>
              <a:ea typeface="Consolas"/>
              <a:cs typeface="Consolas"/>
              <a:sym typeface="Consolas"/>
            </a:endParaRPr>
          </a:p>
          <a:p>
            <a:pPr marL="0" lvl="0" indent="0" algn="ctr" rtl="0">
              <a:spcBef>
                <a:spcPts val="0"/>
              </a:spcBef>
              <a:spcAft>
                <a:spcPts val="0"/>
              </a:spcAft>
              <a:buNone/>
            </a:pPr>
            <a:r>
              <a:rPr lang="en" sz="2200">
                <a:latin typeface="Consolas"/>
                <a:ea typeface="Consolas"/>
                <a:cs typeface="Consolas"/>
                <a:sym typeface="Consolas"/>
              </a:rPr>
              <a:t>128 69 64</a:t>
            </a:r>
            <a:endParaRPr sz="2200">
              <a:latin typeface="Consolas"/>
              <a:ea typeface="Consolas"/>
              <a:cs typeface="Consolas"/>
              <a:sym typeface="Consolas"/>
            </a:endParaRPr>
          </a:p>
          <a:p>
            <a:pPr marL="0" lvl="0" indent="0" algn="ctr" rtl="0">
              <a:spcBef>
                <a:spcPts val="0"/>
              </a:spcBef>
              <a:spcAft>
                <a:spcPts val="0"/>
              </a:spcAft>
              <a:buNone/>
            </a:pPr>
            <a:r>
              <a:rPr lang="en" sz="2200">
                <a:latin typeface="Consolas"/>
                <a:ea typeface="Consolas"/>
                <a:cs typeface="Consolas"/>
                <a:sym typeface="Consolas"/>
              </a:rPr>
              <a:t>144 67 64 </a:t>
            </a:r>
            <a:endParaRPr sz="2200">
              <a:latin typeface="Consolas"/>
              <a:ea typeface="Consolas"/>
              <a:cs typeface="Consolas"/>
              <a:sym typeface="Consolas"/>
            </a:endParaRPr>
          </a:p>
          <a:p>
            <a:pPr marL="0" lvl="0" indent="0" algn="ctr" rtl="0">
              <a:spcBef>
                <a:spcPts val="0"/>
              </a:spcBef>
              <a:spcAft>
                <a:spcPts val="0"/>
              </a:spcAft>
              <a:buNone/>
            </a:pPr>
            <a:r>
              <a:rPr lang="en" sz="2200">
                <a:latin typeface="Consolas"/>
                <a:ea typeface="Consolas"/>
                <a:cs typeface="Consolas"/>
                <a:sym typeface="Consolas"/>
              </a:rPr>
              <a:t>128 67 64</a:t>
            </a:r>
            <a:endParaRPr sz="2200">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91"/>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1"/>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input →  </a:t>
            </a:r>
            <a:endParaRPr sz="3600">
              <a:solidFill>
                <a:srgbClr val="FFFFFF"/>
              </a:solidFill>
            </a:endParaRPr>
          </a:p>
        </p:txBody>
      </p:sp>
      <p:sp>
        <p:nvSpPr>
          <p:cNvPr id="502" name="Google Shape;502;p91"/>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output</a:t>
            </a:r>
            <a:endParaRPr sz="3600">
              <a:solidFill>
                <a:srgbClr val="FFFF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9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algorithm</a:t>
            </a:r>
            <a:endParaRPr/>
          </a:p>
        </p:txBody>
      </p:sp>
      <p:sp>
        <p:nvSpPr>
          <p:cNvPr id="508" name="Google Shape;508;p92"/>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pic>
        <p:nvPicPr>
          <p:cNvPr id="513" name="Google Shape;513;p93"/>
          <p:cNvPicPr preferRelativeResize="0"/>
          <p:nvPr/>
        </p:nvPicPr>
        <p:blipFill>
          <a:blip r:embed="rId3">
            <a:alphaModFix/>
          </a:blip>
          <a:stretch>
            <a:fillRect/>
          </a:stretch>
        </p:blipFill>
        <p:spPr>
          <a:xfrm>
            <a:off x="3297650" y="1297400"/>
            <a:ext cx="2548700" cy="254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1"/>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001</a:t>
            </a:r>
            <a:endParaRPr sz="9600">
              <a:solidFill>
                <a:srgbClr val="FFFFFF"/>
              </a:solidFill>
              <a:latin typeface="Consolas"/>
              <a:ea typeface="Consolas"/>
              <a:cs typeface="Consolas"/>
              <a:sym typeface="Consola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518" name="Google Shape;518;p94"/>
          <p:cNvPicPr preferRelativeResize="0"/>
          <p:nvPr/>
        </p:nvPicPr>
        <p:blipFill>
          <a:blip r:embed="rId3">
            <a:alphaModFix/>
          </a:blip>
          <a:stretch>
            <a:fillRect/>
          </a:stretch>
        </p:blipFill>
        <p:spPr>
          <a:xfrm>
            <a:off x="3454463" y="152400"/>
            <a:ext cx="2235065" cy="483870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95"/>
          <p:cNvPicPr preferRelativeResize="0"/>
          <p:nvPr/>
        </p:nvPicPr>
        <p:blipFill>
          <a:blip r:embed="rId3">
            <a:alphaModFix/>
          </a:blip>
          <a:stretch>
            <a:fillRect/>
          </a:stretch>
        </p:blipFill>
        <p:spPr>
          <a:xfrm>
            <a:off x="3454463" y="152400"/>
            <a:ext cx="2235065" cy="4838702"/>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528" name="Google Shape;528;p96"/>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pic>
        <p:nvPicPr>
          <p:cNvPr id="533" name="Google Shape;533;p97"/>
          <p:cNvPicPr preferRelativeResize="0"/>
          <p:nvPr/>
        </p:nvPicPr>
        <p:blipFill>
          <a:blip r:embed="rId3">
            <a:alphaModFix/>
          </a:blip>
          <a:stretch>
            <a:fillRect/>
          </a:stretch>
        </p:blipFill>
        <p:spPr>
          <a:xfrm>
            <a:off x="152400" y="152400"/>
            <a:ext cx="8602134" cy="4838701"/>
          </a:xfrm>
          <a:prstGeom prst="rect">
            <a:avLst/>
          </a:prstGeom>
          <a:noFill/>
          <a:ln>
            <a:noFill/>
          </a:ln>
        </p:spPr>
      </p:pic>
      <p:sp>
        <p:nvSpPr>
          <p:cNvPr id="534" name="Google Shape;534;p97"/>
          <p:cNvSpPr txBox="1"/>
          <p:nvPr/>
        </p:nvSpPr>
        <p:spPr>
          <a:xfrm>
            <a:off x="2400098" y="205078"/>
            <a:ext cx="656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solidFill>
                  <a:srgbClr val="FFFFFF"/>
                </a:solidFill>
                <a:highlight>
                  <a:srgbClr val="000000"/>
                </a:highlight>
              </a:rPr>
              <a:t>n</a:t>
            </a:r>
            <a:endParaRPr sz="2400">
              <a:solidFill>
                <a:srgbClr val="FFFFFF"/>
              </a:solidFill>
              <a:highlight>
                <a:srgbClr val="000000"/>
              </a:highligh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pic>
        <p:nvPicPr>
          <p:cNvPr id="539" name="Google Shape;539;p98"/>
          <p:cNvPicPr preferRelativeResize="0"/>
          <p:nvPr/>
        </p:nvPicPr>
        <p:blipFill>
          <a:blip r:embed="rId3">
            <a:alphaModFix/>
          </a:blip>
          <a:stretch>
            <a:fillRect/>
          </a:stretch>
        </p:blipFill>
        <p:spPr>
          <a:xfrm>
            <a:off x="152400" y="152400"/>
            <a:ext cx="8602134" cy="4838701"/>
          </a:xfrm>
          <a:prstGeom prst="rect">
            <a:avLst/>
          </a:prstGeom>
          <a:noFill/>
          <a:ln>
            <a:noFill/>
          </a:ln>
        </p:spPr>
      </p:pic>
      <p:sp>
        <p:nvSpPr>
          <p:cNvPr id="540" name="Google Shape;540;p98"/>
          <p:cNvSpPr txBox="1"/>
          <p:nvPr/>
        </p:nvSpPr>
        <p:spPr>
          <a:xfrm>
            <a:off x="3158292" y="196875"/>
            <a:ext cx="656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solidFill>
                  <a:srgbClr val="FFFFFF"/>
                </a:solidFill>
                <a:highlight>
                  <a:srgbClr val="000000"/>
                </a:highlight>
              </a:rPr>
              <a:t>n</a:t>
            </a:r>
            <a:r>
              <a:rPr lang="en" sz="2400">
                <a:solidFill>
                  <a:srgbClr val="FFFFFF"/>
                </a:solidFill>
                <a:highlight>
                  <a:srgbClr val="000000"/>
                </a:highlight>
              </a:rPr>
              <a:t>/2</a:t>
            </a:r>
            <a:endParaRPr sz="2400">
              <a:solidFill>
                <a:srgbClr val="FFFFFF"/>
              </a:solidFill>
              <a:highlight>
                <a:srgbClr val="000000"/>
              </a:highlight>
            </a:endParaRPr>
          </a:p>
        </p:txBody>
      </p:sp>
      <p:sp>
        <p:nvSpPr>
          <p:cNvPr id="541" name="Google Shape;541;p98"/>
          <p:cNvSpPr txBox="1"/>
          <p:nvPr/>
        </p:nvSpPr>
        <p:spPr>
          <a:xfrm>
            <a:off x="2400098" y="205078"/>
            <a:ext cx="656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solidFill>
                  <a:srgbClr val="FFFFFF"/>
                </a:solidFill>
                <a:highlight>
                  <a:srgbClr val="000000"/>
                </a:highlight>
              </a:rPr>
              <a:t>n</a:t>
            </a:r>
            <a:endParaRPr sz="2400">
              <a:solidFill>
                <a:srgbClr val="FFFFFF"/>
              </a:solidFill>
              <a:highlight>
                <a:srgbClr val="000000"/>
              </a:highligh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pic>
        <p:nvPicPr>
          <p:cNvPr id="546" name="Google Shape;546;p99"/>
          <p:cNvPicPr preferRelativeResize="0"/>
          <p:nvPr/>
        </p:nvPicPr>
        <p:blipFill>
          <a:blip r:embed="rId3">
            <a:alphaModFix/>
          </a:blip>
          <a:stretch>
            <a:fillRect/>
          </a:stretch>
        </p:blipFill>
        <p:spPr>
          <a:xfrm>
            <a:off x="152400" y="152400"/>
            <a:ext cx="8602134" cy="4838701"/>
          </a:xfrm>
          <a:prstGeom prst="rect">
            <a:avLst/>
          </a:prstGeom>
          <a:noFill/>
          <a:ln>
            <a:noFill/>
          </a:ln>
        </p:spPr>
      </p:pic>
      <p:cxnSp>
        <p:nvCxnSpPr>
          <p:cNvPr id="547" name="Google Shape;547;p99"/>
          <p:cNvCxnSpPr/>
          <p:nvPr/>
        </p:nvCxnSpPr>
        <p:spPr>
          <a:xfrm>
            <a:off x="2320075" y="3084175"/>
            <a:ext cx="0" cy="1353600"/>
          </a:xfrm>
          <a:prstGeom prst="straightConnector1">
            <a:avLst/>
          </a:prstGeom>
          <a:noFill/>
          <a:ln w="19050" cap="flat" cmpd="sng">
            <a:solidFill>
              <a:srgbClr val="FFFFFF"/>
            </a:solidFill>
            <a:prstDash val="dot"/>
            <a:round/>
            <a:headEnd type="none" w="med" len="med"/>
            <a:tailEnd type="none" w="med" len="med"/>
          </a:ln>
        </p:spPr>
      </p:cxnSp>
      <p:cxnSp>
        <p:nvCxnSpPr>
          <p:cNvPr id="548" name="Google Shape;548;p99"/>
          <p:cNvCxnSpPr/>
          <p:nvPr/>
        </p:nvCxnSpPr>
        <p:spPr>
          <a:xfrm rot="10800000">
            <a:off x="1691275" y="3084175"/>
            <a:ext cx="628800" cy="0"/>
          </a:xfrm>
          <a:prstGeom prst="straightConnector1">
            <a:avLst/>
          </a:prstGeom>
          <a:noFill/>
          <a:ln w="19050" cap="flat" cmpd="sng">
            <a:solidFill>
              <a:srgbClr val="FFFFFF"/>
            </a:solidFill>
            <a:prstDash val="dot"/>
            <a:round/>
            <a:headEnd type="none" w="med" len="med"/>
            <a:tailEnd type="none" w="med" len="med"/>
          </a:ln>
        </p:spPr>
      </p:cxnSp>
      <p:sp>
        <p:nvSpPr>
          <p:cNvPr id="549" name="Google Shape;549;p99"/>
          <p:cNvSpPr txBox="1"/>
          <p:nvPr/>
        </p:nvSpPr>
        <p:spPr>
          <a:xfrm>
            <a:off x="3158292" y="196875"/>
            <a:ext cx="656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solidFill>
                  <a:srgbClr val="FFFFFF"/>
                </a:solidFill>
                <a:highlight>
                  <a:srgbClr val="000000"/>
                </a:highlight>
              </a:rPr>
              <a:t>n</a:t>
            </a:r>
            <a:r>
              <a:rPr lang="en" sz="2400">
                <a:solidFill>
                  <a:srgbClr val="FFFFFF"/>
                </a:solidFill>
                <a:highlight>
                  <a:srgbClr val="000000"/>
                </a:highlight>
              </a:rPr>
              <a:t>/2</a:t>
            </a:r>
            <a:endParaRPr sz="2400">
              <a:solidFill>
                <a:srgbClr val="FFFFFF"/>
              </a:solidFill>
              <a:highlight>
                <a:srgbClr val="000000"/>
              </a:highlight>
            </a:endParaRPr>
          </a:p>
        </p:txBody>
      </p:sp>
      <p:sp>
        <p:nvSpPr>
          <p:cNvPr id="550" name="Google Shape;550;p99"/>
          <p:cNvSpPr txBox="1"/>
          <p:nvPr/>
        </p:nvSpPr>
        <p:spPr>
          <a:xfrm>
            <a:off x="2400098" y="205078"/>
            <a:ext cx="656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solidFill>
                  <a:srgbClr val="FFFFFF"/>
                </a:solidFill>
                <a:highlight>
                  <a:srgbClr val="000000"/>
                </a:highlight>
              </a:rPr>
              <a:t>n</a:t>
            </a:r>
            <a:endParaRPr sz="2400">
              <a:solidFill>
                <a:srgbClr val="FFFFFF"/>
              </a:solidFill>
              <a:highlight>
                <a:srgbClr val="000000"/>
              </a:highligh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pic>
        <p:nvPicPr>
          <p:cNvPr id="555" name="Google Shape;555;p100"/>
          <p:cNvPicPr preferRelativeResize="0"/>
          <p:nvPr/>
        </p:nvPicPr>
        <p:blipFill>
          <a:blip r:embed="rId3">
            <a:alphaModFix/>
          </a:blip>
          <a:stretch>
            <a:fillRect/>
          </a:stretch>
        </p:blipFill>
        <p:spPr>
          <a:xfrm>
            <a:off x="152400" y="152400"/>
            <a:ext cx="8602134" cy="4838701"/>
          </a:xfrm>
          <a:prstGeom prst="rect">
            <a:avLst/>
          </a:prstGeom>
          <a:noFill/>
          <a:ln>
            <a:noFill/>
          </a:ln>
        </p:spPr>
      </p:pic>
      <p:cxnSp>
        <p:nvCxnSpPr>
          <p:cNvPr id="556" name="Google Shape;556;p100"/>
          <p:cNvCxnSpPr/>
          <p:nvPr/>
        </p:nvCxnSpPr>
        <p:spPr>
          <a:xfrm>
            <a:off x="2320075" y="3084175"/>
            <a:ext cx="0" cy="1353600"/>
          </a:xfrm>
          <a:prstGeom prst="straightConnector1">
            <a:avLst/>
          </a:prstGeom>
          <a:noFill/>
          <a:ln w="19050" cap="flat" cmpd="sng">
            <a:solidFill>
              <a:srgbClr val="FFFFFF"/>
            </a:solidFill>
            <a:prstDash val="dot"/>
            <a:round/>
            <a:headEnd type="none" w="med" len="med"/>
            <a:tailEnd type="none" w="med" len="med"/>
          </a:ln>
        </p:spPr>
      </p:cxnSp>
      <p:cxnSp>
        <p:nvCxnSpPr>
          <p:cNvPr id="557" name="Google Shape;557;p100"/>
          <p:cNvCxnSpPr/>
          <p:nvPr/>
        </p:nvCxnSpPr>
        <p:spPr>
          <a:xfrm rot="10800000">
            <a:off x="1691275" y="3084175"/>
            <a:ext cx="628800" cy="0"/>
          </a:xfrm>
          <a:prstGeom prst="straightConnector1">
            <a:avLst/>
          </a:prstGeom>
          <a:noFill/>
          <a:ln w="19050" cap="flat" cmpd="sng">
            <a:solidFill>
              <a:srgbClr val="FFFFFF"/>
            </a:solidFill>
            <a:prstDash val="dot"/>
            <a:round/>
            <a:headEnd type="none" w="med" len="med"/>
            <a:tailEnd type="none" w="med" len="med"/>
          </a:ln>
        </p:spPr>
      </p:cxnSp>
      <p:cxnSp>
        <p:nvCxnSpPr>
          <p:cNvPr id="558" name="Google Shape;558;p100"/>
          <p:cNvCxnSpPr/>
          <p:nvPr/>
        </p:nvCxnSpPr>
        <p:spPr>
          <a:xfrm>
            <a:off x="2320075" y="1730575"/>
            <a:ext cx="0" cy="1353600"/>
          </a:xfrm>
          <a:prstGeom prst="straightConnector1">
            <a:avLst/>
          </a:prstGeom>
          <a:noFill/>
          <a:ln w="19050" cap="flat" cmpd="sng">
            <a:solidFill>
              <a:srgbClr val="FFFFFF"/>
            </a:solidFill>
            <a:prstDash val="dot"/>
            <a:round/>
            <a:headEnd type="none" w="med" len="med"/>
            <a:tailEnd type="none" w="med" len="med"/>
          </a:ln>
        </p:spPr>
      </p:cxnSp>
      <p:cxnSp>
        <p:nvCxnSpPr>
          <p:cNvPr id="559" name="Google Shape;559;p100"/>
          <p:cNvCxnSpPr/>
          <p:nvPr/>
        </p:nvCxnSpPr>
        <p:spPr>
          <a:xfrm rot="10800000">
            <a:off x="1691275" y="1730575"/>
            <a:ext cx="628800" cy="0"/>
          </a:xfrm>
          <a:prstGeom prst="straightConnector1">
            <a:avLst/>
          </a:prstGeom>
          <a:noFill/>
          <a:ln w="19050" cap="flat" cmpd="sng">
            <a:solidFill>
              <a:srgbClr val="FFFFFF"/>
            </a:solidFill>
            <a:prstDash val="dot"/>
            <a:round/>
            <a:headEnd type="none" w="med" len="med"/>
            <a:tailEnd type="none" w="med" len="med"/>
          </a:ln>
        </p:spPr>
      </p:cxnSp>
      <p:sp>
        <p:nvSpPr>
          <p:cNvPr id="560" name="Google Shape;560;p100"/>
          <p:cNvSpPr txBox="1"/>
          <p:nvPr/>
        </p:nvSpPr>
        <p:spPr>
          <a:xfrm>
            <a:off x="3158292" y="196875"/>
            <a:ext cx="656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solidFill>
                  <a:srgbClr val="FFFFFF"/>
                </a:solidFill>
                <a:highlight>
                  <a:srgbClr val="000000"/>
                </a:highlight>
              </a:rPr>
              <a:t>n</a:t>
            </a:r>
            <a:r>
              <a:rPr lang="en" sz="2400">
                <a:solidFill>
                  <a:srgbClr val="FFFFFF"/>
                </a:solidFill>
                <a:highlight>
                  <a:srgbClr val="000000"/>
                </a:highlight>
              </a:rPr>
              <a:t>/2</a:t>
            </a:r>
            <a:endParaRPr sz="2400">
              <a:solidFill>
                <a:srgbClr val="FFFFFF"/>
              </a:solidFill>
              <a:highlight>
                <a:srgbClr val="000000"/>
              </a:highlight>
            </a:endParaRPr>
          </a:p>
        </p:txBody>
      </p:sp>
      <p:sp>
        <p:nvSpPr>
          <p:cNvPr id="561" name="Google Shape;561;p100"/>
          <p:cNvSpPr txBox="1"/>
          <p:nvPr/>
        </p:nvSpPr>
        <p:spPr>
          <a:xfrm>
            <a:off x="2400098" y="205078"/>
            <a:ext cx="656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solidFill>
                  <a:srgbClr val="FFFFFF"/>
                </a:solidFill>
                <a:highlight>
                  <a:srgbClr val="000000"/>
                </a:highlight>
              </a:rPr>
              <a:t>n</a:t>
            </a:r>
            <a:endParaRPr sz="2400">
              <a:solidFill>
                <a:srgbClr val="FFFFFF"/>
              </a:solidFill>
              <a:highlight>
                <a:srgbClr val="000000"/>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pic>
        <p:nvPicPr>
          <p:cNvPr id="566" name="Google Shape;566;p101"/>
          <p:cNvPicPr preferRelativeResize="0"/>
          <p:nvPr/>
        </p:nvPicPr>
        <p:blipFill>
          <a:blip r:embed="rId3">
            <a:alphaModFix/>
          </a:blip>
          <a:stretch>
            <a:fillRect/>
          </a:stretch>
        </p:blipFill>
        <p:spPr>
          <a:xfrm>
            <a:off x="152400" y="152400"/>
            <a:ext cx="8602134" cy="4838701"/>
          </a:xfrm>
          <a:prstGeom prst="rect">
            <a:avLst/>
          </a:prstGeom>
          <a:noFill/>
          <a:ln>
            <a:noFill/>
          </a:ln>
        </p:spPr>
      </p:pic>
      <p:sp>
        <p:nvSpPr>
          <p:cNvPr id="567" name="Google Shape;567;p101"/>
          <p:cNvSpPr txBox="1"/>
          <p:nvPr/>
        </p:nvSpPr>
        <p:spPr>
          <a:xfrm>
            <a:off x="3158292" y="196875"/>
            <a:ext cx="656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solidFill>
                  <a:srgbClr val="FFFFFF"/>
                </a:solidFill>
                <a:highlight>
                  <a:srgbClr val="000000"/>
                </a:highlight>
              </a:rPr>
              <a:t>n</a:t>
            </a:r>
            <a:r>
              <a:rPr lang="en" sz="2400">
                <a:solidFill>
                  <a:srgbClr val="FFFFFF"/>
                </a:solidFill>
                <a:highlight>
                  <a:srgbClr val="000000"/>
                </a:highlight>
              </a:rPr>
              <a:t>/2</a:t>
            </a:r>
            <a:endParaRPr sz="2400">
              <a:solidFill>
                <a:srgbClr val="FFFFFF"/>
              </a:solidFill>
              <a:highlight>
                <a:srgbClr val="000000"/>
              </a:highlight>
            </a:endParaRPr>
          </a:p>
        </p:txBody>
      </p:sp>
      <p:sp>
        <p:nvSpPr>
          <p:cNvPr id="568" name="Google Shape;568;p101"/>
          <p:cNvSpPr txBox="1"/>
          <p:nvPr/>
        </p:nvSpPr>
        <p:spPr>
          <a:xfrm>
            <a:off x="2400098" y="205078"/>
            <a:ext cx="656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solidFill>
                  <a:srgbClr val="FFFFFF"/>
                </a:solidFill>
                <a:highlight>
                  <a:srgbClr val="000000"/>
                </a:highlight>
              </a:rPr>
              <a:t>n</a:t>
            </a:r>
            <a:endParaRPr sz="2400">
              <a:solidFill>
                <a:srgbClr val="FFFFFF"/>
              </a:solidFill>
              <a:highlight>
                <a:srgbClr val="000000"/>
              </a:highlight>
            </a:endParaRPr>
          </a:p>
        </p:txBody>
      </p:sp>
      <p:sp>
        <p:nvSpPr>
          <p:cNvPr id="569" name="Google Shape;569;p101"/>
          <p:cNvSpPr txBox="1"/>
          <p:nvPr/>
        </p:nvSpPr>
        <p:spPr>
          <a:xfrm>
            <a:off x="7254138" y="2851275"/>
            <a:ext cx="11766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highlight>
                  <a:srgbClr val="000000"/>
                </a:highlight>
              </a:rPr>
              <a:t>log</a:t>
            </a:r>
            <a:r>
              <a:rPr lang="en" sz="2400" baseline="-25000">
                <a:solidFill>
                  <a:srgbClr val="FFFFFF"/>
                </a:solidFill>
                <a:highlight>
                  <a:srgbClr val="000000"/>
                </a:highlight>
              </a:rPr>
              <a:t>2</a:t>
            </a:r>
            <a:r>
              <a:rPr lang="en" sz="2400">
                <a:solidFill>
                  <a:srgbClr val="FFFFFF"/>
                </a:solidFill>
                <a:highlight>
                  <a:srgbClr val="000000"/>
                </a:highlight>
              </a:rPr>
              <a:t> </a:t>
            </a:r>
            <a:r>
              <a:rPr lang="en" sz="2400" i="1">
                <a:solidFill>
                  <a:srgbClr val="FFFFFF"/>
                </a:solidFill>
                <a:highlight>
                  <a:srgbClr val="000000"/>
                </a:highlight>
              </a:rPr>
              <a:t>n</a:t>
            </a:r>
            <a:endParaRPr sz="2400" i="1">
              <a:solidFill>
                <a:srgbClr val="FFFFFF"/>
              </a:solidFill>
              <a:highlight>
                <a:srgbClr val="000000"/>
              </a:highligh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0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pseudocode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103"/>
          <p:cNvSpPr txBox="1">
            <a:spLocks noGrp="1"/>
          </p:cNvSpPr>
          <p:nvPr>
            <p:ph type="body" idx="1"/>
          </p:nvPr>
        </p:nvSpPr>
        <p:spPr>
          <a:xfrm>
            <a:off x="311700" y="287850"/>
            <a:ext cx="8520600" cy="4567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   Pick up phone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2   Open to middle of phone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3   Look at page</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4   If person is on page</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5       Call person</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6   Else if </a:t>
            </a:r>
            <a:r>
              <a:rPr lang="en" sz="2200">
                <a:solidFill>
                  <a:schemeClr val="dk1"/>
                </a:solidFill>
                <a:latin typeface="Consolas"/>
                <a:ea typeface="Consolas"/>
                <a:cs typeface="Consolas"/>
                <a:sym typeface="Consolas"/>
              </a:rPr>
              <a:t>person</a:t>
            </a:r>
            <a:r>
              <a:rPr lang="en" sz="2200">
                <a:solidFill>
                  <a:srgbClr val="FFFFFF"/>
                </a:solidFill>
                <a:latin typeface="Consolas"/>
                <a:ea typeface="Consolas"/>
                <a:cs typeface="Consolas"/>
                <a:sym typeface="Consolas"/>
              </a:rPr>
              <a:t> is earlier in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7       Open to middle of left half of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8       Go back to line 3</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9   Else if </a:t>
            </a:r>
            <a:r>
              <a:rPr lang="en" sz="2200">
                <a:solidFill>
                  <a:schemeClr val="dk1"/>
                </a:solidFill>
                <a:latin typeface="Consolas"/>
                <a:ea typeface="Consolas"/>
                <a:cs typeface="Consolas"/>
                <a:sym typeface="Consolas"/>
              </a:rPr>
              <a:t>person</a:t>
            </a:r>
            <a:r>
              <a:rPr lang="en" sz="2200">
                <a:solidFill>
                  <a:srgbClr val="FFFFFF"/>
                </a:solidFill>
                <a:latin typeface="Consolas"/>
                <a:ea typeface="Consolas"/>
                <a:cs typeface="Consolas"/>
                <a:sym typeface="Consolas"/>
              </a:rPr>
              <a:t> is later in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10      Open to middle of right half of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11      Go back to line 3</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12  Else</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13      Quit</a:t>
            </a:r>
            <a:endParaRPr sz="2200">
              <a:solidFill>
                <a:srgbClr val="FFFFFF"/>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7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010</a:t>
            </a:r>
            <a:endParaRPr sz="9600">
              <a:solidFill>
                <a:srgbClr val="FFFFFF"/>
              </a:solidFill>
              <a:latin typeface="Consolas"/>
              <a:ea typeface="Consolas"/>
              <a:cs typeface="Consolas"/>
              <a:sym typeface="Consola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104"/>
          <p:cNvSpPr txBox="1">
            <a:spLocks noGrp="1"/>
          </p:cNvSpPr>
          <p:nvPr>
            <p:ph type="body" idx="1"/>
          </p:nvPr>
        </p:nvSpPr>
        <p:spPr>
          <a:xfrm>
            <a:off x="311700" y="287850"/>
            <a:ext cx="8520600" cy="4567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   </a:t>
            </a:r>
            <a:r>
              <a:rPr lang="en" sz="2200">
                <a:solidFill>
                  <a:srgbClr val="FFFF00"/>
                </a:solidFill>
                <a:latin typeface="Consolas"/>
                <a:ea typeface="Consolas"/>
                <a:cs typeface="Consolas"/>
                <a:sym typeface="Consolas"/>
              </a:rPr>
              <a:t>Pick up</a:t>
            </a:r>
            <a:r>
              <a:rPr lang="en" sz="2200">
                <a:solidFill>
                  <a:srgbClr val="FFFFFF"/>
                </a:solidFill>
                <a:latin typeface="Consolas"/>
                <a:ea typeface="Consolas"/>
                <a:cs typeface="Consolas"/>
                <a:sym typeface="Consolas"/>
              </a:rPr>
              <a:t> phone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2   </a:t>
            </a:r>
            <a:r>
              <a:rPr lang="en" sz="2200">
                <a:solidFill>
                  <a:srgbClr val="FFFF00"/>
                </a:solidFill>
                <a:latin typeface="Consolas"/>
                <a:ea typeface="Consolas"/>
                <a:cs typeface="Consolas"/>
                <a:sym typeface="Consolas"/>
              </a:rPr>
              <a:t>Open to</a:t>
            </a:r>
            <a:r>
              <a:rPr lang="en" sz="2200">
                <a:solidFill>
                  <a:srgbClr val="FFFFFF"/>
                </a:solidFill>
                <a:latin typeface="Consolas"/>
                <a:ea typeface="Consolas"/>
                <a:cs typeface="Consolas"/>
                <a:sym typeface="Consolas"/>
              </a:rPr>
              <a:t> middle of phone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3   </a:t>
            </a:r>
            <a:r>
              <a:rPr lang="en" sz="2200">
                <a:solidFill>
                  <a:srgbClr val="FFFF00"/>
                </a:solidFill>
                <a:latin typeface="Consolas"/>
                <a:ea typeface="Consolas"/>
                <a:cs typeface="Consolas"/>
                <a:sym typeface="Consolas"/>
              </a:rPr>
              <a:t>Look at</a:t>
            </a:r>
            <a:r>
              <a:rPr lang="en" sz="2200">
                <a:solidFill>
                  <a:srgbClr val="FFFFFF"/>
                </a:solidFill>
                <a:latin typeface="Consolas"/>
                <a:ea typeface="Consolas"/>
                <a:cs typeface="Consolas"/>
                <a:sym typeface="Consolas"/>
              </a:rPr>
              <a:t> page</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4   If </a:t>
            </a:r>
            <a:r>
              <a:rPr lang="en" sz="2200">
                <a:solidFill>
                  <a:schemeClr val="dk1"/>
                </a:solidFill>
                <a:latin typeface="Consolas"/>
                <a:ea typeface="Consolas"/>
                <a:cs typeface="Consolas"/>
                <a:sym typeface="Consolas"/>
              </a:rPr>
              <a:t>person</a:t>
            </a:r>
            <a:r>
              <a:rPr lang="en" sz="2200">
                <a:solidFill>
                  <a:srgbClr val="FFFFFF"/>
                </a:solidFill>
                <a:latin typeface="Consolas"/>
                <a:ea typeface="Consolas"/>
                <a:cs typeface="Consolas"/>
                <a:sym typeface="Consolas"/>
              </a:rPr>
              <a:t> is on page</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5       </a:t>
            </a:r>
            <a:r>
              <a:rPr lang="en" sz="2200">
                <a:solidFill>
                  <a:srgbClr val="FFFF00"/>
                </a:solidFill>
                <a:latin typeface="Consolas"/>
                <a:ea typeface="Consolas"/>
                <a:cs typeface="Consolas"/>
                <a:sym typeface="Consolas"/>
              </a:rPr>
              <a:t>Call</a:t>
            </a:r>
            <a:r>
              <a:rPr lang="en" sz="2200">
                <a:solidFill>
                  <a:srgbClr val="FFFFFF"/>
                </a:solidFill>
                <a:latin typeface="Consolas"/>
                <a:ea typeface="Consolas"/>
                <a:cs typeface="Consolas"/>
                <a:sym typeface="Consolas"/>
              </a:rPr>
              <a:t> </a:t>
            </a:r>
            <a:r>
              <a:rPr lang="en" sz="2200">
                <a:solidFill>
                  <a:schemeClr val="dk1"/>
                </a:solidFill>
                <a:latin typeface="Consolas"/>
                <a:ea typeface="Consolas"/>
                <a:cs typeface="Consolas"/>
                <a:sym typeface="Consolas"/>
              </a:rPr>
              <a:t>person</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6   Else if </a:t>
            </a:r>
            <a:r>
              <a:rPr lang="en" sz="2200">
                <a:solidFill>
                  <a:schemeClr val="dk1"/>
                </a:solidFill>
                <a:latin typeface="Consolas"/>
                <a:ea typeface="Consolas"/>
                <a:cs typeface="Consolas"/>
                <a:sym typeface="Consolas"/>
              </a:rPr>
              <a:t>person</a:t>
            </a:r>
            <a:r>
              <a:rPr lang="en" sz="2200">
                <a:solidFill>
                  <a:srgbClr val="FFFFFF"/>
                </a:solidFill>
                <a:latin typeface="Consolas"/>
                <a:ea typeface="Consolas"/>
                <a:cs typeface="Consolas"/>
                <a:sym typeface="Consolas"/>
              </a:rPr>
              <a:t> is earlier in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7       </a:t>
            </a:r>
            <a:r>
              <a:rPr lang="en" sz="2200">
                <a:solidFill>
                  <a:srgbClr val="FFFF00"/>
                </a:solidFill>
                <a:latin typeface="Consolas"/>
                <a:ea typeface="Consolas"/>
                <a:cs typeface="Consolas"/>
                <a:sym typeface="Consolas"/>
              </a:rPr>
              <a:t>Open to</a:t>
            </a:r>
            <a:r>
              <a:rPr lang="en" sz="2200">
                <a:solidFill>
                  <a:srgbClr val="FFFFFF"/>
                </a:solidFill>
                <a:latin typeface="Consolas"/>
                <a:ea typeface="Consolas"/>
                <a:cs typeface="Consolas"/>
                <a:sym typeface="Consolas"/>
              </a:rPr>
              <a:t> middle of left half of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8       Go back to line 3</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9   Else if </a:t>
            </a:r>
            <a:r>
              <a:rPr lang="en" sz="2200">
                <a:solidFill>
                  <a:schemeClr val="dk1"/>
                </a:solidFill>
                <a:latin typeface="Consolas"/>
                <a:ea typeface="Consolas"/>
                <a:cs typeface="Consolas"/>
                <a:sym typeface="Consolas"/>
              </a:rPr>
              <a:t>person</a:t>
            </a:r>
            <a:r>
              <a:rPr lang="en" sz="2200">
                <a:solidFill>
                  <a:srgbClr val="FFFFFF"/>
                </a:solidFill>
                <a:latin typeface="Consolas"/>
                <a:ea typeface="Consolas"/>
                <a:cs typeface="Consolas"/>
                <a:sym typeface="Consolas"/>
              </a:rPr>
              <a:t> is later in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10      </a:t>
            </a:r>
            <a:r>
              <a:rPr lang="en" sz="2200">
                <a:solidFill>
                  <a:srgbClr val="FFFF00"/>
                </a:solidFill>
                <a:latin typeface="Consolas"/>
                <a:ea typeface="Consolas"/>
                <a:cs typeface="Consolas"/>
                <a:sym typeface="Consolas"/>
              </a:rPr>
              <a:t>Open to</a:t>
            </a:r>
            <a:r>
              <a:rPr lang="en" sz="2200">
                <a:solidFill>
                  <a:srgbClr val="FFFFFF"/>
                </a:solidFill>
                <a:latin typeface="Consolas"/>
                <a:ea typeface="Consolas"/>
                <a:cs typeface="Consolas"/>
                <a:sym typeface="Consolas"/>
              </a:rPr>
              <a:t> middle of right half of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11      Go back to line 3</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12  Else</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13      </a:t>
            </a:r>
            <a:r>
              <a:rPr lang="en" sz="2200">
                <a:solidFill>
                  <a:srgbClr val="FFFF00"/>
                </a:solidFill>
                <a:latin typeface="Consolas"/>
                <a:ea typeface="Consolas"/>
                <a:cs typeface="Consolas"/>
                <a:sym typeface="Consolas"/>
              </a:rPr>
              <a:t>Quit</a:t>
            </a:r>
            <a:endParaRPr sz="2200">
              <a:solidFill>
                <a:srgbClr val="FFFF00"/>
              </a:solidFill>
              <a:latin typeface="Consolas"/>
              <a:ea typeface="Consolas"/>
              <a:cs typeface="Consolas"/>
              <a:sym typeface="Consola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105"/>
          <p:cNvSpPr txBox="1">
            <a:spLocks noGrp="1"/>
          </p:cNvSpPr>
          <p:nvPr>
            <p:ph type="body" idx="1"/>
          </p:nvPr>
        </p:nvSpPr>
        <p:spPr>
          <a:xfrm>
            <a:off x="311700" y="287850"/>
            <a:ext cx="8520600" cy="4567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   Pick up phone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2   Open to middle of phone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3   Look at page</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4   </a:t>
            </a:r>
            <a:r>
              <a:rPr lang="en" sz="2200">
                <a:solidFill>
                  <a:srgbClr val="FFFF00"/>
                </a:solidFill>
                <a:latin typeface="Consolas"/>
                <a:ea typeface="Consolas"/>
                <a:cs typeface="Consolas"/>
                <a:sym typeface="Consolas"/>
              </a:rPr>
              <a:t>If</a:t>
            </a:r>
            <a:r>
              <a:rPr lang="en" sz="2200">
                <a:solidFill>
                  <a:srgbClr val="FFFFFF"/>
                </a:solidFill>
                <a:latin typeface="Consolas"/>
                <a:ea typeface="Consolas"/>
                <a:cs typeface="Consolas"/>
                <a:sym typeface="Consolas"/>
              </a:rPr>
              <a:t> </a:t>
            </a:r>
            <a:r>
              <a:rPr lang="en" sz="2200">
                <a:solidFill>
                  <a:schemeClr val="dk1"/>
                </a:solidFill>
                <a:latin typeface="Consolas"/>
                <a:ea typeface="Consolas"/>
                <a:cs typeface="Consolas"/>
                <a:sym typeface="Consolas"/>
              </a:rPr>
              <a:t>person</a:t>
            </a:r>
            <a:r>
              <a:rPr lang="en" sz="2200">
                <a:solidFill>
                  <a:srgbClr val="FFFFFF"/>
                </a:solidFill>
                <a:latin typeface="Consolas"/>
                <a:ea typeface="Consolas"/>
                <a:cs typeface="Consolas"/>
                <a:sym typeface="Consolas"/>
              </a:rPr>
              <a:t> is </a:t>
            </a:r>
            <a:r>
              <a:rPr lang="en" sz="2200">
                <a:solidFill>
                  <a:schemeClr val="dk1"/>
                </a:solidFill>
                <a:latin typeface="Consolas"/>
                <a:ea typeface="Consolas"/>
                <a:cs typeface="Consolas"/>
                <a:sym typeface="Consolas"/>
              </a:rPr>
              <a:t>on page</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5       Call </a:t>
            </a:r>
            <a:r>
              <a:rPr lang="en" sz="2200">
                <a:solidFill>
                  <a:schemeClr val="dk1"/>
                </a:solidFill>
                <a:latin typeface="Consolas"/>
                <a:ea typeface="Consolas"/>
                <a:cs typeface="Consolas"/>
                <a:sym typeface="Consolas"/>
              </a:rPr>
              <a:t>person</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6   </a:t>
            </a:r>
            <a:r>
              <a:rPr lang="en" sz="2200">
                <a:solidFill>
                  <a:srgbClr val="FFFF00"/>
                </a:solidFill>
                <a:latin typeface="Consolas"/>
                <a:ea typeface="Consolas"/>
                <a:cs typeface="Consolas"/>
                <a:sym typeface="Consolas"/>
              </a:rPr>
              <a:t>Else if</a:t>
            </a:r>
            <a:r>
              <a:rPr lang="en" sz="2200">
                <a:solidFill>
                  <a:srgbClr val="FFFFFF"/>
                </a:solidFill>
                <a:latin typeface="Consolas"/>
                <a:ea typeface="Consolas"/>
                <a:cs typeface="Consolas"/>
                <a:sym typeface="Consolas"/>
              </a:rPr>
              <a:t> </a:t>
            </a:r>
            <a:r>
              <a:rPr lang="en" sz="2200">
                <a:solidFill>
                  <a:schemeClr val="dk1"/>
                </a:solidFill>
                <a:latin typeface="Consolas"/>
                <a:ea typeface="Consolas"/>
                <a:cs typeface="Consolas"/>
                <a:sym typeface="Consolas"/>
              </a:rPr>
              <a:t>person</a:t>
            </a:r>
            <a:r>
              <a:rPr lang="en" sz="2200">
                <a:solidFill>
                  <a:srgbClr val="FFFFFF"/>
                </a:solidFill>
                <a:latin typeface="Consolas"/>
                <a:ea typeface="Consolas"/>
                <a:cs typeface="Consolas"/>
                <a:sym typeface="Consolas"/>
              </a:rPr>
              <a:t> is earlier in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7       Open to middle of left half of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8       Go back to line 3</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9   </a:t>
            </a:r>
            <a:r>
              <a:rPr lang="en" sz="2200">
                <a:solidFill>
                  <a:srgbClr val="FFFF00"/>
                </a:solidFill>
                <a:latin typeface="Consolas"/>
                <a:ea typeface="Consolas"/>
                <a:cs typeface="Consolas"/>
                <a:sym typeface="Consolas"/>
              </a:rPr>
              <a:t>Else if</a:t>
            </a:r>
            <a:r>
              <a:rPr lang="en" sz="2200">
                <a:solidFill>
                  <a:srgbClr val="FFFFFF"/>
                </a:solidFill>
                <a:latin typeface="Consolas"/>
                <a:ea typeface="Consolas"/>
                <a:cs typeface="Consolas"/>
                <a:sym typeface="Consolas"/>
              </a:rPr>
              <a:t> </a:t>
            </a:r>
            <a:r>
              <a:rPr lang="en" sz="2200">
                <a:solidFill>
                  <a:schemeClr val="dk1"/>
                </a:solidFill>
                <a:latin typeface="Consolas"/>
                <a:ea typeface="Consolas"/>
                <a:cs typeface="Consolas"/>
                <a:sym typeface="Consolas"/>
              </a:rPr>
              <a:t>person</a:t>
            </a:r>
            <a:r>
              <a:rPr lang="en" sz="2200">
                <a:solidFill>
                  <a:srgbClr val="FFFFFF"/>
                </a:solidFill>
                <a:latin typeface="Consolas"/>
                <a:ea typeface="Consolas"/>
                <a:cs typeface="Consolas"/>
                <a:sym typeface="Consolas"/>
              </a:rPr>
              <a:t> is later in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10      Open to middle of right half of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11      Go back to line 3</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12  </a:t>
            </a:r>
            <a:r>
              <a:rPr lang="en" sz="2200">
                <a:solidFill>
                  <a:srgbClr val="FFFF00"/>
                </a:solidFill>
                <a:latin typeface="Consolas"/>
                <a:ea typeface="Consolas"/>
                <a:cs typeface="Consolas"/>
                <a:sym typeface="Consolas"/>
              </a:rPr>
              <a:t>Else</a:t>
            </a:r>
            <a:endParaRPr sz="2200">
              <a:solidFill>
                <a:srgbClr val="FFFF00"/>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13      Quit</a:t>
            </a:r>
            <a:endParaRPr sz="2200">
              <a:solidFill>
                <a:srgbClr val="FFFFFF"/>
              </a:solidFill>
              <a:latin typeface="Consolas"/>
              <a:ea typeface="Consolas"/>
              <a:cs typeface="Consolas"/>
              <a:sym typeface="Consola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06"/>
          <p:cNvSpPr txBox="1">
            <a:spLocks noGrp="1"/>
          </p:cNvSpPr>
          <p:nvPr>
            <p:ph type="body" idx="1"/>
          </p:nvPr>
        </p:nvSpPr>
        <p:spPr>
          <a:xfrm>
            <a:off x="311700" y="287850"/>
            <a:ext cx="8520600" cy="4567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   Pick up phone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2   Open to middle of phone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3   Look at page</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4   If </a:t>
            </a:r>
            <a:r>
              <a:rPr lang="en" sz="2200">
                <a:solidFill>
                  <a:srgbClr val="FFFF00"/>
                </a:solidFill>
                <a:latin typeface="Consolas"/>
                <a:ea typeface="Consolas"/>
                <a:cs typeface="Consolas"/>
                <a:sym typeface="Consolas"/>
              </a:rPr>
              <a:t>person is on page</a:t>
            </a:r>
            <a:endParaRPr sz="2200">
              <a:solidFill>
                <a:srgbClr val="FFFF00"/>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5       Call person</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6   Else if </a:t>
            </a:r>
            <a:r>
              <a:rPr lang="en" sz="2200">
                <a:solidFill>
                  <a:srgbClr val="FFFF00"/>
                </a:solidFill>
                <a:latin typeface="Consolas"/>
                <a:ea typeface="Consolas"/>
                <a:cs typeface="Consolas"/>
                <a:sym typeface="Consolas"/>
              </a:rPr>
              <a:t>person is earlier in book</a:t>
            </a:r>
            <a:endParaRPr sz="2200">
              <a:solidFill>
                <a:srgbClr val="FFFF00"/>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7       Open to middle of left half of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8       Go back to line 3</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9   Else if </a:t>
            </a:r>
            <a:r>
              <a:rPr lang="en" sz="2200">
                <a:solidFill>
                  <a:srgbClr val="FFFF00"/>
                </a:solidFill>
                <a:latin typeface="Consolas"/>
                <a:ea typeface="Consolas"/>
                <a:cs typeface="Consolas"/>
                <a:sym typeface="Consolas"/>
              </a:rPr>
              <a:t>person is later in book</a:t>
            </a:r>
            <a:endParaRPr sz="2200">
              <a:solidFill>
                <a:srgbClr val="FFFF00"/>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10      Open to middle of right half of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11      Go back to line 3</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12  Else</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13      Quit</a:t>
            </a:r>
            <a:endParaRPr sz="2200">
              <a:solidFill>
                <a:srgbClr val="FFFFFF"/>
              </a:solidFill>
              <a:latin typeface="Consolas"/>
              <a:ea typeface="Consolas"/>
              <a:cs typeface="Consolas"/>
              <a:sym typeface="Consola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107"/>
          <p:cNvSpPr txBox="1">
            <a:spLocks noGrp="1"/>
          </p:cNvSpPr>
          <p:nvPr>
            <p:ph type="body" idx="1"/>
          </p:nvPr>
        </p:nvSpPr>
        <p:spPr>
          <a:xfrm>
            <a:off x="311700" y="287850"/>
            <a:ext cx="8520600" cy="4567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   Pick up phone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2   Open to middle of phone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3   Look at page</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4   If person is on page</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5       Call person</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6   Else if person is earlier in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7       Open to middle of left half of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8       </a:t>
            </a:r>
            <a:r>
              <a:rPr lang="en" sz="2200">
                <a:solidFill>
                  <a:srgbClr val="FFFF00"/>
                </a:solidFill>
                <a:latin typeface="Consolas"/>
                <a:ea typeface="Consolas"/>
                <a:cs typeface="Consolas"/>
                <a:sym typeface="Consolas"/>
              </a:rPr>
              <a:t>Go back to line 3</a:t>
            </a:r>
            <a:endParaRPr sz="2200">
              <a:solidFill>
                <a:srgbClr val="FFFF00"/>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9   Else if person is later in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10      Open to middle of right half of book</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11      </a:t>
            </a:r>
            <a:r>
              <a:rPr lang="en" sz="2200">
                <a:solidFill>
                  <a:srgbClr val="FFFF00"/>
                </a:solidFill>
                <a:latin typeface="Consolas"/>
                <a:ea typeface="Consolas"/>
                <a:cs typeface="Consolas"/>
                <a:sym typeface="Consolas"/>
              </a:rPr>
              <a:t>Go back to line 3</a:t>
            </a:r>
            <a:endParaRPr sz="2200">
              <a:solidFill>
                <a:srgbClr val="FFFF00"/>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12  Else</a:t>
            </a:r>
            <a:endParaRPr sz="22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2200">
                <a:solidFill>
                  <a:srgbClr val="FFFFFF"/>
                </a:solidFill>
                <a:latin typeface="Consolas"/>
                <a:ea typeface="Consolas"/>
                <a:cs typeface="Consolas"/>
                <a:sym typeface="Consolas"/>
              </a:rPr>
              <a:t>13      Quit</a:t>
            </a:r>
            <a:endParaRPr sz="2200">
              <a:solidFill>
                <a:srgbClr val="FFFFFF"/>
              </a:solidFill>
              <a:latin typeface="Consolas"/>
              <a:ea typeface="Consolas"/>
              <a:cs typeface="Consolas"/>
              <a:sym typeface="Consola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1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00"/>
              </a:buClr>
              <a:buSzPts val="1800"/>
              <a:buChar char="●"/>
            </a:pPr>
            <a:r>
              <a:rPr lang="en">
                <a:solidFill>
                  <a:srgbClr val="FFFF00"/>
                </a:solidFill>
              </a:rPr>
              <a:t>functions</a:t>
            </a:r>
            <a:endParaRPr>
              <a:solidFill>
                <a:srgbClr val="FFFF00"/>
              </a:solidFill>
            </a:endParaRPr>
          </a:p>
          <a:p>
            <a:pPr marL="914400" lvl="1" indent="-317500" algn="l" rtl="0">
              <a:spcBef>
                <a:spcPts val="0"/>
              </a:spcBef>
              <a:spcAft>
                <a:spcPts val="0"/>
              </a:spcAft>
              <a:buClr>
                <a:srgbClr val="FFFFFF"/>
              </a:buClr>
              <a:buSzPts val="1400"/>
              <a:buChar char="○"/>
            </a:pPr>
            <a:r>
              <a:rPr lang="en">
                <a:solidFill>
                  <a:srgbClr val="FFFFFF"/>
                </a:solidFill>
              </a:rPr>
              <a:t>arguments, return values</a:t>
            </a:r>
            <a:endParaRPr>
              <a:solidFill>
                <a:srgbClr val="FFFFFF"/>
              </a:solidFill>
            </a:endParaRPr>
          </a:p>
          <a:p>
            <a:pPr marL="457200" lvl="0" indent="-342900" algn="l" rtl="0">
              <a:spcBef>
                <a:spcPts val="0"/>
              </a:spcBef>
              <a:spcAft>
                <a:spcPts val="0"/>
              </a:spcAft>
              <a:buClr>
                <a:srgbClr val="FFFF00"/>
              </a:buClr>
              <a:buSzPts val="1800"/>
              <a:buChar char="●"/>
            </a:pPr>
            <a:r>
              <a:rPr lang="en">
                <a:solidFill>
                  <a:srgbClr val="FFFF00"/>
                </a:solidFill>
              </a:rPr>
              <a:t>conditionals</a:t>
            </a:r>
            <a:endParaRPr>
              <a:solidFill>
                <a:srgbClr val="FFFF00"/>
              </a:solidFill>
            </a:endParaRPr>
          </a:p>
          <a:p>
            <a:pPr marL="457200" lvl="0" indent="-342900" algn="l" rtl="0">
              <a:spcBef>
                <a:spcPts val="0"/>
              </a:spcBef>
              <a:spcAft>
                <a:spcPts val="0"/>
              </a:spcAft>
              <a:buClr>
                <a:srgbClr val="FFFF00"/>
              </a:buClr>
              <a:buSzPts val="1800"/>
              <a:buChar char="●"/>
            </a:pPr>
            <a:r>
              <a:rPr lang="en">
                <a:solidFill>
                  <a:srgbClr val="FFFF00"/>
                </a:solidFill>
              </a:rPr>
              <a:t>Boolean expressions</a:t>
            </a:r>
            <a:endParaRPr>
              <a:solidFill>
                <a:srgbClr val="FFFF00"/>
              </a:solidFill>
            </a:endParaRPr>
          </a:p>
          <a:p>
            <a:pPr marL="457200" lvl="0" indent="-342900" algn="l" rtl="0">
              <a:spcBef>
                <a:spcPts val="0"/>
              </a:spcBef>
              <a:spcAft>
                <a:spcPts val="0"/>
              </a:spcAft>
              <a:buClr>
                <a:srgbClr val="FFFF00"/>
              </a:buClr>
              <a:buSzPts val="1800"/>
              <a:buChar char="●"/>
            </a:pPr>
            <a:r>
              <a:rPr lang="en">
                <a:solidFill>
                  <a:srgbClr val="FFFF00"/>
                </a:solidFill>
              </a:rPr>
              <a:t>loops</a:t>
            </a:r>
            <a:endParaRPr>
              <a:solidFill>
                <a:srgbClr val="FFFF00"/>
              </a:solidFill>
            </a:endParaRPr>
          </a:p>
          <a:p>
            <a:pPr marL="457200" lvl="0" indent="-342900" algn="l" rtl="0">
              <a:spcBef>
                <a:spcPts val="0"/>
              </a:spcBef>
              <a:spcAft>
                <a:spcPts val="0"/>
              </a:spcAft>
              <a:buClr>
                <a:srgbClr val="FFFFFF"/>
              </a:buClr>
              <a:buSzPts val="1800"/>
              <a:buChar char="●"/>
            </a:pPr>
            <a:r>
              <a:rPr lang="en">
                <a:solidFill>
                  <a:srgbClr val="FFFFFF"/>
                </a:solidFill>
              </a:rPr>
              <a:t>variables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a:t>
            </a:r>
            <a:endParaRPr>
              <a:solidFill>
                <a:srgbClr val="FFFFFF"/>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109"/>
          <p:cNvSpPr txBox="1">
            <a:spLocks noGrp="1"/>
          </p:cNvSpPr>
          <p:nvPr>
            <p:ph type="body" idx="1"/>
          </p:nvPr>
        </p:nvSpPr>
        <p:spPr>
          <a:xfrm>
            <a:off x="2608950" y="1456200"/>
            <a:ext cx="3926100" cy="2231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int main(void)</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    printf("hello, world\n");</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110"/>
          <p:cNvSpPr txBox="1">
            <a:spLocks noGrp="1"/>
          </p:cNvSpPr>
          <p:nvPr>
            <p:ph type="body" idx="1"/>
          </p:nvPr>
        </p:nvSpPr>
        <p:spPr>
          <a:xfrm>
            <a:off x="2608950" y="1456200"/>
            <a:ext cx="3926100" cy="2231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print("hello, world")</a:t>
            </a:r>
            <a:endParaRPr>
              <a:latin typeface="Consolas"/>
              <a:ea typeface="Consolas"/>
              <a:cs typeface="Consolas"/>
              <a:sym typeface="Consola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pic>
        <p:nvPicPr>
          <p:cNvPr id="619" name="Google Shape;619;p111"/>
          <p:cNvPicPr preferRelativeResize="0"/>
          <p:nvPr/>
        </p:nvPicPr>
        <p:blipFill>
          <a:blip r:embed="rId3">
            <a:alphaModFix/>
          </a:blip>
          <a:stretch>
            <a:fillRect/>
          </a:stretch>
        </p:blipFill>
        <p:spPr>
          <a:xfrm>
            <a:off x="3419475" y="1743075"/>
            <a:ext cx="2305050" cy="16573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pic>
        <p:nvPicPr>
          <p:cNvPr id="624" name="Google Shape;624;p112"/>
          <p:cNvPicPr preferRelativeResize="0"/>
          <p:nvPr/>
        </p:nvPicPr>
        <p:blipFill>
          <a:blip r:embed="rId3">
            <a:alphaModFix/>
          </a:blip>
          <a:stretch>
            <a:fillRect/>
          </a:stretch>
        </p:blipFill>
        <p:spPr>
          <a:xfrm>
            <a:off x="14450" y="0"/>
            <a:ext cx="9115075" cy="5143502"/>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pic>
        <p:nvPicPr>
          <p:cNvPr id="629" name="Google Shape;629;p113"/>
          <p:cNvPicPr preferRelativeResize="0"/>
          <p:nvPr/>
        </p:nvPicPr>
        <p:blipFill>
          <a:blip r:embed="rId3">
            <a:alphaModFix/>
          </a:blip>
          <a:stretch>
            <a:fillRect/>
          </a:stretch>
        </p:blipFill>
        <p:spPr>
          <a:xfrm>
            <a:off x="14450" y="0"/>
            <a:ext cx="9115075" cy="5143502"/>
          </a:xfrm>
          <a:prstGeom prst="rect">
            <a:avLst/>
          </a:prstGeom>
          <a:noFill/>
          <a:ln>
            <a:noFill/>
          </a:ln>
        </p:spPr>
      </p:pic>
      <p:sp>
        <p:nvSpPr>
          <p:cNvPr id="630" name="Google Shape;630;p113"/>
          <p:cNvSpPr/>
          <p:nvPr/>
        </p:nvSpPr>
        <p:spPr>
          <a:xfrm>
            <a:off x="1865975" y="75"/>
            <a:ext cx="7278000" cy="5143500"/>
          </a:xfrm>
          <a:prstGeom prst="rect">
            <a:avLst/>
          </a:prstGeom>
          <a:solidFill>
            <a:srgbClr val="000000">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3"/>
          <p:cNvSpPr/>
          <p:nvPr/>
        </p:nvSpPr>
        <p:spPr>
          <a:xfrm>
            <a:off x="14450" y="75"/>
            <a:ext cx="1851600" cy="294000"/>
          </a:xfrm>
          <a:prstGeom prst="rect">
            <a:avLst/>
          </a:prstGeom>
          <a:solidFill>
            <a:srgbClr val="000000">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3"/>
          <p:cNvSpPr txBox="1"/>
          <p:nvPr/>
        </p:nvSpPr>
        <p:spPr>
          <a:xfrm>
            <a:off x="2689500" y="1780500"/>
            <a:ext cx="3765000" cy="158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Consolas"/>
                <a:ea typeface="Consolas"/>
                <a:cs typeface="Consolas"/>
                <a:sym typeface="Consolas"/>
              </a:rPr>
              <a:t>011</a:t>
            </a:r>
            <a:endParaRPr sz="9600">
              <a:solidFill>
                <a:srgbClr val="FFFFFF"/>
              </a:solidFill>
              <a:latin typeface="Consolas"/>
              <a:ea typeface="Consolas"/>
              <a:cs typeface="Consolas"/>
              <a:sym typeface="Consola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pic>
        <p:nvPicPr>
          <p:cNvPr id="636" name="Google Shape;636;p114"/>
          <p:cNvPicPr preferRelativeResize="0"/>
          <p:nvPr/>
        </p:nvPicPr>
        <p:blipFill>
          <a:blip r:embed="rId3">
            <a:alphaModFix/>
          </a:blip>
          <a:stretch>
            <a:fillRect/>
          </a:stretch>
        </p:blipFill>
        <p:spPr>
          <a:xfrm>
            <a:off x="14450" y="0"/>
            <a:ext cx="9115075" cy="5143502"/>
          </a:xfrm>
          <a:prstGeom prst="rect">
            <a:avLst/>
          </a:prstGeom>
          <a:noFill/>
          <a:ln>
            <a:noFill/>
          </a:ln>
        </p:spPr>
      </p:pic>
      <p:sp>
        <p:nvSpPr>
          <p:cNvPr id="637" name="Google Shape;637;p114"/>
          <p:cNvSpPr/>
          <p:nvPr/>
        </p:nvSpPr>
        <p:spPr>
          <a:xfrm>
            <a:off x="14450" y="292800"/>
            <a:ext cx="1845300" cy="4850700"/>
          </a:xfrm>
          <a:prstGeom prst="rect">
            <a:avLst/>
          </a:prstGeom>
          <a:solidFill>
            <a:srgbClr val="000000">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4"/>
          <p:cNvSpPr/>
          <p:nvPr/>
        </p:nvSpPr>
        <p:spPr>
          <a:xfrm>
            <a:off x="6170275" y="292800"/>
            <a:ext cx="2959200" cy="4850700"/>
          </a:xfrm>
          <a:prstGeom prst="rect">
            <a:avLst/>
          </a:prstGeom>
          <a:solidFill>
            <a:srgbClr val="000000">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4"/>
          <p:cNvSpPr/>
          <p:nvPr/>
        </p:nvSpPr>
        <p:spPr>
          <a:xfrm>
            <a:off x="14450" y="0"/>
            <a:ext cx="9115200" cy="292800"/>
          </a:xfrm>
          <a:prstGeom prst="rect">
            <a:avLst/>
          </a:prstGeom>
          <a:solidFill>
            <a:srgbClr val="000000">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pic>
        <p:nvPicPr>
          <p:cNvPr id="644" name="Google Shape;644;p115"/>
          <p:cNvPicPr preferRelativeResize="0"/>
          <p:nvPr/>
        </p:nvPicPr>
        <p:blipFill>
          <a:blip r:embed="rId3">
            <a:alphaModFix/>
          </a:blip>
          <a:stretch>
            <a:fillRect/>
          </a:stretch>
        </p:blipFill>
        <p:spPr>
          <a:xfrm>
            <a:off x="14450" y="0"/>
            <a:ext cx="9115075" cy="5143502"/>
          </a:xfrm>
          <a:prstGeom prst="rect">
            <a:avLst/>
          </a:prstGeom>
          <a:noFill/>
          <a:ln>
            <a:noFill/>
          </a:ln>
        </p:spPr>
      </p:pic>
      <p:sp>
        <p:nvSpPr>
          <p:cNvPr id="645" name="Google Shape;645;p115"/>
          <p:cNvSpPr/>
          <p:nvPr/>
        </p:nvSpPr>
        <p:spPr>
          <a:xfrm>
            <a:off x="14450" y="292800"/>
            <a:ext cx="6155700" cy="4850700"/>
          </a:xfrm>
          <a:prstGeom prst="rect">
            <a:avLst/>
          </a:prstGeom>
          <a:solidFill>
            <a:srgbClr val="000000">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5"/>
          <p:cNvSpPr/>
          <p:nvPr/>
        </p:nvSpPr>
        <p:spPr>
          <a:xfrm>
            <a:off x="6170150" y="292800"/>
            <a:ext cx="2959200" cy="2432400"/>
          </a:xfrm>
          <a:prstGeom prst="rect">
            <a:avLst/>
          </a:prstGeom>
          <a:solidFill>
            <a:srgbClr val="000000">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5"/>
          <p:cNvSpPr/>
          <p:nvPr/>
        </p:nvSpPr>
        <p:spPr>
          <a:xfrm>
            <a:off x="14450" y="0"/>
            <a:ext cx="9115200" cy="292800"/>
          </a:xfrm>
          <a:prstGeom prst="rect">
            <a:avLst/>
          </a:prstGeom>
          <a:solidFill>
            <a:srgbClr val="000000">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pic>
        <p:nvPicPr>
          <p:cNvPr id="652" name="Google Shape;652;p116"/>
          <p:cNvPicPr preferRelativeResize="0"/>
          <p:nvPr/>
        </p:nvPicPr>
        <p:blipFill>
          <a:blip r:embed="rId3">
            <a:alphaModFix/>
          </a:blip>
          <a:stretch>
            <a:fillRect/>
          </a:stretch>
        </p:blipFill>
        <p:spPr>
          <a:xfrm>
            <a:off x="14450" y="0"/>
            <a:ext cx="9115075" cy="5143502"/>
          </a:xfrm>
          <a:prstGeom prst="rect">
            <a:avLst/>
          </a:prstGeom>
          <a:noFill/>
          <a:ln>
            <a:noFill/>
          </a:ln>
        </p:spPr>
      </p:pic>
      <p:sp>
        <p:nvSpPr>
          <p:cNvPr id="653" name="Google Shape;653;p116"/>
          <p:cNvSpPr/>
          <p:nvPr/>
        </p:nvSpPr>
        <p:spPr>
          <a:xfrm>
            <a:off x="14450" y="292800"/>
            <a:ext cx="6155700" cy="4850700"/>
          </a:xfrm>
          <a:prstGeom prst="rect">
            <a:avLst/>
          </a:prstGeom>
          <a:solidFill>
            <a:srgbClr val="000000">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6"/>
          <p:cNvSpPr/>
          <p:nvPr/>
        </p:nvSpPr>
        <p:spPr>
          <a:xfrm>
            <a:off x="6170275" y="2711225"/>
            <a:ext cx="2959200" cy="2432400"/>
          </a:xfrm>
          <a:prstGeom prst="rect">
            <a:avLst/>
          </a:prstGeom>
          <a:solidFill>
            <a:srgbClr val="000000">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6"/>
          <p:cNvSpPr/>
          <p:nvPr/>
        </p:nvSpPr>
        <p:spPr>
          <a:xfrm>
            <a:off x="14450" y="0"/>
            <a:ext cx="9115200" cy="292800"/>
          </a:xfrm>
          <a:prstGeom prst="rect">
            <a:avLst/>
          </a:prstGeom>
          <a:solidFill>
            <a:srgbClr val="000000">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59"/>
        <p:cNvGrpSpPr/>
        <p:nvPr/>
      </p:nvGrpSpPr>
      <p:grpSpPr>
        <a:xfrm>
          <a:off x="0" y="0"/>
          <a:ext cx="0" cy="0"/>
          <a:chOff x="0" y="0"/>
          <a:chExt cx="0" cy="0"/>
        </a:xfrm>
      </p:grpSpPr>
      <p:pic>
        <p:nvPicPr>
          <p:cNvPr id="660" name="Google Shape;660;p117"/>
          <p:cNvPicPr preferRelativeResize="0"/>
          <p:nvPr/>
        </p:nvPicPr>
        <p:blipFill>
          <a:blip r:embed="rId3">
            <a:alphaModFix/>
          </a:blip>
          <a:stretch>
            <a:fillRect/>
          </a:stretch>
        </p:blipFill>
        <p:spPr>
          <a:xfrm>
            <a:off x="1346200" y="152400"/>
            <a:ext cx="6451599" cy="48387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pic>
        <p:nvPicPr>
          <p:cNvPr id="665" name="Google Shape;665;p118"/>
          <p:cNvPicPr preferRelativeResize="0"/>
          <p:nvPr/>
        </p:nvPicPr>
        <p:blipFill>
          <a:blip r:embed="rId3">
            <a:alphaModFix/>
          </a:blip>
          <a:stretch>
            <a:fillRect/>
          </a:stretch>
        </p:blipFill>
        <p:spPr>
          <a:xfrm>
            <a:off x="3276600" y="2038350"/>
            <a:ext cx="2590800" cy="10668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119"/>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9"/>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input →  </a:t>
            </a:r>
            <a:endParaRPr sz="3600">
              <a:solidFill>
                <a:srgbClr val="FFFFFF"/>
              </a:solidFill>
            </a:endParaRPr>
          </a:p>
        </p:txBody>
      </p:sp>
      <p:sp>
        <p:nvSpPr>
          <p:cNvPr id="672" name="Google Shape;672;p119"/>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output</a:t>
            </a:r>
            <a:endParaRPr sz="3600">
              <a:solidFill>
                <a:srgbClr val="FFFFFF"/>
              </a:solidFill>
            </a:endParaRPr>
          </a:p>
        </p:txBody>
      </p:sp>
      <p:sp>
        <p:nvSpPr>
          <p:cNvPr id="673" name="Google Shape;673;p1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algorithm</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120"/>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20"/>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sp>
        <p:nvSpPr>
          <p:cNvPr id="680" name="Google Shape;680;p120"/>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a:t>
            </a:r>
            <a:endParaRPr sz="3600">
              <a:solidFill>
                <a:srgbClr val="FFFFFF"/>
              </a:solidFill>
            </a:endParaRPr>
          </a:p>
        </p:txBody>
      </p:sp>
      <p:pic>
        <p:nvPicPr>
          <p:cNvPr id="681" name="Google Shape;681;p120"/>
          <p:cNvPicPr preferRelativeResize="0"/>
          <p:nvPr/>
        </p:nvPicPr>
        <p:blipFill>
          <a:blip r:embed="rId3">
            <a:alphaModFix/>
          </a:blip>
          <a:stretch>
            <a:fillRect/>
          </a:stretch>
        </p:blipFill>
        <p:spPr>
          <a:xfrm>
            <a:off x="1224925" y="2391626"/>
            <a:ext cx="1088050" cy="418488"/>
          </a:xfrm>
          <a:prstGeom prst="rect">
            <a:avLst/>
          </a:prstGeom>
          <a:noFill/>
          <a:ln>
            <a:noFill/>
          </a:ln>
        </p:spPr>
      </p:pic>
      <p:sp>
        <p:nvSpPr>
          <p:cNvPr id="682" name="Google Shape;682;p1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algorithm</a:t>
            </a:r>
            <a:endParaRPr/>
          </a:p>
        </p:txBody>
      </p:sp>
      <p:sp>
        <p:nvSpPr>
          <p:cNvPr id="683" name="Google Shape;683;p120"/>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output</a:t>
            </a:r>
            <a:endParaRPr sz="3600">
              <a:solidFill>
                <a:srgbClr val="FFFFFF"/>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121"/>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21"/>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sp>
        <p:nvSpPr>
          <p:cNvPr id="690" name="Google Shape;690;p121"/>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a:t>
            </a:r>
            <a:endParaRPr sz="3600">
              <a:solidFill>
                <a:srgbClr val="FFFFFF"/>
              </a:solidFill>
            </a:endParaRPr>
          </a:p>
        </p:txBody>
      </p:sp>
      <p:pic>
        <p:nvPicPr>
          <p:cNvPr id="691" name="Google Shape;691;p121"/>
          <p:cNvPicPr preferRelativeResize="0"/>
          <p:nvPr/>
        </p:nvPicPr>
        <p:blipFill>
          <a:blip r:embed="rId3">
            <a:alphaModFix/>
          </a:blip>
          <a:stretch>
            <a:fillRect/>
          </a:stretch>
        </p:blipFill>
        <p:spPr>
          <a:xfrm>
            <a:off x="1224925" y="2391626"/>
            <a:ext cx="1088050" cy="418488"/>
          </a:xfrm>
          <a:prstGeom prst="rect">
            <a:avLst/>
          </a:prstGeom>
          <a:noFill/>
          <a:ln>
            <a:noFill/>
          </a:ln>
        </p:spPr>
      </p:pic>
      <p:sp>
        <p:nvSpPr>
          <p:cNvPr id="692" name="Google Shape;692;p121"/>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output</a:t>
            </a:r>
            <a:endParaRPr sz="3600">
              <a:solidFill>
                <a:srgbClr val="FFFFFF"/>
              </a:solidFill>
            </a:endParaRPr>
          </a:p>
        </p:txBody>
      </p:sp>
      <p:pic>
        <p:nvPicPr>
          <p:cNvPr id="693" name="Google Shape;693;p121"/>
          <p:cNvPicPr preferRelativeResize="0"/>
          <p:nvPr/>
        </p:nvPicPr>
        <p:blipFill>
          <a:blip r:embed="rId4">
            <a:alphaModFix/>
          </a:blip>
          <a:stretch>
            <a:fillRect/>
          </a:stretch>
        </p:blipFill>
        <p:spPr>
          <a:xfrm>
            <a:off x="3813104" y="2060137"/>
            <a:ext cx="1517800" cy="102322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122"/>
          <p:cNvSpPr/>
          <p:nvPr/>
        </p:nvSpPr>
        <p:spPr>
          <a:xfrm>
            <a:off x="3209457" y="1232100"/>
            <a:ext cx="2676600" cy="2679300"/>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22"/>
          <p:cNvSpPr txBox="1"/>
          <p:nvPr/>
        </p:nvSpPr>
        <p:spPr>
          <a:xfrm>
            <a:off x="1283157" y="2195550"/>
            <a:ext cx="1926300"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FFFFFF"/>
                </a:solidFill>
              </a:rPr>
              <a:t>→  </a:t>
            </a:r>
            <a:endParaRPr sz="3600">
              <a:solidFill>
                <a:srgbClr val="FFFFFF"/>
              </a:solidFill>
            </a:endParaRPr>
          </a:p>
        </p:txBody>
      </p:sp>
      <p:sp>
        <p:nvSpPr>
          <p:cNvPr id="700" name="Google Shape;700;p122"/>
          <p:cNvSpPr txBox="1"/>
          <p:nvPr/>
        </p:nvSpPr>
        <p:spPr>
          <a:xfrm>
            <a:off x="5886057" y="2195550"/>
            <a:ext cx="2220300" cy="7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 → </a:t>
            </a:r>
            <a:endParaRPr sz="3600">
              <a:solidFill>
                <a:srgbClr val="FFFFFF"/>
              </a:solidFill>
            </a:endParaRPr>
          </a:p>
        </p:txBody>
      </p:sp>
      <p:pic>
        <p:nvPicPr>
          <p:cNvPr id="701" name="Google Shape;701;p122"/>
          <p:cNvPicPr preferRelativeResize="0"/>
          <p:nvPr/>
        </p:nvPicPr>
        <p:blipFill>
          <a:blip r:embed="rId3">
            <a:alphaModFix/>
          </a:blip>
          <a:stretch>
            <a:fillRect/>
          </a:stretch>
        </p:blipFill>
        <p:spPr>
          <a:xfrm>
            <a:off x="3813104" y="2060137"/>
            <a:ext cx="1517800" cy="1023225"/>
          </a:xfrm>
          <a:prstGeom prst="rect">
            <a:avLst/>
          </a:prstGeom>
          <a:noFill/>
          <a:ln>
            <a:noFill/>
          </a:ln>
        </p:spPr>
      </p:pic>
      <p:pic>
        <p:nvPicPr>
          <p:cNvPr id="702" name="Google Shape;702;p122"/>
          <p:cNvPicPr preferRelativeResize="0"/>
          <p:nvPr/>
        </p:nvPicPr>
        <p:blipFill>
          <a:blip r:embed="rId4">
            <a:alphaModFix/>
          </a:blip>
          <a:stretch>
            <a:fillRect/>
          </a:stretch>
        </p:blipFill>
        <p:spPr>
          <a:xfrm>
            <a:off x="6921582" y="1626375"/>
            <a:ext cx="1870529" cy="1890750"/>
          </a:xfrm>
          <a:prstGeom prst="rect">
            <a:avLst/>
          </a:prstGeom>
          <a:noFill/>
          <a:ln>
            <a:noFill/>
          </a:ln>
        </p:spPr>
      </p:pic>
      <p:pic>
        <p:nvPicPr>
          <p:cNvPr id="703" name="Google Shape;703;p122"/>
          <p:cNvPicPr preferRelativeResize="0"/>
          <p:nvPr/>
        </p:nvPicPr>
        <p:blipFill>
          <a:blip r:embed="rId5">
            <a:alphaModFix/>
          </a:blip>
          <a:stretch>
            <a:fillRect/>
          </a:stretch>
        </p:blipFill>
        <p:spPr>
          <a:xfrm>
            <a:off x="1224925" y="2391626"/>
            <a:ext cx="1088050" cy="418488"/>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pic>
        <p:nvPicPr>
          <p:cNvPr id="708" name="Google Shape;708;p123"/>
          <p:cNvPicPr preferRelativeResize="0"/>
          <p:nvPr/>
        </p:nvPicPr>
        <p:blipFill>
          <a:blip r:embed="rId3">
            <a:alphaModFix/>
          </a:blip>
          <a:stretch>
            <a:fillRect/>
          </a:stretch>
        </p:blipFill>
        <p:spPr>
          <a:xfrm>
            <a:off x="2295525" y="2028825"/>
            <a:ext cx="4552950" cy="10858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999</Words>
  <Application>Microsoft Office PowerPoint</Application>
  <PresentationFormat>Apresentação no Ecrã (16:9)</PresentationFormat>
  <Paragraphs>342</Paragraphs>
  <Slides>114</Slides>
  <Notes>114</Notes>
  <HiddenSlides>1</HiddenSlides>
  <MMClips>0</MMClips>
  <ScaleCrop>false</ScaleCrop>
  <HeadingPairs>
    <vt:vector size="6" baseType="variant">
      <vt:variant>
        <vt:lpstr>Tipos de letra usados</vt:lpstr>
      </vt:variant>
      <vt:variant>
        <vt:i4>2</vt:i4>
      </vt:variant>
      <vt:variant>
        <vt:lpstr>Tema</vt:lpstr>
      </vt:variant>
      <vt:variant>
        <vt:i4>2</vt:i4>
      </vt:variant>
      <vt:variant>
        <vt:lpstr>Títulos dos diapositivos</vt:lpstr>
      </vt:variant>
      <vt:variant>
        <vt:i4>114</vt:i4>
      </vt:variant>
    </vt:vector>
  </HeadingPairs>
  <TitlesOfParts>
    <vt:vector size="118" baseType="lpstr">
      <vt:lpstr>Arial</vt:lpstr>
      <vt:lpstr>Consolas</vt:lpstr>
      <vt:lpstr>Simple Dark</vt:lpstr>
      <vt:lpstr>Simple Dark</vt:lpstr>
      <vt:lpstr>This is CS50</vt:lpstr>
      <vt:lpstr>Apresentação do PowerPoint</vt:lpstr>
      <vt:lpstr>what ultimately matters in this course is not so much where you end up relative to your classmates but where  you end up relative to yourself when you began</vt:lpstr>
      <vt:lpstr>2/3</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ASCII</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Unicode</vt:lpstr>
      <vt:lpstr>4,036,991,159</vt:lpstr>
      <vt:lpstr>11110000 10011111 10011000 10110111</vt:lpstr>
      <vt:lpstr>Apresentação do PowerPoint</vt:lpstr>
      <vt:lpstr>Apresentação do PowerPoint</vt:lpstr>
      <vt:lpstr>Apresentação do PowerPoint</vt:lpstr>
      <vt:lpstr>RGB</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144 60 64  128 60 64 144 62 64  128 62 64 144 65 64  128 65 64 144 62 64  128 62 64 144 69 64  128 69 64 144 69 64  128 69 64 144 67 64  128 67 64</vt:lpstr>
      <vt:lpstr>Apresentação do PowerPoint</vt:lpstr>
      <vt:lpstr>algorithm</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pseudocode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algorithm</vt:lpstr>
      <vt:lpstr>algorithm</vt:lpstr>
      <vt:lpstr>Apresentação do PowerPoint</vt:lpstr>
      <vt:lpstr>Apresentação do PowerPoint</vt:lpstr>
      <vt:lpstr>Apresentação do PowerPoint</vt:lpstr>
      <vt:lpstr>algorithm</vt:lpstr>
      <vt:lpstr>algorithm</vt:lpstr>
      <vt:lpstr>Apresentação do PowerPoint</vt:lpstr>
      <vt:lpstr>Apresentação do PowerPoint</vt:lpstr>
      <vt:lpstr>Apresentação do PowerPoint</vt:lpstr>
      <vt:lpstr>algorithm</vt:lpstr>
      <vt:lpstr>algorithm</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This is CS50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CS50</dc:title>
  <cp:lastModifiedBy>Filipe Pereira</cp:lastModifiedBy>
  <cp:revision>1</cp:revision>
  <dcterms:modified xsi:type="dcterms:W3CDTF">2022-12-02T16:14:05Z</dcterms:modified>
</cp:coreProperties>
</file>