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80CE6A-486E-4617-99E8-2894FF67C66C}">
  <a:tblStyle styleId="{0580CE6A-486E-4617-99E8-2894FF67C6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ercury.lcs.mit.edu/~jnc/tech/arpage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ercury.lcs.mit.edu/~jnc/tech/arpageo.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eveloper.mozilla.org/en-US/docs/Web/CSS/CSS_Selector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icons.getbootstrap.com/"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frapedia.com/ap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ca93dc8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ca93dc8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eb84db9b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eb84db9b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ca93dc87d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ca93dc87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eb84db9b3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eb84db9b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eb84db9b3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eb84db9b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eb84db9b3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eb84db9b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safetyschool.org</a:t>
            </a:r>
            <a:endParaRPr/>
          </a:p>
          <a:p>
            <a:pPr marL="0" lvl="0" indent="0" algn="l" rtl="0">
              <a:spcBef>
                <a:spcPts val="0"/>
              </a:spcBef>
              <a:spcAft>
                <a:spcPts val="0"/>
              </a:spcAft>
              <a:buNone/>
            </a:pPr>
            <a:r>
              <a:rPr lang="en"/>
              <a:t>harvardsucks.org</a:t>
            </a:r>
            <a:endParaRPr/>
          </a:p>
          <a:p>
            <a:pPr marL="0" lvl="0" indent="0" algn="l" rtl="0">
              <a:spcBef>
                <a:spcPts val="0"/>
              </a:spcBef>
              <a:spcAft>
                <a:spcPts val="0"/>
              </a:spcAft>
              <a:buNone/>
            </a:pPr>
            <a:r>
              <a:rPr lang="en"/>
              <a:t>yalesucks.com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ca93dc87d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ca93dc87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ca93dc87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ca93dc87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eb84db9b3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eb84db9b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a93dc87d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a93dc8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4d1f6b8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4d1f6b8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ca93dc87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ca93dc87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ca93dc87d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ca93dc87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ca93dc87d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ca93dc87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ca93dc87d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ca93dc8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a93dc87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a93dc87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ca93dc87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ca93dc8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4d1f6b8b4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4d1f6b8b4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4d1f6b8b4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4d1f6b8b4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ca93dc87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ca93dc87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4d1f6b8b4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4d1f6b8b4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a93dc87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ca93dc8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ca93dc87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ca93dc87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ca93dc87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ca93dc87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diagram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4d1f6b8b4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4d1f6b8b4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4d1f6b8b4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4d1f6b8b4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4d1f6b8b4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4d1f6b8b4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curl -I -X GET http://harvard.edu/</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4d1f6b8b4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4d1f6b8b4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4d1f6b8b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4d1f6b8b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4d1f6b8b4_1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4d1f6b8b4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4d1f6b8b4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4d1f6b8b4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http://safetyschool.org/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4d1f6b8b4_1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4d1f6b8b4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http://www.harvardsucks.org/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ca93dc87d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ca93dc87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-I -X GET http://www.yalesucks.com/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eb84db9b3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eb84db9b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d0fe36a6e_2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d0fe36a6e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4d1f6b8b4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4d1f6b8b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4efe25bc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4efe25bc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4d1f6b8b4_1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4d1f6b8b4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hello0.html</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ca93dc87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ca93dc87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ca93dc87d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ca93dc87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eb84db9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eb84db9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4d1f6b8b4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4d1f6b8b4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eb84db9b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eb84db9b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eb84db9b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eb84db9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eb84db9b3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eb84db9b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http://mercury.lcs.mit.edu/~jnc/tech/arpageo.html</a:t>
            </a:r>
            <a:r>
              <a:rPr lang="en"/>
              <a:t>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eb84db9b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eb84db9b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eb84db9b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eb84db9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eb84db9b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eb84db9b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4d1f6b8b4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4d1f6b8b4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4d1f6b8b4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4d1f6b8b4_1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9eb84db9b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9eb84db9b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eb84db9b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eb84db9b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d0fe36a6e_29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fd0fe36a6e_2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fd0fe36a6e_29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d0fe36a6e_2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d0fe36a6e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d0fe36a6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ca93dc87d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ca93dc87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http://mercury.lcs.mit.edu/~jnc/tech/arpageo.html</a:t>
            </a:r>
            <a:r>
              <a:rPr lang="e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ca93dc87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ca93dc87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4d1f6b8b4_1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4d1f6b8b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4efe25bcf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4efe25bc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4a8fca66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4a8fca66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https://developer.mozilla.org/en-US/docs/Web/CSS/CSS_Selectors</a:t>
            </a:r>
            <a:r>
              <a:rPr lang="en"/>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4d1f6b8b4_1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4d1f6b8b4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4d1f6b8b4_1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4d1f6b8b4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4d1f6b8b4_1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4d1f6b8b4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ca93dc87d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fca93dc87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https://getbootstrap.com/</a:t>
            </a:r>
            <a:r>
              <a:rPr lang="en"/>
              <a:t>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ca93dc87d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fca93dc8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https://icons.getbootstrap.com/</a:t>
            </a:r>
            <a:r>
              <a:rPr lang="en"/>
              <a:t>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4d1f6b8b4_1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4d1f6b8b4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eb84db9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eb84db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https://www.infrapedia.com/app</a:t>
            </a:r>
            <a:r>
              <a:rPr lang="en"/>
              <a:t>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4d1f6b8b4_1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4d1f6b8b4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eb84db9b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eb84db9b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4d1f6b8b4_1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4d1f6b8b4_1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eb84db9b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eb84db9b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4d1f6b8b4_1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4d1f6b8b4_1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4d1f6b8b4_1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4d1f6b8b4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4d1f6b8b4_1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44d1f6b8b4_1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9eb84db9b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9eb84db9b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44d1f6b8b4_1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44d1f6b8b4_1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eb84db9b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eb84db9b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ca93dc87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ca93dc87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envelope</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4d1f6b8b4_1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4d1f6b8b4_1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9eb84db9b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9eb84db9b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44d1f6b8b4_1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44d1f6b8b4_1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eb84db9b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9eb84db9b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4d1f6b8b4_1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4d1f6b8b4_1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4d1f6b8b4_1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4d1f6b8b4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eb84db9b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eb84db9b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4d1f6b8b4_1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4d1f6b8b4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ca93dc87d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ca93dc87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44d1f6b8b4_1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44d1f6b8b4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ca93dc87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ca93dc87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44d1f6b8b4_1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44d1f6b8b4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44d1f6b8b4_1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44d1f6b8b4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ca93dc87d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ca93dc87d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ca93dc87d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fca93dc87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youtube.com/watch?v=T4kai4FL0MQ"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cUJlRNRguA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80                 </a:t>
            </a:r>
            <a:r>
              <a:rPr lang="en">
                <a:solidFill>
                  <a:srgbClr val="666666"/>
                </a:solidFill>
              </a:rPr>
              <a:t>HTTP</a:t>
            </a:r>
            <a:endParaRPr>
              <a:solidFill>
                <a:srgbClr val="666666"/>
              </a:solidFill>
            </a:endParaRPr>
          </a:p>
          <a:p>
            <a:pPr marL="0" lvl="0" indent="0" algn="l" rtl="0">
              <a:spcBef>
                <a:spcPts val="1600"/>
              </a:spcBef>
              <a:spcAft>
                <a:spcPts val="0"/>
              </a:spcAft>
              <a:buNone/>
            </a:pPr>
            <a:r>
              <a:rPr lang="en">
                <a:solidFill>
                  <a:srgbClr val="FFFFFF"/>
                </a:solidFill>
              </a:rPr>
              <a:t>443</a:t>
            </a:r>
            <a:r>
              <a:rPr lang="en" i="1">
                <a:solidFill>
                  <a:srgbClr val="FFFFFF"/>
                </a:solidFill>
              </a:rPr>
              <a:t>               </a:t>
            </a:r>
            <a:r>
              <a:rPr lang="en">
                <a:solidFill>
                  <a:srgbClr val="666666"/>
                </a:solidFill>
              </a:rPr>
              <a:t>HTTPS</a:t>
            </a:r>
            <a:endParaRPr>
              <a:solidFill>
                <a:srgbClr val="666666"/>
              </a:solidFill>
            </a:endParaRPr>
          </a:p>
          <a:p>
            <a:pPr marL="0" lvl="0" indent="0" algn="l" rtl="0">
              <a:spcBef>
                <a:spcPts val="1600"/>
              </a:spcBef>
              <a:spcAft>
                <a:spcPts val="0"/>
              </a:spcAft>
              <a:buNone/>
            </a:pPr>
            <a:r>
              <a:rPr lang="en">
                <a:solidFill>
                  <a:schemeClr val="dk1"/>
                </a:solidFill>
              </a:rPr>
              <a:t>...</a:t>
            </a: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27"/>
          <p:cNvGraphicFramePr/>
          <p:nvPr/>
        </p:nvGraphicFramePr>
        <p:xfrm>
          <a:off x="952500" y="788800"/>
          <a:ext cx="3000000" cy="3000000"/>
        </p:xfrm>
        <a:graphic>
          <a:graphicData uri="http://schemas.openxmlformats.org/drawingml/2006/table">
            <a:tbl>
              <a:tblPr>
                <a:noFill/>
                <a:tableStyleId>{0580CE6A-486E-4617-99E8-2894FF67C66C}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Fully Qualified</a:t>
                      </a:r>
                      <a:r>
                        <a:rPr lang="en" b="1">
                          <a:solidFill>
                            <a:schemeClr val="dk1"/>
                          </a:solidFill>
                        </a:rPr>
                        <a:t> Domain Name</a:t>
                      </a:r>
                      <a:endParaRPr b="1">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IP Address</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aphicFrame>
        <p:nvGraphicFramePr>
          <p:cNvPr id="130" name="Google Shape;130;p28"/>
          <p:cNvGraphicFramePr/>
          <p:nvPr/>
        </p:nvGraphicFramePr>
        <p:xfrm>
          <a:off x="952500" y="788800"/>
          <a:ext cx="3000000" cy="3000000"/>
        </p:xfrm>
        <a:graphic>
          <a:graphicData uri="http://schemas.openxmlformats.org/drawingml/2006/table">
            <a:tbl>
              <a:tblPr>
                <a:noFill/>
                <a:tableStyleId>{0580CE6A-486E-4617-99E8-2894FF67C66C}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solidFill>
                            <a:schemeClr val="dk1"/>
                          </a:solidFill>
                        </a:rPr>
                        <a:t>Fully Qualified Domain Name</a:t>
                      </a:r>
                      <a:endParaRPr b="1">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IP Address</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HTTPS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endParaRPr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Reminders</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a:solidFill>
                  <a:srgbClr val="FFFF00"/>
                </a:solidFill>
              </a:rPr>
              <a:t>Masks are required.</a:t>
            </a:r>
            <a:r>
              <a:rPr lang="en">
                <a:solidFill>
                  <a:schemeClr val="dk1"/>
                </a:solidFill>
              </a:rPr>
              <a:t> Please do not put classmates in a position of risk or discomfort by not adhering to protocol. And please do not put staff in a position of having to remind or escalate. Step outside or watch online instead.</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b="1">
                <a:solidFill>
                  <a:srgbClr val="FFFF00"/>
                </a:solidFill>
              </a:rPr>
              <a:t>No food or drink in Sanders</a:t>
            </a:r>
            <a:r>
              <a:rPr lang="en">
                <a:solidFill>
                  <a:schemeClr val="dk1"/>
                </a:solidFill>
              </a:rPr>
              <a:t>, please!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If you'd like to view the projector screen on your own laptop during class and/or ask Carter questions via chat, visit </a:t>
            </a:r>
            <a:r>
              <a:rPr lang="en">
                <a:solidFill>
                  <a:srgbClr val="FFFF00"/>
                </a:solidFill>
              </a:rPr>
              <a:t>cs50.ly/sanders</a:t>
            </a:r>
            <a:r>
              <a:rPr lang="en">
                <a:solidFill>
                  <a:schemeClr val="dk1"/>
                </a:solidFill>
              </a:rPr>
              <a:t>, which will open a Zoom webinar. </a:t>
            </a:r>
            <a:r>
              <a:rPr lang="en" b="1">
                <a:solidFill>
                  <a:srgbClr val="FFFF00"/>
                </a:solidFill>
              </a:rPr>
              <a:t>Be sure to mute your audio</a:t>
            </a:r>
            <a:r>
              <a:rPr lang="en">
                <a:solidFill>
                  <a:schemeClr val="dk1"/>
                </a:solidFill>
              </a:rPr>
              <a:t>, as the webinar also contains video for those in isolation or quarantine.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a:t>
            </a:r>
            <a:endParaRPr sz="350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/file.html</a:t>
            </a:r>
            <a:endParaRPr sz="350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/folder/</a:t>
            </a:r>
            <a:endParaRPr sz="3500">
              <a:solidFill>
                <a:srgbClr val="FF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/folder/file.html</a:t>
            </a:r>
            <a:endParaRPr sz="350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a:t>
            </a:r>
            <a:r>
              <a:rPr lang="en" sz="3500">
                <a:solidFill>
                  <a:srgbClr val="FFFF00"/>
                </a:solidFill>
              </a:rPr>
              <a:t>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a:t>
            </a:r>
            <a:r>
              <a:rPr lang="en" sz="3500">
                <a:solidFill>
                  <a:srgbClr val="FFFF00"/>
                </a:solidFill>
              </a:rPr>
              <a:t>www.example.com</a:t>
            </a:r>
            <a:r>
              <a:rPr lang="en" sz="3500">
                <a:solidFill>
                  <a:srgbClr val="FFFFFF"/>
                </a:solidFill>
              </a:rPr>
              <a:t>/folder/file.html</a:t>
            </a:r>
            <a:endParaRPr sz="3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a:t>
            </a:r>
            <a:r>
              <a:rPr lang="en" sz="3500">
                <a:solidFill>
                  <a:srgbClr val="FFFF00"/>
                </a:solidFill>
              </a:rPr>
              <a:t>www</a:t>
            </a:r>
            <a:r>
              <a:rPr lang="en" sz="3500">
                <a:solidFill>
                  <a:srgbClr val="FFFFFF"/>
                </a:solidFill>
              </a:rPr>
              <a:t>.example.com/folder/file.html</a:t>
            </a:r>
            <a:endParaRPr sz="3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a:t>
            </a:r>
            <a:r>
              <a:rPr lang="en" sz="3500">
                <a:solidFill>
                  <a:srgbClr val="FFFF00"/>
                </a:solidFill>
              </a:rPr>
              <a:t>com</a:t>
            </a:r>
            <a:r>
              <a:rPr lang="en" sz="3500">
                <a:solidFill>
                  <a:srgbClr val="FFFFFF"/>
                </a:solidFill>
              </a:rPr>
              <a:t>/folder/file.html</a:t>
            </a:r>
            <a:endParaRPr sz="3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00"/>
                </a:solidFill>
              </a:rPr>
              <a:t>https</a:t>
            </a:r>
            <a:r>
              <a:rPr lang="en" sz="3500">
                <a:solidFill>
                  <a:srgbClr val="FFFFFF"/>
                </a:solidFill>
              </a:rPr>
              <a:t>://www.example.com/folder/file.html</a:t>
            </a:r>
            <a:endParaRPr sz="3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POST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www.example.com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HTTP/1.1 200 OK</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www.harvard.edu</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HTTP/1.1 301 Moved Permanently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Location: https://www.harvard.edu/</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HTTP/1.1 404 Not Found</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Consolas"/>
                <a:ea typeface="Consolas"/>
                <a:cs typeface="Consolas"/>
                <a:sym typeface="Consolas"/>
              </a:rPr>
              <a:t>200 OK</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301 Moved Permanently</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302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304 Not Modified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307 Temporary Redirect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401 Unauthorized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403 Forbidden</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404 Not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418 I'm a Teapot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500 Internal Server Error</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503 Service Unavailable</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safetyschool.org</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www.harvardsucks.org</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www.yalesucks.com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52" descr="In 2004, Twenty-four enterprising Yale students created the non-existent &quot;Harvard Pep Squad&quot; for the big Harvard-Yale football game. &#10; &#10;As the Pep Squad pumped up the Harvard fans, they distributed 1800 pieces of red and white construction papers with the understanding that when all the cards were held up, it would spell &quot;GO HARVARD&quot; &#10; &#10;See what happens next!" title="Harvard Says &quot;WE SUCK&quot;">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HTML</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tags</a:t>
            </a:r>
            <a:endParaRPr>
              <a:solidFill>
                <a:srgbClr val="FFFFFF"/>
              </a:solidFill>
            </a:endParaRPr>
          </a:p>
          <a:p>
            <a:pPr marL="0" lvl="0" indent="0" algn="l" rtl="0">
              <a:spcBef>
                <a:spcPts val="1600"/>
              </a:spcBef>
              <a:spcAft>
                <a:spcPts val="1600"/>
              </a:spcAft>
              <a:buNone/>
            </a:pPr>
            <a:r>
              <a:rPr lang="en">
                <a:solidFill>
                  <a:srgbClr val="FFFFFF"/>
                </a:solidFill>
              </a:rPr>
              <a:t>attributes</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solidFill>
                  <a:srgbClr val="FFFFFF"/>
                </a:solidFill>
                <a:latin typeface="Consolas"/>
                <a:ea typeface="Consolas"/>
                <a:cs typeface="Consolas"/>
                <a:sym typeface="Consolas"/>
              </a:rPr>
              <a:t>http-server</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00"/>
                </a:solidFill>
                <a:latin typeface="Consolas"/>
                <a:ea typeface="Consolas"/>
                <a:cs typeface="Consolas"/>
                <a:sym typeface="Consolas"/>
              </a:rPr>
              <a:t>&lt;!DOCTYPE html&gt;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9"/>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&lt;html lang="en"&gt;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&lt;/html&gt;</a:t>
            </a:r>
            <a:endParaRPr>
              <a:solidFill>
                <a:srgbClr val="FFFF00"/>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0"/>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a:t>
            </a:r>
            <a:r>
              <a:rPr lang="en">
                <a:solidFill>
                  <a:srgbClr val="FFFF00"/>
                </a:solidFill>
                <a:latin typeface="Consolas"/>
                <a:ea typeface="Consolas"/>
                <a:cs typeface="Consolas"/>
                <a:sym typeface="Consolas"/>
              </a:rPr>
              <a:t>lang="en"</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1"/>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968275" y="0"/>
            <a:ext cx="7207460" cy="51435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2"/>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3"/>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&lt;title&gt;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&lt;/title&gt;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4"/>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title</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5"/>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6"/>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body</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grpSp>
        <p:nvGrpSpPr>
          <p:cNvPr id="331" name="Google Shape;331;p68"/>
          <p:cNvGrpSpPr/>
          <p:nvPr/>
        </p:nvGrpSpPr>
        <p:grpSpPr>
          <a:xfrm>
            <a:off x="4621560" y="412800"/>
            <a:ext cx="3986160" cy="4317875"/>
            <a:chOff x="4621560" y="412800"/>
            <a:chExt cx="3986160" cy="4317875"/>
          </a:xfrm>
        </p:grpSpPr>
        <p:pic>
          <p:nvPicPr>
            <p:cNvPr id="332" name="Google Shape;332;p68"/>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333" name="Google Shape;333;p68"/>
            <p:cNvSpPr txBox="1"/>
            <p:nvPr/>
          </p:nvSpPr>
          <p:spPr>
            <a:xfrm>
              <a:off x="4621560" y="4203995"/>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334" name="Google Shape;334;p68"/>
            <p:cNvSpPr txBox="1"/>
            <p:nvPr/>
          </p:nvSpPr>
          <p:spPr>
            <a:xfrm>
              <a:off x="6861720" y="3350480"/>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rPr>
              <a:t>https://www.example.com</a:t>
            </a:r>
            <a:r>
              <a:rPr lang="en" sz="3500">
                <a:solidFill>
                  <a:srgbClr val="FFFF00"/>
                </a:solidFill>
              </a:rPr>
              <a:t>/path?key=value</a:t>
            </a:r>
            <a:endParaRPr sz="3500">
              <a:solidFill>
                <a:srgbClr val="FFFF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GET /search?q=cats HTTP/1.1</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Host: www.google.com</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484263" y="0"/>
            <a:ext cx="8175472" cy="514350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validator.w3.org</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CSS</a:t>
            </a:r>
            <a:endParaRPr>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solidFill>
                  <a:srgbClr val="FFFFFF"/>
                </a:solidFill>
              </a:rPr>
              <a:t>properties</a:t>
            </a:r>
            <a:endParaRPr>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type selector</a:t>
            </a:r>
            <a:endParaRPr>
              <a:solidFill>
                <a:srgbClr val="FFFFFF"/>
              </a:solidFill>
            </a:endParaRPr>
          </a:p>
          <a:p>
            <a:pPr marL="0" lvl="0" indent="0" algn="l" rtl="0">
              <a:spcBef>
                <a:spcPts val="1600"/>
              </a:spcBef>
              <a:spcAft>
                <a:spcPts val="0"/>
              </a:spcAft>
              <a:buNone/>
            </a:pPr>
            <a:r>
              <a:rPr lang="en">
                <a:solidFill>
                  <a:srgbClr val="FFFFFF"/>
                </a:solidFill>
              </a:rPr>
              <a:t>class selector</a:t>
            </a:r>
            <a:endParaRPr>
              <a:solidFill>
                <a:srgbClr val="FFFFFF"/>
              </a:solidFill>
            </a:endParaRPr>
          </a:p>
          <a:p>
            <a:pPr marL="0" lvl="0" indent="0" algn="l" rtl="0">
              <a:spcBef>
                <a:spcPts val="1600"/>
              </a:spcBef>
              <a:spcAft>
                <a:spcPts val="0"/>
              </a:spcAft>
              <a:buNone/>
            </a:pPr>
            <a:r>
              <a:rPr lang="en">
                <a:solidFill>
                  <a:srgbClr val="FFFFFF"/>
                </a:solidFill>
              </a:rPr>
              <a:t>ID selector</a:t>
            </a:r>
            <a:endParaRPr>
              <a:solidFill>
                <a:srgbClr val="FFFFFF"/>
              </a:solidFill>
            </a:endParaRPr>
          </a:p>
          <a:p>
            <a:pPr marL="0" lvl="0" indent="0" algn="l" rtl="0">
              <a:spcBef>
                <a:spcPts val="1600"/>
              </a:spcBef>
              <a:spcAft>
                <a:spcPts val="0"/>
              </a:spcAft>
              <a:buNone/>
            </a:pPr>
            <a:r>
              <a:rPr lang="en">
                <a:solidFill>
                  <a:srgbClr val="FFFFFF"/>
                </a:solidFill>
              </a:rPr>
              <a:t>attribute selector</a:t>
            </a:r>
            <a:endParaRPr>
              <a:solidFill>
                <a:srgbClr val="FFFFFF"/>
              </a:solidFill>
            </a:endParaRPr>
          </a:p>
          <a:p>
            <a:pPr marL="0" lvl="0" indent="0" algn="l" rtl="0">
              <a:spcBef>
                <a:spcPts val="1600"/>
              </a:spcBef>
              <a:spcAft>
                <a:spcPts val="1600"/>
              </a:spcAft>
              <a:buNone/>
            </a:pPr>
            <a:r>
              <a:rPr lang="en">
                <a:solidFill>
                  <a:srgbClr val="FFFFFF"/>
                </a:solidFill>
              </a:rPr>
              <a:t>...</a:t>
            </a:r>
            <a:endParaRPr>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76"/>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7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&lt;link href="styles.css" rel="stylesheet"&gt;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frameworks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80"/>
          <p:cNvPicPr preferRelativeResize="0"/>
          <p:nvPr/>
        </p:nvPicPr>
        <p:blipFill>
          <a:blip r:embed="rId3">
            <a:alphaModFix/>
          </a:blip>
          <a:stretch>
            <a:fillRect/>
          </a:stretch>
        </p:blipFill>
        <p:spPr>
          <a:xfrm>
            <a:off x="592225" y="152400"/>
            <a:ext cx="7959562" cy="48386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8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JavaScript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routers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03"/>
        <p:cNvGrpSpPr/>
        <p:nvPr/>
      </p:nvGrpSpPr>
      <p:grpSpPr>
        <a:xfrm>
          <a:off x="0" y="0"/>
          <a:ext cx="0" cy="0"/>
          <a:chOff x="0" y="0"/>
          <a:chExt cx="0" cy="0"/>
        </a:xfrm>
      </p:grpSpPr>
      <p:sp>
        <p:nvSpPr>
          <p:cNvPr id="404" name="Google Shape;404;p82"/>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2"/>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2"/>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let counter = 0;</a:t>
            </a:r>
            <a:endParaRPr sz="1800">
              <a:latin typeface="Consolas"/>
              <a:ea typeface="Consolas"/>
              <a:cs typeface="Consolas"/>
              <a:sym typeface="Consolas"/>
            </a:endParaRPr>
          </a:p>
        </p:txBody>
      </p:sp>
      <p:pic>
        <p:nvPicPr>
          <p:cNvPr id="407" name="Google Shape;407;p82"/>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11"/>
        <p:cNvGrpSpPr/>
        <p:nvPr/>
      </p:nvGrpSpPr>
      <p:grpSpPr>
        <a:xfrm>
          <a:off x="0" y="0"/>
          <a:ext cx="0" cy="0"/>
          <a:chOff x="0" y="0"/>
          <a:chExt cx="0" cy="0"/>
        </a:xfrm>
      </p:grpSpPr>
      <p:sp>
        <p:nvSpPr>
          <p:cNvPr id="412" name="Google Shape;412;p83"/>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3"/>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3"/>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let counter = 0;</a:t>
            </a:r>
            <a:endParaRPr sz="1800">
              <a:solidFill>
                <a:srgbClr val="FFFFFF"/>
              </a:solidFill>
              <a:latin typeface="Consolas"/>
              <a:ea typeface="Consolas"/>
              <a:cs typeface="Consolas"/>
              <a:sym typeface="Consolas"/>
            </a:endParaRPr>
          </a:p>
        </p:txBody>
      </p:sp>
      <p:pic>
        <p:nvPicPr>
          <p:cNvPr id="415" name="Google Shape;415;p83"/>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19"/>
        <p:cNvGrpSpPr/>
        <p:nvPr/>
      </p:nvGrpSpPr>
      <p:grpSpPr>
        <a:xfrm>
          <a:off x="0" y="0"/>
          <a:ext cx="0" cy="0"/>
          <a:chOff x="0" y="0"/>
          <a:chExt cx="0" cy="0"/>
        </a:xfrm>
      </p:grpSpPr>
      <p:sp>
        <p:nvSpPr>
          <p:cNvPr id="420" name="Google Shape;420;p84"/>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4"/>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4"/>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counter = counter + 1;</a:t>
            </a:r>
            <a:endParaRPr sz="1800">
              <a:latin typeface="Consolas"/>
              <a:ea typeface="Consolas"/>
              <a:cs typeface="Consolas"/>
              <a:sym typeface="Consolas"/>
            </a:endParaRPr>
          </a:p>
        </p:txBody>
      </p:sp>
      <p:pic>
        <p:nvPicPr>
          <p:cNvPr id="423" name="Google Shape;423;p84"/>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7"/>
        <p:cNvGrpSpPr/>
        <p:nvPr/>
      </p:nvGrpSpPr>
      <p:grpSpPr>
        <a:xfrm>
          <a:off x="0" y="0"/>
          <a:ext cx="0" cy="0"/>
          <a:chOff x="0" y="0"/>
          <a:chExt cx="0" cy="0"/>
        </a:xfrm>
      </p:grpSpPr>
      <p:sp>
        <p:nvSpPr>
          <p:cNvPr id="428" name="Google Shape;428;p85"/>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5"/>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5"/>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431" name="Google Shape;431;p85"/>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35"/>
        <p:cNvGrpSpPr/>
        <p:nvPr/>
      </p:nvGrpSpPr>
      <p:grpSpPr>
        <a:xfrm>
          <a:off x="0" y="0"/>
          <a:ext cx="0" cy="0"/>
          <a:chOff x="0" y="0"/>
          <a:chExt cx="0" cy="0"/>
        </a:xfrm>
      </p:grpSpPr>
      <p:sp>
        <p:nvSpPr>
          <p:cNvPr id="436" name="Google Shape;436;p86"/>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6"/>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6"/>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439" name="Google Shape;439;p86"/>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43"/>
        <p:cNvGrpSpPr/>
        <p:nvPr/>
      </p:nvGrpSpPr>
      <p:grpSpPr>
        <a:xfrm>
          <a:off x="0" y="0"/>
          <a:ext cx="0" cy="0"/>
          <a:chOff x="0" y="0"/>
          <a:chExt cx="0" cy="0"/>
        </a:xfrm>
      </p:grpSpPr>
      <p:sp>
        <p:nvSpPr>
          <p:cNvPr id="444" name="Google Shape;444;p87"/>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7"/>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7"/>
          <p:cNvSpPr txBox="1"/>
          <p:nvPr/>
        </p:nvSpPr>
        <p:spPr>
          <a:xfrm>
            <a:off x="4747500" y="1959300"/>
            <a:ext cx="3306600" cy="12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447" name="Google Shape;447;p87"/>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51"/>
        <p:cNvGrpSpPr/>
        <p:nvPr/>
      </p:nvGrpSpPr>
      <p:grpSpPr>
        <a:xfrm>
          <a:off x="0" y="0"/>
          <a:ext cx="0" cy="0"/>
          <a:chOff x="0" y="0"/>
          <a:chExt cx="0" cy="0"/>
        </a:xfrm>
      </p:grpSpPr>
      <p:sp>
        <p:nvSpPr>
          <p:cNvPr id="452" name="Google Shape;452;p88"/>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8"/>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8"/>
          <p:cNvSpPr txBox="1"/>
          <p:nvPr/>
        </p:nvSpPr>
        <p:spPr>
          <a:xfrm>
            <a:off x="4477650" y="1692300"/>
            <a:ext cx="43767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55" name="Google Shape;455;p88"/>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59"/>
        <p:cNvGrpSpPr/>
        <p:nvPr/>
      </p:nvGrpSpPr>
      <p:grpSpPr>
        <a:xfrm>
          <a:off x="0" y="0"/>
          <a:ext cx="0" cy="0"/>
          <a:chOff x="0" y="0"/>
          <a:chExt cx="0" cy="0"/>
        </a:xfrm>
      </p:grpSpPr>
      <p:sp>
        <p:nvSpPr>
          <p:cNvPr id="460" name="Google Shape;460;p89"/>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9"/>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9"/>
          <p:cNvSpPr txBox="1"/>
          <p:nvPr/>
        </p:nvSpPr>
        <p:spPr>
          <a:xfrm>
            <a:off x="4477650" y="1692300"/>
            <a:ext cx="43767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63" name="Google Shape;463;p89"/>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67"/>
        <p:cNvGrpSpPr/>
        <p:nvPr/>
      </p:nvGrpSpPr>
      <p:grpSpPr>
        <a:xfrm>
          <a:off x="0" y="0"/>
          <a:ext cx="0" cy="0"/>
          <a:chOff x="0" y="0"/>
          <a:chExt cx="0" cy="0"/>
        </a:xfrm>
      </p:grpSpPr>
      <p:sp>
        <p:nvSpPr>
          <p:cNvPr id="468" name="Google Shape;468;p90"/>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0"/>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0"/>
          <p:cNvSpPr txBox="1"/>
          <p:nvPr/>
        </p:nvSpPr>
        <p:spPr>
          <a:xfrm>
            <a:off x="3972750" y="1384950"/>
            <a:ext cx="4856100" cy="237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71" name="Google Shape;471;p90"/>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75"/>
        <p:cNvGrpSpPr/>
        <p:nvPr/>
      </p:nvGrpSpPr>
      <p:grpSpPr>
        <a:xfrm>
          <a:off x="0" y="0"/>
          <a:ext cx="0" cy="0"/>
          <a:chOff x="0" y="0"/>
          <a:chExt cx="0" cy="0"/>
        </a:xfrm>
      </p:grpSpPr>
      <p:sp>
        <p:nvSpPr>
          <p:cNvPr id="476" name="Google Shape;476;p91"/>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1"/>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1"/>
          <p:cNvSpPr txBox="1"/>
          <p:nvPr/>
        </p:nvSpPr>
        <p:spPr>
          <a:xfrm>
            <a:off x="3972750" y="1384950"/>
            <a:ext cx="4856100" cy="237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79" name="Google Shape;479;p91"/>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0" descr="Music by: http://www.orangefreesounds.com/la-traviata-opera/&#10;&#10;*** &#10; &#10;This is CS50, Harvard University's introduction to the intellectual enterprises of computer science and the art of programming. &#10; &#10;*** &#10; &#10;HOW TO SUBSCRIBE &#10; &#10;http://www.youtube.com/subscription_center?add_user=cs50tv &#10; &#10;HOW TO TAKE CS50 &#10; &#10;edX: https://cs50.edx.org/ &#10;Harvard Extension School: https://cs50.harvard.edu/extension &#10;Harvard Summer School: https://cs50.harvard.edu/summer &#10;OpenCourseWare: https://cs50.harvard.edu/x &#10; &#10;HOW TO JOIN CS50 COMMUNITIES &#10; &#10;Discord: https://discord.gg/T8QZqRx &#10;Ed: https://cs50.harvard.edu/x/ed &#10;Facebook Group: https://www.facebook.com/groups/cs50/ &#10;Faceboook Page: https://www.facebook.com/cs50/ &#10;GitHub: https://github.com/cs50 &#10;Gitter: https://gitter.im/cs50/x &#10;Instagram: https://instagram.com/cs50 &#10;LinkedIn Group: https://www.linkedin.com/groups/7437240/ &#10;LinkedIn Page: https://www.linkedin.com/school/cs50/ &#10;Quora: https://www.quora.com/topic/CS50 &#10;Slack: https://cs50.edx.org/slack &#10;Snapchat: https://www.snapchat.com/add/cs50 &#10;Twitter: https://twitter.com/cs50 &#10;YouTube: http://www.youtube.com/cs50 &#10; &#10;HOW TO FOLLOW DAVID J. MALAN &#10; &#10;Facebook: https://www.facebook.com/dmalan &#10;GitHub: https://github.com/dmalan &#10;Instagram: https://www.instagram.com/davidjmalan/ &#10;LinkedIn: https://www.linkedin.com/in/malan/ &#10;Quora: https://www.quora.com/profile/David-J-Malan &#10;Twitter: https://twitter.com/davidjmalan &#10; &#10;*** &#10; &#10;CS50 SHOP &#10; &#10;https://cs50.harvardshop.com/ &#10; &#10;*** &#10; &#10;LICENSE &#10; &#10;CC BY-NC-SA 4.0 &#10;Creative Commons Attribution-NonCommercial-ShareAlike 4.0 International Public License &#10;https://creativecommons.org/licenses/by-nc-sa/4.0/ &#10; &#10;David J. Malan &#10;https://cs.harvard.edu/malan &#10;malan@harvard.edu" title="Passing TCP/IP Packet 2 of 2 - CS50 2020">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83"/>
        <p:cNvGrpSpPr/>
        <p:nvPr/>
      </p:nvGrpSpPr>
      <p:grpSpPr>
        <a:xfrm>
          <a:off x="0" y="0"/>
          <a:ext cx="0" cy="0"/>
          <a:chOff x="0" y="0"/>
          <a:chExt cx="0" cy="0"/>
        </a:xfrm>
      </p:grpSpPr>
      <p:sp>
        <p:nvSpPr>
          <p:cNvPr id="484" name="Google Shape;484;p92"/>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2"/>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2"/>
          <p:cNvSpPr txBox="1"/>
          <p:nvPr/>
        </p:nvSpPr>
        <p:spPr>
          <a:xfrm>
            <a:off x="4029600" y="918450"/>
            <a:ext cx="4742400" cy="330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 if (x &gt; y)</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87" name="Google Shape;487;p92"/>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91"/>
        <p:cNvGrpSpPr/>
        <p:nvPr/>
      </p:nvGrpSpPr>
      <p:grpSpPr>
        <a:xfrm>
          <a:off x="0" y="0"/>
          <a:ext cx="0" cy="0"/>
          <a:chOff x="0" y="0"/>
          <a:chExt cx="0" cy="0"/>
        </a:xfrm>
      </p:grpSpPr>
      <p:sp>
        <p:nvSpPr>
          <p:cNvPr id="492" name="Google Shape;492;p93"/>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3"/>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3"/>
          <p:cNvSpPr txBox="1"/>
          <p:nvPr/>
        </p:nvSpPr>
        <p:spPr>
          <a:xfrm>
            <a:off x="4029600" y="918450"/>
            <a:ext cx="4742400" cy="330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 if (x &gt; y)</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95" name="Google Shape;495;p93"/>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99"/>
        <p:cNvGrpSpPr/>
        <p:nvPr/>
      </p:nvGrpSpPr>
      <p:grpSpPr>
        <a:xfrm>
          <a:off x="0" y="0"/>
          <a:ext cx="0" cy="0"/>
          <a:chOff x="0" y="0"/>
          <a:chExt cx="0" cy="0"/>
        </a:xfrm>
      </p:grpSpPr>
      <p:sp>
        <p:nvSpPr>
          <p:cNvPr id="500" name="Google Shape;500;p94"/>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4"/>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4"/>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while (true)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03" name="Google Shape;503;p94"/>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507"/>
        <p:cNvGrpSpPr/>
        <p:nvPr/>
      </p:nvGrpSpPr>
      <p:grpSpPr>
        <a:xfrm>
          <a:off x="0" y="0"/>
          <a:ext cx="0" cy="0"/>
          <a:chOff x="0" y="0"/>
          <a:chExt cx="0" cy="0"/>
        </a:xfrm>
      </p:grpSpPr>
      <p:sp>
        <p:nvSpPr>
          <p:cNvPr id="508" name="Google Shape;508;p95"/>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5"/>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5"/>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while (true)</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1" name="Google Shape;511;p95"/>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515"/>
        <p:cNvGrpSpPr/>
        <p:nvPr/>
      </p:nvGrpSpPr>
      <p:grpSpPr>
        <a:xfrm>
          <a:off x="0" y="0"/>
          <a:ext cx="0" cy="0"/>
          <a:chOff x="0" y="0"/>
          <a:chExt cx="0" cy="0"/>
        </a:xfrm>
      </p:grpSpPr>
      <p:sp>
        <p:nvSpPr>
          <p:cNvPr id="516" name="Google Shape;516;p96"/>
          <p:cNvSpPr/>
          <p:nvPr/>
        </p:nvSpPr>
        <p:spPr>
          <a:xfrm>
            <a:off x="3657600" y="-150"/>
            <a:ext cx="5486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6"/>
          <p:cNvSpPr/>
          <p:nvPr/>
        </p:nvSpPr>
        <p:spPr>
          <a:xfrm>
            <a:off x="0" y="-15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6"/>
          <p:cNvSpPr txBox="1"/>
          <p:nvPr/>
        </p:nvSpPr>
        <p:spPr>
          <a:xfrm>
            <a:off x="4477650" y="1692300"/>
            <a:ext cx="3846300" cy="175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for (let i = 0; i &lt; 3; i++)</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9" name="Google Shape;519;p96"/>
          <p:cNvPicPr preferRelativeResize="0"/>
          <p:nvPr/>
        </p:nvPicPr>
        <p:blipFill rotWithShape="1">
          <a:blip r:embed="rId3">
            <a:alphaModFix/>
          </a:blip>
          <a:srcRect t="880" b="-880"/>
          <a:stretch/>
        </p:blipFill>
        <p:spPr>
          <a:xfrm>
            <a:off x="724863" y="1779650"/>
            <a:ext cx="2207875" cy="15839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97"/>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grpSp>
        <p:nvGrpSpPr>
          <p:cNvPr id="525" name="Google Shape;525;p97"/>
          <p:cNvGrpSpPr/>
          <p:nvPr/>
        </p:nvGrpSpPr>
        <p:grpSpPr>
          <a:xfrm>
            <a:off x="4621560" y="412800"/>
            <a:ext cx="3986160" cy="4317875"/>
            <a:chOff x="4621560" y="412800"/>
            <a:chExt cx="3986160" cy="4317875"/>
          </a:xfrm>
        </p:grpSpPr>
        <p:pic>
          <p:nvPicPr>
            <p:cNvPr id="526" name="Google Shape;526;p97"/>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527" name="Google Shape;527;p97"/>
            <p:cNvSpPr txBox="1"/>
            <p:nvPr/>
          </p:nvSpPr>
          <p:spPr>
            <a:xfrm>
              <a:off x="4621560" y="4203995"/>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528" name="Google Shape;528;p97"/>
            <p:cNvSpPr txBox="1"/>
            <p:nvPr/>
          </p:nvSpPr>
          <p:spPr>
            <a:xfrm>
              <a:off x="6861720" y="3350480"/>
              <a:ext cx="1746000" cy="37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8"/>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9"/>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00"/>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101"/>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marL="0" lvl="0" indent="0" algn="l" rtl="0">
              <a:spcBef>
                <a:spcPts val="0"/>
              </a:spcBef>
              <a:spcAft>
                <a:spcPts val="0"/>
              </a:spcAft>
              <a:buNone/>
            </a:pP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00"/>
                </a:solidFill>
                <a:latin typeface="Consolas"/>
                <a:ea typeface="Consolas"/>
                <a:cs typeface="Consolas"/>
                <a:sym typeface="Consolas"/>
              </a:rPr>
              <a:t>        &lt;/script&gt;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TCP/IP</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02"/>
          <p:cNvSpPr txBox="1">
            <a:spLocks noGrp="1"/>
          </p:cNvSpPr>
          <p:nvPr>
            <p:ph type="body" idx="1"/>
          </p:nvPr>
        </p:nvSpPr>
        <p:spPr>
          <a:xfrm>
            <a:off x="311700" y="694800"/>
            <a:ext cx="8520600" cy="37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03"/>
          <p:cNvSpPr txBox="1">
            <a:spLocks noGrp="1"/>
          </p:cNvSpPr>
          <p:nvPr>
            <p:ph type="body" idx="1"/>
          </p:nvPr>
        </p:nvSpPr>
        <p:spPr>
          <a:xfrm>
            <a:off x="311700" y="310500"/>
            <a:ext cx="8520600" cy="452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solidFill>
                  <a:srgbClr val="FFFFFF"/>
                </a:solidFill>
                <a:latin typeface="Consolas"/>
                <a:ea typeface="Consolas"/>
                <a:cs typeface="Consolas"/>
                <a:sym typeface="Consolas"/>
              </a:rPr>
              <a:t>blur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change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click</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drag</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focus</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keyup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mousedown</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mouseover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submit</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touchmove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unload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a:t>
            </a:r>
            <a:endParaRPr sz="1700">
              <a:solidFill>
                <a:srgbClr val="FFFFFF"/>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Shape 562"/>
        <p:cNvGrpSpPr/>
        <p:nvPr/>
      </p:nvGrpSpPr>
      <p:grpSpPr>
        <a:xfrm>
          <a:off x="0" y="0"/>
          <a:ext cx="0" cy="0"/>
          <a:chOff x="0" y="0"/>
          <a:chExt cx="0" cy="0"/>
        </a:xfrm>
      </p:grpSpPr>
      <p:sp>
        <p:nvSpPr>
          <p:cNvPr id="563" name="Google Shape;563;p10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callbacks</a:t>
            </a:r>
            <a:endParaRPr>
              <a:solidFill>
                <a:srgbClr val="00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0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This is CS50</a:t>
            </a:r>
            <a:endParaRPr sz="60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1879</Words>
  <Application>Microsoft Office PowerPoint</Application>
  <PresentationFormat>Apresentação no Ecrã (16:9)</PresentationFormat>
  <Paragraphs>436</Paragraphs>
  <Slides>93</Slides>
  <Notes>93</Notes>
  <HiddenSlides>4</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93</vt:i4>
      </vt:variant>
    </vt:vector>
  </HeadingPairs>
  <TitlesOfParts>
    <vt:vector size="96" baseType="lpstr">
      <vt:lpstr>Arial</vt:lpstr>
      <vt:lpstr>Consolas</vt:lpstr>
      <vt:lpstr>Simple Dark</vt:lpstr>
      <vt:lpstr>This is CS50</vt:lpstr>
      <vt:lpstr>Reminders</vt:lpstr>
      <vt:lpstr>This is CS50</vt:lpstr>
      <vt:lpstr>internet</vt:lpstr>
      <vt:lpstr>Apresentação do PowerPoint</vt:lpstr>
      <vt:lpstr>Apresentação do PowerPoint</vt:lpstr>
      <vt:lpstr>routers</vt:lpstr>
      <vt:lpstr>Apresentação do PowerPoint</vt:lpstr>
      <vt:lpstr>TCP/IP</vt:lpstr>
      <vt:lpstr>IP</vt:lpstr>
      <vt:lpstr>#.#.#.#</vt:lpstr>
      <vt:lpstr>TCP</vt:lpstr>
      <vt:lpstr>Apresentação do PowerPoint</vt:lpstr>
      <vt:lpstr>DNS</vt:lpstr>
      <vt:lpstr>Apresentação do PowerPoint</vt:lpstr>
      <vt:lpstr>Apresentação do PowerPoint</vt:lpstr>
      <vt:lpstr>HTTP</vt:lpstr>
      <vt:lpstr>HTTPS</vt:lpstr>
      <vt:lpstr>https://www.example.com</vt:lpstr>
      <vt:lpstr>https://www.example.com/</vt:lpstr>
      <vt:lpstr>https://www.example.com/path</vt:lpstr>
      <vt:lpstr>https://www.example.com/file.html</vt:lpstr>
      <vt:lpstr>https://www.example.com/folder/</vt:lpstr>
      <vt:lpstr>https://www.example.com/folder/file.html</vt:lpstr>
      <vt:lpstr>https://www.example.com/folder/file.html</vt:lpstr>
      <vt:lpstr>https://www.example.com/folder/file.html</vt:lpstr>
      <vt:lpstr>https://www.example.com/folder/file.html</vt:lpstr>
      <vt:lpstr>https://www.example.com/folder/file.html</vt:lpstr>
      <vt:lpstr>https://www.example.com/folder/file.html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HTML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https://www.example.com/path</vt:lpstr>
      <vt:lpstr>https://www.example.com/path?key=value</vt:lpstr>
      <vt:lpstr>Apresentação do PowerPoint</vt:lpstr>
      <vt:lpstr>validator.w3.org</vt:lpstr>
      <vt:lpstr>CSS</vt:lpstr>
      <vt:lpstr>Apresentação do PowerPoint</vt:lpstr>
      <vt:lpstr>Apresentação do PowerPoint</vt:lpstr>
      <vt:lpstr>Apresentação do PowerPoint</vt:lpstr>
      <vt:lpstr>Apresentação do PowerPoint</vt:lpstr>
      <vt:lpstr>Apresentação do PowerPoint</vt:lpstr>
      <vt:lpstr>frameworks</vt:lpstr>
      <vt:lpstr>Apresentação do PowerPoint</vt:lpstr>
      <vt:lpstr>JavaScript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callbacks</vt:lpstr>
      <vt:lpstr>This is CS50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CS50</dc:title>
  <cp:lastModifiedBy>Filipe Pereira</cp:lastModifiedBy>
  <cp:revision>1</cp:revision>
  <dcterms:modified xsi:type="dcterms:W3CDTF">2022-12-02T16:23:49Z</dcterms:modified>
</cp:coreProperties>
</file>