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15"/>
  </p:notesMasterIdLst>
  <p:sldIdLst>
    <p:sldId id="270" r:id="rId2"/>
    <p:sldId id="318" r:id="rId3"/>
    <p:sldId id="319" r:id="rId4"/>
    <p:sldId id="320" r:id="rId5"/>
    <p:sldId id="321" r:id="rId6"/>
    <p:sldId id="322" r:id="rId7"/>
    <p:sldId id="323" r:id="rId8"/>
    <p:sldId id="326" r:id="rId9"/>
    <p:sldId id="327" r:id="rId10"/>
    <p:sldId id="324" r:id="rId11"/>
    <p:sldId id="328" r:id="rId12"/>
    <p:sldId id="329" r:id="rId13"/>
    <p:sldId id="33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3559"/>
    <a:srgbClr val="006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 autoAdjust="0"/>
    <p:restoredTop sz="78794" autoAdjust="0"/>
  </p:normalViewPr>
  <p:slideViewPr>
    <p:cSldViewPr>
      <p:cViewPr varScale="1">
        <p:scale>
          <a:sx n="47" d="100"/>
          <a:sy n="47" d="100"/>
        </p:scale>
        <p:origin x="648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0AEC37F-B67F-4A37-A73C-B2817014FECF}" type="datetimeFigureOut">
              <a:rPr lang="pt-BR"/>
              <a:pPr>
                <a:defRPr/>
              </a:pPr>
              <a:t>03/08/2025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9D9FEA-0053-4078-829B-3A0B86A7C65F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D9FEA-0053-4078-829B-3A0B86A7C65F}" type="slidenum">
              <a:rPr lang="pt-BR" altLang="pt-BR" smtClean="0"/>
              <a:pPr/>
              <a:t>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1002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7CD2D0F3-BCAC-ADFA-6031-A577248215B9}"/>
              </a:ext>
            </a:extLst>
          </p:cNvPr>
          <p:cNvSpPr/>
          <p:nvPr userDrawn="1"/>
        </p:nvSpPr>
        <p:spPr>
          <a:xfrm>
            <a:off x="-9364" y="0"/>
            <a:ext cx="1847528" cy="6885384"/>
          </a:xfrm>
          <a:prstGeom prst="rtTriangle">
            <a:avLst/>
          </a:prstGeom>
          <a:solidFill>
            <a:srgbClr val="2135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>
            <a:normAutofit/>
          </a:bodyPr>
          <a:lstStyle>
            <a:lvl1pPr algn="ctr">
              <a:defRPr sz="7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83892" y="6356356"/>
            <a:ext cx="2743200" cy="365125"/>
          </a:xfrm>
        </p:spPr>
        <p:txBody>
          <a:bodyPr/>
          <a:lstStyle/>
          <a:p>
            <a:fld id="{618BCFDA-3FA6-4B52-BAB6-6BFA8033592F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068F7EC4-5AF9-B7E0-2B41-CD20A16E50A1}"/>
              </a:ext>
            </a:extLst>
          </p:cNvPr>
          <p:cNvSpPr/>
          <p:nvPr userDrawn="1"/>
        </p:nvSpPr>
        <p:spPr>
          <a:xfrm>
            <a:off x="-44649" y="5349875"/>
            <a:ext cx="1623445" cy="1497114"/>
          </a:xfrm>
          <a:custGeom>
            <a:avLst/>
            <a:gdLst/>
            <a:ahLst/>
            <a:cxnLst/>
            <a:rect l="l" t="t" r="r" b="b"/>
            <a:pathLst>
              <a:path w="2320629" h="2151240">
                <a:moveTo>
                  <a:pt x="0" y="0"/>
                </a:moveTo>
                <a:lnTo>
                  <a:pt x="2320629" y="0"/>
                </a:lnTo>
                <a:lnTo>
                  <a:pt x="2320629" y="2151240"/>
                </a:lnTo>
                <a:lnTo>
                  <a:pt x="0" y="21512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03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CFDA-3FA6-4B52-BAB6-6BFA8033592F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9149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CFDA-3FA6-4B52-BAB6-6BFA8033592F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337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351463"/>
            <a:ext cx="10515600" cy="4598966"/>
          </a:xfrm>
        </p:spPr>
        <p:txBody>
          <a:bodyPr/>
          <a:lstStyle>
            <a:lvl1pPr>
              <a:defRPr sz="3000"/>
            </a:lvl1pPr>
            <a:lvl2pPr>
              <a:defRPr sz="2800"/>
            </a:lvl2pPr>
            <a:lvl3pPr>
              <a:defRPr sz="2600"/>
            </a:lvl3pPr>
            <a:lvl4pPr>
              <a:defRPr sz="2400"/>
            </a:lvl4pPr>
            <a:lvl5pPr>
              <a:defRPr sz="2200"/>
            </a:lvl5pPr>
          </a:lstStyle>
          <a:p>
            <a:pPr lvl="0"/>
            <a:r>
              <a:rPr lang="pt-BR" dirty="0"/>
              <a:t> Editar estilos de texto Mestre</a:t>
            </a:r>
          </a:p>
          <a:p>
            <a:pPr lvl="1"/>
            <a:r>
              <a:rPr lang="pt-BR" dirty="0"/>
              <a:t> Segundo nível</a:t>
            </a:r>
          </a:p>
          <a:p>
            <a:pPr lvl="2"/>
            <a:r>
              <a:rPr lang="pt-BR" dirty="0"/>
              <a:t> Terceiro nível</a:t>
            </a:r>
          </a:p>
          <a:p>
            <a:pPr lvl="3"/>
            <a:r>
              <a:rPr lang="pt-BR" dirty="0"/>
              <a:t> Quarto nível</a:t>
            </a:r>
          </a:p>
          <a:p>
            <a:pPr lvl="4"/>
            <a:r>
              <a:rPr lang="pt-BR" dirty="0"/>
              <a:t> 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30"/>
            <a:ext cx="10515600" cy="986332"/>
          </a:xfrm>
        </p:spPr>
        <p:txBody>
          <a:bodyPr>
            <a:normAutofit/>
          </a:bodyPr>
          <a:lstStyle>
            <a:lvl1pPr>
              <a:defRPr sz="5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CFDA-3FA6-4B52-BAB6-6BFA8033592F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64736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D993-4FE4-407C-BDC1-FC1D3767E80B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62993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17AC-308E-41E6-8B29-7BA2A69FF0E5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17361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2EA2-FF09-46BB-8770-931660540D63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5292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CFDA-3FA6-4B52-BAB6-6BFA8033592F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1411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5208-6892-48FD-94D2-CBFFFC940A69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7030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3178-1519-4DDF-B312-412401B139B5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8839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E494-3B26-45BE-97B3-1EE0BA6E9C3E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8673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iângulo Retângulo 14">
            <a:extLst>
              <a:ext uri="{FF2B5EF4-FFF2-40B4-BE49-F238E27FC236}">
                <a16:creationId xmlns:a16="http://schemas.microsoft.com/office/drawing/2014/main" id="{5C96255D-54D3-77D4-AA37-45B14E2E47F3}"/>
              </a:ext>
            </a:extLst>
          </p:cNvPr>
          <p:cNvSpPr/>
          <p:nvPr userDrawn="1"/>
        </p:nvSpPr>
        <p:spPr>
          <a:xfrm flipH="1">
            <a:off x="-39599" y="-1"/>
            <a:ext cx="12231598" cy="6114491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374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7389"/>
            <a:ext cx="10515600" cy="4193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92907" y="64245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BCFDA-3FA6-4B52-BAB6-6BFA8033592F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1116D84-855E-358F-CD91-827588D04E56}"/>
              </a:ext>
            </a:extLst>
          </p:cNvPr>
          <p:cNvSpPr/>
          <p:nvPr userDrawn="1"/>
        </p:nvSpPr>
        <p:spPr>
          <a:xfrm rot="16200000">
            <a:off x="5707361" y="400745"/>
            <a:ext cx="770892" cy="12198386"/>
          </a:xfrm>
          <a:prstGeom prst="rect">
            <a:avLst/>
          </a:prstGeom>
          <a:solidFill>
            <a:srgbClr val="213559"/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91E41118-F7B7-F734-5306-04A5E24BB951}"/>
              </a:ext>
            </a:extLst>
          </p:cNvPr>
          <p:cNvSpPr/>
          <p:nvPr userDrawn="1"/>
        </p:nvSpPr>
        <p:spPr>
          <a:xfrm>
            <a:off x="33211" y="6093296"/>
            <a:ext cx="792089" cy="842675"/>
          </a:xfrm>
          <a:custGeom>
            <a:avLst/>
            <a:gdLst/>
            <a:ahLst/>
            <a:cxnLst/>
            <a:rect l="l" t="t" r="r" b="b"/>
            <a:pathLst>
              <a:path w="2320629" h="2151240">
                <a:moveTo>
                  <a:pt x="0" y="0"/>
                </a:moveTo>
                <a:lnTo>
                  <a:pt x="2320629" y="0"/>
                </a:lnTo>
                <a:lnTo>
                  <a:pt x="2320629" y="2151240"/>
                </a:lnTo>
                <a:lnTo>
                  <a:pt x="0" y="215124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B1EDDAD-6F1C-F1CD-EB46-25F45138EE02}"/>
              </a:ext>
            </a:extLst>
          </p:cNvPr>
          <p:cNvSpPr txBox="1"/>
          <p:nvPr userDrawn="1"/>
        </p:nvSpPr>
        <p:spPr>
          <a:xfrm>
            <a:off x="8040216" y="6285514"/>
            <a:ext cx="331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err="1">
                <a:solidFill>
                  <a:schemeClr val="bg1"/>
                </a:solidFill>
              </a:rPr>
              <a:t>Profª</a:t>
            </a:r>
            <a:r>
              <a:rPr lang="pt-BR" b="1" dirty="0">
                <a:solidFill>
                  <a:schemeClr val="bg1"/>
                </a:solidFill>
              </a:rPr>
              <a:t> Andréia Salmazo Bertasso</a:t>
            </a:r>
          </a:p>
        </p:txBody>
      </p:sp>
    </p:spTree>
    <p:extLst>
      <p:ext uri="{BB962C8B-B14F-4D97-AF65-F5344CB8AC3E}">
        <p14:creationId xmlns:p14="http://schemas.microsoft.com/office/powerpoint/2010/main" val="121533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Ø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ü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ia_salmazo@hot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Estrutura de decisão</a:t>
            </a:r>
            <a:br>
              <a:rPr lang="pt-BR" dirty="0"/>
            </a:br>
            <a:r>
              <a:rPr lang="pt-BR" dirty="0"/>
              <a:t>Se</a:t>
            </a:r>
            <a:r>
              <a:rPr lang="pt-BR"/>
              <a:t>...Então</a:t>
            </a:r>
            <a:endParaRPr lang="pt-BR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 eaLnBrk="1" hangingPunct="1"/>
            <a:r>
              <a:rPr lang="pt-BR" altLang="pt-BR" b="1" dirty="0"/>
              <a:t>TÉCNICAS DE PROGRAMAÇÃO E ALGORITMOS</a:t>
            </a:r>
          </a:p>
          <a:p>
            <a:pPr algn="ctr" eaLnBrk="1" hangingPunct="1"/>
            <a:r>
              <a:rPr lang="pt-BR" altLang="pt-BR" dirty="0"/>
              <a:t>Profª Andréia Salmazo Bertasso</a:t>
            </a:r>
          </a:p>
          <a:p>
            <a:pPr algn="ctr" eaLnBrk="1" hangingPunct="1"/>
            <a:r>
              <a:rPr lang="pt-BR" altLang="pt-BR" dirty="0"/>
              <a:t>e-mail: </a:t>
            </a:r>
            <a:r>
              <a:rPr lang="pt-BR" altLang="pt-BR" dirty="0">
                <a:hlinkClick r:id="rId2"/>
              </a:rPr>
              <a:t>andreia.bertasso2@etec.sp.gov.br</a:t>
            </a:r>
            <a:r>
              <a:rPr lang="pt-BR" altLang="pt-BR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B5303-EC68-41B8-9349-78E18C02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2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237F04-D287-469E-905F-C3F574283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Faça um algoritmo (</a:t>
            </a:r>
            <a:r>
              <a:rPr lang="pt-B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Portugol</a:t>
            </a: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e um programa (C#) que leia as 3 notas de um aluno e calcule a média, se a média for maior ou igual a 5 exiba a mensagem “Aprovado” </a:t>
            </a:r>
          </a:p>
          <a:p>
            <a:endParaRPr lang="pt-BR" sz="22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F203EF-A5FA-4160-B34A-7AEDDD3D1BE3}"/>
              </a:ext>
            </a:extLst>
          </p:cNvPr>
          <p:cNvSpPr txBox="1"/>
          <p:nvPr/>
        </p:nvSpPr>
        <p:spPr>
          <a:xfrm>
            <a:off x="1271464" y="2132856"/>
            <a:ext cx="4032448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Algoritmo</a:t>
            </a:r>
            <a:r>
              <a:rPr lang="pt-BR" dirty="0"/>
              <a:t> </a:t>
            </a:r>
            <a:r>
              <a:rPr lang="pt-BR" dirty="0" err="1"/>
              <a:t>calcular_media_notas</a:t>
            </a:r>
            <a:r>
              <a:rPr lang="pt-BR" dirty="0"/>
              <a:t>;</a:t>
            </a:r>
          </a:p>
          <a:p>
            <a:r>
              <a:rPr lang="pt-BR" b="1" dirty="0" err="1"/>
              <a:t>variaveis</a:t>
            </a:r>
            <a:r>
              <a:rPr lang="pt-BR" dirty="0"/>
              <a:t> </a:t>
            </a:r>
          </a:p>
          <a:p>
            <a:r>
              <a:rPr lang="pt-BR" dirty="0"/>
              <a:t>   nota1, nota2,nota3, media : real;</a:t>
            </a:r>
          </a:p>
          <a:p>
            <a:r>
              <a:rPr lang="pt-BR" b="1" dirty="0"/>
              <a:t>Inicio</a:t>
            </a:r>
          </a:p>
          <a:p>
            <a:r>
              <a:rPr lang="pt-BR" dirty="0"/>
              <a:t>     </a:t>
            </a:r>
            <a:r>
              <a:rPr lang="pt-BR" b="1" dirty="0"/>
              <a:t>Escreva</a:t>
            </a:r>
            <a:r>
              <a:rPr lang="pt-BR" dirty="0"/>
              <a:t> ("Digite a nota 1: ");</a:t>
            </a:r>
          </a:p>
          <a:p>
            <a:r>
              <a:rPr lang="pt-BR" dirty="0"/>
              <a:t>     </a:t>
            </a:r>
            <a:r>
              <a:rPr lang="pt-BR" b="1" dirty="0"/>
              <a:t>Leia</a:t>
            </a:r>
            <a:r>
              <a:rPr lang="pt-BR" dirty="0"/>
              <a:t> (nota1);</a:t>
            </a:r>
          </a:p>
          <a:p>
            <a:r>
              <a:rPr lang="pt-BR" dirty="0"/>
              <a:t>     </a:t>
            </a:r>
            <a:r>
              <a:rPr lang="pt-BR" b="1" dirty="0"/>
              <a:t>Escreva</a:t>
            </a:r>
            <a:r>
              <a:rPr lang="pt-BR" dirty="0"/>
              <a:t> ("Digite a nota 2: ");</a:t>
            </a:r>
          </a:p>
          <a:p>
            <a:r>
              <a:rPr lang="pt-BR" dirty="0"/>
              <a:t>     </a:t>
            </a:r>
            <a:r>
              <a:rPr lang="pt-BR" b="1" dirty="0"/>
              <a:t>Leia</a:t>
            </a:r>
            <a:r>
              <a:rPr lang="pt-BR" dirty="0"/>
              <a:t> (nota2);</a:t>
            </a:r>
          </a:p>
          <a:p>
            <a:r>
              <a:rPr lang="pt-BR" dirty="0"/>
              <a:t>     </a:t>
            </a:r>
            <a:r>
              <a:rPr lang="pt-BR" b="1" dirty="0"/>
              <a:t>Escreva</a:t>
            </a:r>
            <a:r>
              <a:rPr lang="pt-BR" dirty="0"/>
              <a:t> ("Digite a nota 3: ");</a:t>
            </a:r>
          </a:p>
          <a:p>
            <a:r>
              <a:rPr lang="pt-BR" dirty="0"/>
              <a:t>     </a:t>
            </a:r>
            <a:r>
              <a:rPr lang="pt-BR" b="1" dirty="0"/>
              <a:t>Leia</a:t>
            </a:r>
            <a:r>
              <a:rPr lang="pt-BR" dirty="0"/>
              <a:t> (nota3);</a:t>
            </a:r>
          </a:p>
          <a:p>
            <a:r>
              <a:rPr lang="pt-BR" dirty="0"/>
              <a:t>     media &lt;- (nota1+nota2+nota3)/3;</a:t>
            </a:r>
          </a:p>
          <a:p>
            <a:r>
              <a:rPr lang="pt-BR" dirty="0"/>
              <a:t>     </a:t>
            </a:r>
            <a:r>
              <a:rPr lang="pt-BR" b="1" dirty="0"/>
              <a:t>se </a:t>
            </a:r>
            <a:r>
              <a:rPr lang="pt-BR" dirty="0"/>
              <a:t>(media &gt; = 5 ) </a:t>
            </a:r>
            <a:r>
              <a:rPr lang="pt-BR" b="1" dirty="0"/>
              <a:t>então</a:t>
            </a:r>
            <a:r>
              <a:rPr lang="pt-BR" dirty="0"/>
              <a:t>	 </a:t>
            </a:r>
          </a:p>
          <a:p>
            <a:r>
              <a:rPr lang="pt-BR" dirty="0"/>
              <a:t>	 </a:t>
            </a:r>
            <a:r>
              <a:rPr lang="pt-BR" b="1" dirty="0"/>
              <a:t>escreva</a:t>
            </a:r>
            <a:r>
              <a:rPr lang="pt-BR" dirty="0"/>
              <a:t>(“Aprovado ");</a:t>
            </a:r>
          </a:p>
          <a:p>
            <a:r>
              <a:rPr lang="pt-BR" dirty="0"/>
              <a:t>     </a:t>
            </a:r>
            <a:r>
              <a:rPr lang="pt-BR" b="1" dirty="0"/>
              <a:t>fim se</a:t>
            </a:r>
            <a:endParaRPr lang="pt-BR" dirty="0"/>
          </a:p>
          <a:p>
            <a:r>
              <a:rPr lang="pt-BR" b="1" dirty="0"/>
              <a:t>Fim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E5E7E25-D2AB-A48E-6AE3-E6F2DB12F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416" y="2132856"/>
            <a:ext cx="4496427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2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93F3A-7D48-4538-8DDD-51D32FE4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4D1A15-CC18-43E6-BC5E-089FA4F4C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Faça um algoritmo (</a:t>
            </a:r>
            <a:r>
              <a:rPr lang="pt-BR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Portugol</a:t>
            </a: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e um programa (C#)que leia a idade de uma pessoa expressa em anos, se for menor que 18 exiba a mensagem “</a:t>
            </a:r>
            <a:r>
              <a:rPr lang="pt-BR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Nao</a:t>
            </a: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pode dirigir”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79AC499-9237-45C0-97E7-54CEF7DEBED7}"/>
              </a:ext>
            </a:extLst>
          </p:cNvPr>
          <p:cNvSpPr txBox="1"/>
          <p:nvPr/>
        </p:nvSpPr>
        <p:spPr>
          <a:xfrm>
            <a:off x="838200" y="2751002"/>
            <a:ext cx="4587559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200" b="1" dirty="0"/>
              <a:t>Algoritmo </a:t>
            </a:r>
            <a:r>
              <a:rPr lang="pt-BR" sz="2200" dirty="0"/>
              <a:t>dirigir;</a:t>
            </a:r>
          </a:p>
          <a:p>
            <a:r>
              <a:rPr lang="pt-BR" sz="2200" b="1" dirty="0" err="1"/>
              <a:t>variaveis</a:t>
            </a:r>
            <a:r>
              <a:rPr lang="pt-BR" sz="2200" dirty="0"/>
              <a:t> </a:t>
            </a:r>
          </a:p>
          <a:p>
            <a:r>
              <a:rPr lang="pt-BR" sz="2200" dirty="0"/>
              <a:t>   idade : inteiro;</a:t>
            </a:r>
          </a:p>
          <a:p>
            <a:r>
              <a:rPr lang="pt-BR" sz="2200" b="1" dirty="0"/>
              <a:t>Inicio</a:t>
            </a:r>
          </a:p>
          <a:p>
            <a:r>
              <a:rPr lang="pt-BR" sz="2200" dirty="0"/>
              <a:t>     </a:t>
            </a:r>
            <a:r>
              <a:rPr lang="pt-BR" sz="2200" b="1" dirty="0"/>
              <a:t>Escreva</a:t>
            </a:r>
            <a:r>
              <a:rPr lang="pt-BR" sz="2200" dirty="0"/>
              <a:t> ("Digite a idade em anos ");</a:t>
            </a:r>
          </a:p>
          <a:p>
            <a:r>
              <a:rPr lang="pt-BR" sz="2200" dirty="0"/>
              <a:t>     </a:t>
            </a:r>
            <a:r>
              <a:rPr lang="pt-BR" sz="2200" b="1" dirty="0"/>
              <a:t>Leia</a:t>
            </a:r>
            <a:r>
              <a:rPr lang="pt-BR" sz="2200" dirty="0"/>
              <a:t> (idade);</a:t>
            </a:r>
          </a:p>
          <a:p>
            <a:r>
              <a:rPr lang="pt-BR" sz="2200" b="1" dirty="0"/>
              <a:t>     se </a:t>
            </a:r>
            <a:r>
              <a:rPr lang="pt-BR" sz="2200" dirty="0"/>
              <a:t>(idade &lt; 18 ) </a:t>
            </a:r>
            <a:r>
              <a:rPr lang="pt-BR" sz="2200" b="1" dirty="0"/>
              <a:t>então</a:t>
            </a:r>
            <a:r>
              <a:rPr lang="pt-BR" sz="2200" dirty="0"/>
              <a:t>	 </a:t>
            </a:r>
          </a:p>
          <a:p>
            <a:r>
              <a:rPr lang="pt-BR" sz="2200" dirty="0"/>
              <a:t>	 </a:t>
            </a:r>
            <a:r>
              <a:rPr lang="pt-BR" sz="2200" b="1" dirty="0"/>
              <a:t>escreva</a:t>
            </a:r>
            <a:r>
              <a:rPr lang="pt-BR" sz="2200" dirty="0"/>
              <a:t>(“Não pode dirigir ");</a:t>
            </a:r>
          </a:p>
          <a:p>
            <a:r>
              <a:rPr lang="pt-BR" sz="2200" dirty="0"/>
              <a:t>     </a:t>
            </a:r>
            <a:r>
              <a:rPr lang="pt-BR" sz="2200" b="1" dirty="0"/>
              <a:t>fim se</a:t>
            </a:r>
            <a:endParaRPr lang="pt-BR" sz="2200" dirty="0"/>
          </a:p>
          <a:p>
            <a:r>
              <a:rPr lang="pt-BR" sz="2200" b="1" dirty="0"/>
              <a:t>Fim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6CD8D6-5D31-0177-D881-19CB69527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687" y="2563426"/>
            <a:ext cx="5287113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2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E3923-57BE-F2DA-F3F1-1A84168D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371FF2-49F6-D265-72C9-168230D71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Agora que você aprendeu sobre estrutura de decisão (se...então) desenvolva programas na linguagem C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  <a:tabLst>
                <a:tab pos="457200" algn="l"/>
              </a:tabLs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Peça ao usuário digitar a idade expressa em anos, se idade maior ou igual a 16  escreva a mensagem “Pode votar”</a:t>
            </a: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  <a:tabLst>
                <a:tab pos="457200" algn="l"/>
              </a:tabLs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Peça ao usuário para digitar um nome, se o nome for igual a “andreia” escreva a mensagem “Você é professora”.</a:t>
            </a:r>
          </a:p>
          <a:p>
            <a:pPr marL="571500" indent="-285750">
              <a:lnSpc>
                <a:spcPct val="100000"/>
              </a:lnSpc>
              <a:spcBef>
                <a:spcPts val="0"/>
              </a:spcBef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Declaração da variável: 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tring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nome</a:t>
            </a:r>
          </a:p>
          <a:p>
            <a:pPr marL="571500" indent="-285750">
              <a:lnSpc>
                <a:spcPct val="100000"/>
              </a:lnSpc>
              <a:spcBef>
                <a:spcPts val="0"/>
              </a:spcBef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Comparação: (nome==”andreia”)</a:t>
            </a: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arenR" startAt="3"/>
              <a:tabLst>
                <a:tab pos="457200" algn="l"/>
              </a:tabLs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Elabore um programa que leia a altura e o peso de uma pessoa e calcule o Índice de Massa Corporal, sendo que IMC = peso / (altura*altura).  Se o IMC estiver abaixo de 18.5 exiba a seguinte mensagem “Você está abaixo do peso normal”.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72959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271DB-F9F2-4507-8407-BC9B3670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52BBC2-B7B1-C1AA-509D-913AC4C40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lvl="0" indent="-514350" algn="just">
              <a:lnSpc>
                <a:spcPct val="120000"/>
              </a:lnSpc>
              <a:spcBef>
                <a:spcPts val="0"/>
              </a:spcBef>
              <a:buFont typeface="+mj-lt"/>
              <a:buAutoNum type="arabicParenR" startAt="4"/>
              <a:tabLst>
                <a:tab pos="457200" algn="l"/>
              </a:tabLst>
            </a:pP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Faça um programa que o usuário digite o salário, se o salário for menor que R</a:t>
            </a:r>
            <a:r>
              <a:rPr lang="pt-BR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$ 1500,00 </a:t>
            </a: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calcule e exiba o novo salário com aumento de 37%</a:t>
            </a: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arenR" startAt="4"/>
              <a:tabLst>
                <a:tab pos="457200" algn="l"/>
              </a:tabLst>
            </a:pP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arenR" startAt="4"/>
              <a:tabLst>
                <a:tab pos="457200" algn="l"/>
              </a:tabLst>
            </a:pP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Desenvolva um programa que leia um valor em segundos e calcule quantos minutos esse valor corresponde. Se a quantidade de minutos for maior que 1 exiba a mensagem: “Mais de um minuto”.</a:t>
            </a: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arenR" startAt="4"/>
              <a:tabLst>
                <a:tab pos="457200" algn="l"/>
              </a:tabLst>
            </a:pP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arenR" startAt="4"/>
              <a:tabLst>
                <a:tab pos="457200" algn="l"/>
              </a:tabLst>
            </a:pP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Loja Mamão com Açúcar está lançando uma promoção se o valor da compra for maior que R$ 500,00 o cliente ganhará um desconto de 10%. Faça um programa que receba o valor da compra e calcule o valor a ser pago, assim o desconto só acontecerá se a compra for maior que R$500,00.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459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75027F-D15F-4CDE-A631-F9B74CCF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924B17-3C69-4C12-AEEE-98C7527E4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estrutura de decisão também é conhecida como estruturas de controle ou estrutura de seleção;</a:t>
            </a:r>
          </a:p>
          <a:p>
            <a:r>
              <a:rPr lang="pt-BR" dirty="0"/>
              <a:t>Tem como objetivo direcionar o fluxo de execução, executando algumas linhas de código caso seja necessário;</a:t>
            </a:r>
          </a:p>
          <a:p>
            <a:r>
              <a:rPr lang="pt-BR" dirty="0"/>
              <a:t>As principais estruturas de decisão são:</a:t>
            </a:r>
          </a:p>
          <a:p>
            <a:pPr lvl="1"/>
            <a:r>
              <a:rPr lang="pt-BR" dirty="0"/>
              <a:t>Se...Então;</a:t>
            </a:r>
          </a:p>
          <a:p>
            <a:pPr lvl="1"/>
            <a:r>
              <a:rPr lang="pt-BR" dirty="0"/>
              <a:t>Se...Então...Senão;</a:t>
            </a:r>
          </a:p>
          <a:p>
            <a:pPr lvl="1"/>
            <a:r>
              <a:rPr lang="pt-BR" dirty="0"/>
              <a:t>Selecione...caso;</a:t>
            </a:r>
          </a:p>
        </p:txBody>
      </p:sp>
    </p:spTree>
    <p:extLst>
      <p:ext uri="{BB962C8B-B14F-4D97-AF65-F5344CB8AC3E}">
        <p14:creationId xmlns:p14="http://schemas.microsoft.com/office/powerpoint/2010/main" val="335908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89937-5E6A-4BD1-B611-39C59D85C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Se...Então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FAAE66-61AA-4709-9392-0913E8BB2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Utilizada quando há necessidade de testar uma condição antes de executar uma ação;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89742AD-24E2-44BE-AF63-4F814E635A8A}"/>
              </a:ext>
            </a:extLst>
          </p:cNvPr>
          <p:cNvSpPr txBox="1"/>
          <p:nvPr/>
        </p:nvSpPr>
        <p:spPr>
          <a:xfrm>
            <a:off x="612635" y="2784928"/>
            <a:ext cx="3408049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3000" b="1" dirty="0" err="1"/>
              <a:t>Portugol</a:t>
            </a:r>
            <a:endParaRPr lang="pt-BR" sz="3000" b="1" dirty="0"/>
          </a:p>
          <a:p>
            <a:r>
              <a:rPr lang="pt-BR" sz="3000" dirty="0"/>
              <a:t>Se &lt;condição&gt; Então</a:t>
            </a:r>
          </a:p>
          <a:p>
            <a:r>
              <a:rPr lang="pt-BR" sz="3000" dirty="0"/>
              <a:t>     &lt;comandos&gt;</a:t>
            </a:r>
          </a:p>
          <a:p>
            <a:r>
              <a:rPr lang="pt-BR" sz="3000" dirty="0"/>
              <a:t>Fim Se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4C209F-BB2A-4B24-A1B4-601A4397FCFA}"/>
              </a:ext>
            </a:extLst>
          </p:cNvPr>
          <p:cNvSpPr txBox="1"/>
          <p:nvPr/>
        </p:nvSpPr>
        <p:spPr>
          <a:xfrm>
            <a:off x="5235123" y="2554096"/>
            <a:ext cx="2408032" cy="240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3000" b="1" dirty="0"/>
              <a:t>C#</a:t>
            </a:r>
          </a:p>
          <a:p>
            <a:r>
              <a:rPr lang="pt-BR" sz="3000" dirty="0" err="1"/>
              <a:t>if</a:t>
            </a:r>
            <a:r>
              <a:rPr lang="pt-BR" sz="3000" dirty="0"/>
              <a:t> (condição)</a:t>
            </a:r>
          </a:p>
          <a:p>
            <a:r>
              <a:rPr lang="pt-BR" sz="3000" dirty="0"/>
              <a:t>{</a:t>
            </a:r>
          </a:p>
          <a:p>
            <a:r>
              <a:rPr lang="pt-BR" sz="3000" dirty="0"/>
              <a:t>	Comandos;</a:t>
            </a:r>
          </a:p>
          <a:p>
            <a:r>
              <a:rPr lang="pt-BR" sz="3000" dirty="0"/>
              <a:t>}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2847777-0581-4928-8A17-AD805B00F656}"/>
              </a:ext>
            </a:extLst>
          </p:cNvPr>
          <p:cNvGrpSpPr/>
          <p:nvPr/>
        </p:nvGrpSpPr>
        <p:grpSpPr>
          <a:xfrm>
            <a:off x="8593617" y="2061330"/>
            <a:ext cx="2760183" cy="3386187"/>
            <a:chOff x="7190776" y="3406799"/>
            <a:chExt cx="2053410" cy="2353780"/>
          </a:xfrm>
        </p:grpSpPr>
        <p:pic>
          <p:nvPicPr>
            <p:cNvPr id="1028" name="Picture 4" descr="pag13b">
              <a:extLst>
                <a:ext uri="{FF2B5EF4-FFF2-40B4-BE49-F238E27FC236}">
                  <a16:creationId xmlns:a16="http://schemas.microsoft.com/office/drawing/2014/main" id="{087AF487-BD32-480A-9881-2E3D75D6A3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0136" y="3807954"/>
              <a:ext cx="1924050" cy="1952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9189EBD-1928-4F74-8E63-F8C3F69C4C6D}"/>
                </a:ext>
              </a:extLst>
            </p:cNvPr>
            <p:cNvSpPr txBox="1"/>
            <p:nvPr/>
          </p:nvSpPr>
          <p:spPr>
            <a:xfrm>
              <a:off x="7190776" y="3406799"/>
              <a:ext cx="15457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200" b="1" dirty="0"/>
                <a:t>Fluxograma</a:t>
              </a:r>
            </a:p>
            <a:p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15393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510E4-6DAA-4470-A92A-3C75DE8C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F28E13-AFF3-4732-8C4C-01E07E4E7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Sempre quando há necessidade de comparar dados utilizamos os operadores relacionais;</a:t>
            </a:r>
          </a:p>
          <a:p>
            <a:r>
              <a:rPr lang="pt-BR" dirty="0"/>
              <a:t>É necessário testar uma condição, verificando assim se a condição é verdadeira ou falsa;</a:t>
            </a:r>
          </a:p>
        </p:txBody>
      </p:sp>
    </p:spTree>
    <p:extLst>
      <p:ext uri="{BB962C8B-B14F-4D97-AF65-F5344CB8AC3E}">
        <p14:creationId xmlns:p14="http://schemas.microsoft.com/office/powerpoint/2010/main" val="154945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DB3FC-4F32-4500-89BD-371B52C0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relacionais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D04357C3-878D-43EC-88B4-573E4265239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91644" y="1557957"/>
          <a:ext cx="6408712" cy="490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388449609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1500667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Símbolo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04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Igual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67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&lt;&gt; Ou 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Diferente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36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Maior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179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Menor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03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Maior ou igual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888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Menor ou igual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997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77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43352-3F09-4E20-9AB1-BD8C659B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36B086-813E-4EF2-83DE-7C12CC00F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Desenvolva um algoritmo (</a:t>
            </a:r>
            <a:r>
              <a:rPr lang="pt-BR" dirty="0" err="1"/>
              <a:t>Portugol</a:t>
            </a:r>
            <a:r>
              <a:rPr lang="pt-BR" dirty="0"/>
              <a:t>) e um programa (C#)  que o usuário digite um valor, caso o número for positivo exiba na tela “Numero Positivo”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F271ED-8A0D-491D-A04D-3D8D2716B1AD}"/>
              </a:ext>
            </a:extLst>
          </p:cNvPr>
          <p:cNvSpPr txBox="1"/>
          <p:nvPr/>
        </p:nvSpPr>
        <p:spPr>
          <a:xfrm>
            <a:off x="816004" y="2523668"/>
            <a:ext cx="4487907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b="1" dirty="0"/>
              <a:t>PORTUGOL</a:t>
            </a:r>
          </a:p>
          <a:p>
            <a:r>
              <a:rPr lang="pt-BR" sz="2000" b="1" dirty="0"/>
              <a:t>Algoritmo</a:t>
            </a:r>
            <a:r>
              <a:rPr lang="pt-BR" sz="2000" dirty="0"/>
              <a:t>: </a:t>
            </a:r>
            <a:r>
              <a:rPr lang="pt-BR" sz="2000" dirty="0" err="1"/>
              <a:t>Verificar_numero</a:t>
            </a:r>
            <a:r>
              <a:rPr lang="pt-BR" sz="2000" dirty="0"/>
              <a:t>;</a:t>
            </a:r>
          </a:p>
          <a:p>
            <a:r>
              <a:rPr lang="pt-BR" sz="2000" b="1" dirty="0"/>
              <a:t>Variáveis</a:t>
            </a:r>
            <a:r>
              <a:rPr lang="pt-BR" sz="2000" dirty="0"/>
              <a:t>: </a:t>
            </a:r>
          </a:p>
          <a:p>
            <a:r>
              <a:rPr lang="pt-BR" sz="2000" dirty="0"/>
              <a:t>        numero: inteiro;</a:t>
            </a:r>
          </a:p>
          <a:p>
            <a:r>
              <a:rPr lang="pt-BR" sz="2000" b="1" dirty="0"/>
              <a:t>Início</a:t>
            </a:r>
          </a:p>
          <a:p>
            <a:r>
              <a:rPr lang="pt-BR" sz="2000" dirty="0"/>
              <a:t>        </a:t>
            </a:r>
            <a:r>
              <a:rPr lang="pt-BR" sz="2000" b="1" dirty="0"/>
              <a:t>Escreva </a:t>
            </a:r>
            <a:r>
              <a:rPr lang="pt-BR" sz="2000" dirty="0"/>
              <a:t>(“Digite um numero: ”);</a:t>
            </a:r>
          </a:p>
          <a:p>
            <a:r>
              <a:rPr lang="pt-BR" sz="2000" dirty="0"/>
              <a:t>        </a:t>
            </a:r>
            <a:r>
              <a:rPr lang="pt-BR" sz="2000" b="1" dirty="0"/>
              <a:t>leia</a:t>
            </a:r>
            <a:r>
              <a:rPr lang="pt-BR" sz="2000" dirty="0"/>
              <a:t> (numero);</a:t>
            </a:r>
          </a:p>
          <a:p>
            <a:r>
              <a:rPr lang="pt-BR" sz="2000" dirty="0"/>
              <a:t>        </a:t>
            </a:r>
            <a:r>
              <a:rPr lang="pt-BR" sz="2000" b="1" dirty="0"/>
              <a:t>se (</a:t>
            </a:r>
            <a:r>
              <a:rPr lang="pt-BR" sz="2000" dirty="0"/>
              <a:t>numero &gt; 0</a:t>
            </a:r>
            <a:r>
              <a:rPr lang="pt-BR" sz="2000" b="1" dirty="0"/>
              <a:t>) </a:t>
            </a:r>
          </a:p>
          <a:p>
            <a:r>
              <a:rPr lang="pt-BR" sz="2000" b="1" dirty="0"/>
              <a:t>	então</a:t>
            </a:r>
          </a:p>
          <a:p>
            <a:r>
              <a:rPr lang="pt-BR" sz="2000" b="1" dirty="0"/>
              <a:t>                 escreva (“</a:t>
            </a:r>
            <a:r>
              <a:rPr lang="pt-BR" sz="2000" dirty="0"/>
              <a:t>Numero Positivo</a:t>
            </a:r>
            <a:r>
              <a:rPr lang="pt-BR" sz="2000" b="1" dirty="0"/>
              <a:t>”);</a:t>
            </a:r>
            <a:endParaRPr lang="pt-BR" sz="2000" dirty="0"/>
          </a:p>
          <a:p>
            <a:r>
              <a:rPr lang="pt-BR" sz="2000" b="1" dirty="0">
                <a:sym typeface="Wingdings" panose="05000000000000000000" pitchFamily="2" charset="2"/>
              </a:rPr>
              <a:t>        fim se</a:t>
            </a:r>
          </a:p>
          <a:p>
            <a:r>
              <a:rPr lang="pt-BR" sz="2000" b="1" dirty="0">
                <a:sym typeface="Wingdings" panose="05000000000000000000" pitchFamily="2" charset="2"/>
              </a:rPr>
              <a:t>Fim</a:t>
            </a:r>
            <a:endParaRPr lang="pt-BR" sz="20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637FC57-4B18-E2B5-9A4F-7B6011DA4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960" y="2422273"/>
            <a:ext cx="5772956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33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A726F-F0B2-45EE-974A-F5369046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589F88-B0B4-41AE-BD28-A9442EF7F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Ao executar o código em C# e digitar o número 10, temos o seguinte resultado;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Conclusão: a mensagem é exibida pois o valor digitado é maior que 0, sendo verdadeira a condição o código (</a:t>
            </a:r>
            <a:r>
              <a:rPr lang="pt-BR" dirty="0" err="1"/>
              <a:t>Console.WriteLine</a:t>
            </a:r>
            <a:r>
              <a:rPr lang="pt-BR" dirty="0"/>
              <a:t>("Número Positivo.");)é executado;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CB0B42B-6C58-7780-AF54-9FC235B3F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912" y="2292846"/>
            <a:ext cx="52101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53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31A28-C53E-4658-B429-E7A6F07F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F48525-8FFC-4A7E-9CE8-053B4B858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Ao executar o código em C# e digitar o número 0, temos o seguinte resultado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Conclusão: a mensagem não é exibida pois o valor digitado é igual a 0, sendo falsa a condição;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BDFD471-418E-9983-7708-D527B8F3D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768" y="2157412"/>
            <a:ext cx="44386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52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70530-BE90-47C7-826D-1FF6BF1B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504C83-F018-41DD-ABE6-F1B92E4DE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Ao executar o código em C++ e digitar o número -10, temos o seguinte resultado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Conclusão: a mensagem não é exibida pois o valor digitado é -10, sendo falsa a condição;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2A993C4-48FC-F304-52D6-995205751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75" y="2519362"/>
            <a:ext cx="44386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639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Etec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060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 Etec" id="{4EB83B58-F56B-48DC-9A08-F69CF8DD0F78}" vid="{EB401773-E366-41E9-8781-7557DED2A8C3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DCA1A33C78CC341B71D1B81223A8B9B" ma:contentTypeVersion="0" ma:contentTypeDescription="Crie um novo documento." ma:contentTypeScope="" ma:versionID="a7a7802b580d13527f337e576e80b40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561867-6CF1-4AD9-A9BE-B6D2E05721DA}"/>
</file>

<file path=customXml/itemProps2.xml><?xml version="1.0" encoding="utf-8"?>
<ds:datastoreItem xmlns:ds="http://schemas.openxmlformats.org/officeDocument/2006/customXml" ds:itemID="{9D481FD3-CE8A-4132-A919-8DEBABFE032A}"/>
</file>

<file path=customXml/itemProps3.xml><?xml version="1.0" encoding="utf-8"?>
<ds:datastoreItem xmlns:ds="http://schemas.openxmlformats.org/officeDocument/2006/customXml" ds:itemID="{263C83D6-DA2E-48E7-8668-3B48B0C60CDD}"/>
</file>

<file path=docProps/app.xml><?xml version="1.0" encoding="utf-8"?>
<Properties xmlns="http://schemas.openxmlformats.org/officeDocument/2006/extended-properties" xmlns:vt="http://schemas.openxmlformats.org/officeDocument/2006/docPropsVTypes">
  <Template>Tema Etec</Template>
  <TotalTime>3553</TotalTime>
  <Words>871</Words>
  <Application>Microsoft Office PowerPoint</Application>
  <PresentationFormat>Widescreen</PresentationFormat>
  <Paragraphs>121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Wingdings</vt:lpstr>
      <vt:lpstr>Tema Etec</vt:lpstr>
      <vt:lpstr>Estrutura de decisão Se...Então</vt:lpstr>
      <vt:lpstr>Definição</vt:lpstr>
      <vt:lpstr>Se...Então</vt:lpstr>
      <vt:lpstr>Condição</vt:lpstr>
      <vt:lpstr>Operadores relacionais</vt:lpstr>
      <vt:lpstr>Exemplo 1</vt:lpstr>
      <vt:lpstr>Exemplo 1</vt:lpstr>
      <vt:lpstr>Exemplo 1</vt:lpstr>
      <vt:lpstr>Exemplo 1</vt:lpstr>
      <vt:lpstr>Exemplo 2 </vt:lpstr>
      <vt:lpstr>Exemplo 3</vt:lpstr>
      <vt:lpstr>Exercícios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Tecnológicas</dc:title>
  <dc:creator>Andréia Salmazo Bertasso</dc:creator>
  <cp:lastModifiedBy>ANDREIA SALMAZO BERTASSO</cp:lastModifiedBy>
  <cp:revision>118</cp:revision>
  <dcterms:created xsi:type="dcterms:W3CDTF">2009-09-03T18:47:36Z</dcterms:created>
  <dcterms:modified xsi:type="dcterms:W3CDTF">2025-08-03T13:25:30Z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0x010100BDCA1A33C78CC341B71D1B81223A8B9B</vt:lpwstr>
  </property>
</Properties>
</file>