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6"/>
  </p:notesMasterIdLst>
  <p:sldIdLst>
    <p:sldId id="270" r:id="rId2"/>
    <p:sldId id="318" r:id="rId3"/>
    <p:sldId id="319" r:id="rId4"/>
    <p:sldId id="320" r:id="rId5"/>
    <p:sldId id="321" r:id="rId6"/>
    <p:sldId id="307" r:id="rId7"/>
    <p:sldId id="324" r:id="rId8"/>
    <p:sldId id="331" r:id="rId9"/>
    <p:sldId id="328" r:id="rId10"/>
    <p:sldId id="332" r:id="rId11"/>
    <p:sldId id="333" r:id="rId12"/>
    <p:sldId id="334" r:id="rId13"/>
    <p:sldId id="329" r:id="rId14"/>
    <p:sldId id="33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152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AEC37F-B67F-4A37-A73C-B2817014FECF}" type="datetimeFigureOut">
              <a:rPr lang="pt-BR"/>
              <a:pPr>
                <a:defRPr/>
              </a:pPr>
              <a:t>11/08/2025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9D9FEA-0053-4078-829B-3A0B86A7C65F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7CD2D0F3-BCAC-ADFA-6031-A577248215B9}"/>
              </a:ext>
            </a:extLst>
          </p:cNvPr>
          <p:cNvSpPr/>
          <p:nvPr/>
        </p:nvSpPr>
        <p:spPr>
          <a:xfrm>
            <a:off x="-9364" y="0"/>
            <a:ext cx="1847528" cy="6885384"/>
          </a:xfrm>
          <a:prstGeom prst="rtTriangle">
            <a:avLst/>
          </a:prstGeom>
          <a:solidFill>
            <a:srgbClr val="2135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>
            <a:normAutofit/>
          </a:bodyPr>
          <a:lstStyle>
            <a:lvl1pPr algn="ctr">
              <a:defRPr sz="7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3892" y="6356356"/>
            <a:ext cx="2743200" cy="365125"/>
          </a:xfrm>
        </p:spPr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068F7EC4-5AF9-B7E0-2B41-CD20A16E50A1}"/>
              </a:ext>
            </a:extLst>
          </p:cNvPr>
          <p:cNvSpPr/>
          <p:nvPr/>
        </p:nvSpPr>
        <p:spPr>
          <a:xfrm>
            <a:off x="-44649" y="5349875"/>
            <a:ext cx="1623445" cy="1497114"/>
          </a:xfrm>
          <a:custGeom>
            <a:avLst/>
            <a:gdLst/>
            <a:ahLst/>
            <a:cxnLst/>
            <a:rect l="l" t="t" r="r" b="b"/>
            <a:pathLst>
              <a:path w="2320629" h="2151240">
                <a:moveTo>
                  <a:pt x="0" y="0"/>
                </a:moveTo>
                <a:lnTo>
                  <a:pt x="2320629" y="0"/>
                </a:lnTo>
                <a:lnTo>
                  <a:pt x="2320629" y="2151240"/>
                </a:lnTo>
                <a:lnTo>
                  <a:pt x="0" y="2151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70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404391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96468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463"/>
            <a:ext cx="10515600" cy="459896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986332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0248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D993-4FE4-407C-BDC1-FC1D3767E80B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592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17AC-308E-41E6-8B29-7BA2A69FF0E5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73424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2EA2-FF09-46BB-8770-931660540D63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92146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2187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5208-6892-48FD-94D2-CBFFFC940A69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18154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3178-1519-4DDF-B312-412401B139B5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07971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E494-3B26-45BE-97B3-1EE0BA6E9C3E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6455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5C96255D-54D3-77D4-AA37-45B14E2E47F3}"/>
              </a:ext>
            </a:extLst>
          </p:cNvPr>
          <p:cNvSpPr/>
          <p:nvPr/>
        </p:nvSpPr>
        <p:spPr>
          <a:xfrm flipH="1">
            <a:off x="-39599" y="-1"/>
            <a:ext cx="12231598" cy="6114491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7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7389"/>
            <a:ext cx="10515600" cy="419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92907" y="64245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1116D84-855E-358F-CD91-827588D04E56}"/>
              </a:ext>
            </a:extLst>
          </p:cNvPr>
          <p:cNvSpPr/>
          <p:nvPr/>
        </p:nvSpPr>
        <p:spPr>
          <a:xfrm rot="16200000">
            <a:off x="5707361" y="400745"/>
            <a:ext cx="770892" cy="12198386"/>
          </a:xfrm>
          <a:prstGeom prst="rect">
            <a:avLst/>
          </a:prstGeom>
          <a:solidFill>
            <a:srgbClr val="213559"/>
          </a:solidFill>
        </p:spPr>
        <p:txBody>
          <a:bodyPr/>
          <a:lstStyle/>
          <a:p>
            <a:endParaRPr lang="pt-BR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1E41118-F7B7-F734-5306-04A5E24BB951}"/>
              </a:ext>
            </a:extLst>
          </p:cNvPr>
          <p:cNvSpPr/>
          <p:nvPr/>
        </p:nvSpPr>
        <p:spPr>
          <a:xfrm>
            <a:off x="33211" y="6093296"/>
            <a:ext cx="792089" cy="842675"/>
          </a:xfrm>
          <a:custGeom>
            <a:avLst/>
            <a:gdLst/>
            <a:ahLst/>
            <a:cxnLst/>
            <a:rect l="l" t="t" r="r" b="b"/>
            <a:pathLst>
              <a:path w="2320629" h="2151240">
                <a:moveTo>
                  <a:pt x="0" y="0"/>
                </a:moveTo>
                <a:lnTo>
                  <a:pt x="2320629" y="0"/>
                </a:lnTo>
                <a:lnTo>
                  <a:pt x="2320629" y="2151240"/>
                </a:lnTo>
                <a:lnTo>
                  <a:pt x="0" y="215124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727D612-10CB-DC47-60D9-8BE6F21C1A9A}"/>
              </a:ext>
            </a:extLst>
          </p:cNvPr>
          <p:cNvSpPr txBox="1"/>
          <p:nvPr/>
        </p:nvSpPr>
        <p:spPr>
          <a:xfrm>
            <a:off x="8040216" y="6285514"/>
            <a:ext cx="33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>
                <a:solidFill>
                  <a:schemeClr val="bg1"/>
                </a:solidFill>
              </a:rPr>
              <a:t>Profª</a:t>
            </a:r>
            <a:r>
              <a:rPr lang="pt-BR" b="1" dirty="0">
                <a:solidFill>
                  <a:schemeClr val="bg1"/>
                </a:solidFill>
              </a:rPr>
              <a:t> Andréia Salmazo Bertasso</a:t>
            </a:r>
          </a:p>
        </p:txBody>
      </p:sp>
    </p:spTree>
    <p:extLst>
      <p:ext uri="{BB962C8B-B14F-4D97-AF65-F5344CB8AC3E}">
        <p14:creationId xmlns:p14="http://schemas.microsoft.com/office/powerpoint/2010/main" val="173809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Ø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ia_salmazo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Estrutura de decisão</a:t>
            </a:r>
            <a:br>
              <a:rPr lang="pt-BR" dirty="0"/>
            </a:br>
            <a:r>
              <a:rPr lang="pt-BR" dirty="0"/>
              <a:t>Se...então...senão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 eaLnBrk="1" hangingPunct="1"/>
            <a:r>
              <a:rPr lang="pt-BR" altLang="pt-BR" b="1" dirty="0"/>
              <a:t>TÉCNICAS DE PROGRAMAÇÃO E ALGORITMOS</a:t>
            </a:r>
          </a:p>
          <a:p>
            <a:pPr algn="ctr" eaLnBrk="1" hangingPunct="1"/>
            <a:r>
              <a:rPr lang="pt-BR" altLang="pt-BR" dirty="0"/>
              <a:t>Profª Andréia Salmazo Bertasso</a:t>
            </a:r>
          </a:p>
          <a:p>
            <a:pPr algn="ctr" eaLnBrk="1" hangingPunct="1"/>
            <a:r>
              <a:rPr lang="pt-BR" altLang="pt-BR" dirty="0"/>
              <a:t>e-mail: </a:t>
            </a:r>
            <a:r>
              <a:rPr lang="pt-BR" altLang="pt-BR" dirty="0">
                <a:hlinkClick r:id="rId2"/>
              </a:rPr>
              <a:t>andreia.bertasso2@etec.sp.gov.br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38E86-5808-4F4B-AE42-D7F5DC0C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4E2482F-995C-B477-CC2A-9D7B18E4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6" y="1657244"/>
            <a:ext cx="6245910" cy="410445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F934C14-963E-65F0-6AD7-45ACAE095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2154636"/>
            <a:ext cx="6082059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38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D5D9A-0397-40CB-8E0C-08D2B937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Sabendo que um ano é bissexto se ele for múltiplo de quatro (se o resto da divisão por 4 for igual a 0), escreva um algoritmo que receba como dado de entrada um determinado ano e informe se o ano é bissexto ou não.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45C155-B536-4CF1-B5FB-40086A9E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D274B4-A1F9-4436-8C8A-1270BC4B6104}"/>
              </a:ext>
            </a:extLst>
          </p:cNvPr>
          <p:cNvSpPr txBox="1"/>
          <p:nvPr/>
        </p:nvSpPr>
        <p:spPr>
          <a:xfrm>
            <a:off x="2567608" y="2924944"/>
            <a:ext cx="5184576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/>
              <a:t>Algoritmo</a:t>
            </a:r>
            <a:r>
              <a:rPr lang="pt-BR" sz="2000" dirty="0"/>
              <a:t> </a:t>
            </a:r>
            <a:r>
              <a:rPr lang="pt-BR" sz="2000" dirty="0" err="1"/>
              <a:t>ano_bissexto</a:t>
            </a:r>
            <a:r>
              <a:rPr lang="pt-BR" sz="2000" dirty="0"/>
              <a:t>;</a:t>
            </a:r>
          </a:p>
          <a:p>
            <a:r>
              <a:rPr lang="pt-BR" sz="2000" b="1" dirty="0" err="1"/>
              <a:t>variaveis</a:t>
            </a:r>
            <a:r>
              <a:rPr lang="pt-BR" sz="2000" dirty="0"/>
              <a:t> </a:t>
            </a:r>
          </a:p>
          <a:p>
            <a:r>
              <a:rPr lang="pt-BR" sz="2000" dirty="0"/>
              <a:t>   ano : inteiro;</a:t>
            </a:r>
          </a:p>
          <a:p>
            <a:r>
              <a:rPr lang="pt-BR" sz="2000" b="1" dirty="0"/>
              <a:t>Inicio</a:t>
            </a:r>
          </a:p>
          <a:p>
            <a:r>
              <a:rPr lang="pt-BR" sz="2000" dirty="0"/>
              <a:t>     </a:t>
            </a:r>
            <a:r>
              <a:rPr lang="pt-BR" sz="2000" b="1" dirty="0"/>
              <a:t>Escreva</a:t>
            </a:r>
            <a:r>
              <a:rPr lang="pt-BR" sz="2000" dirty="0"/>
              <a:t> ("Digite o ano: ");</a:t>
            </a:r>
          </a:p>
          <a:p>
            <a:r>
              <a:rPr lang="pt-BR" sz="2000" dirty="0"/>
              <a:t>     </a:t>
            </a:r>
            <a:r>
              <a:rPr lang="pt-BR" sz="2000" b="1" dirty="0"/>
              <a:t>Leia</a:t>
            </a:r>
            <a:r>
              <a:rPr lang="pt-BR" sz="2000" dirty="0"/>
              <a:t> (ano);</a:t>
            </a:r>
          </a:p>
          <a:p>
            <a:r>
              <a:rPr lang="pt-BR" sz="2000" dirty="0"/>
              <a:t>     </a:t>
            </a:r>
            <a:r>
              <a:rPr lang="pt-BR" sz="2000" b="1" dirty="0"/>
              <a:t>se </a:t>
            </a:r>
            <a:r>
              <a:rPr lang="pt-BR" sz="2000" dirty="0"/>
              <a:t>(ano%4==0) </a:t>
            </a:r>
            <a:r>
              <a:rPr lang="pt-BR" sz="2000" b="1" dirty="0"/>
              <a:t>então</a:t>
            </a:r>
          </a:p>
          <a:p>
            <a:r>
              <a:rPr lang="pt-BR" sz="2000" b="1" dirty="0"/>
              <a:t>          Escreva</a:t>
            </a:r>
            <a:r>
              <a:rPr lang="pt-BR" sz="2000" dirty="0"/>
              <a:t> (“Ano é Bissexto");</a:t>
            </a:r>
          </a:p>
          <a:p>
            <a:r>
              <a:rPr lang="pt-BR" sz="2000" dirty="0"/>
              <a:t>     </a:t>
            </a:r>
            <a:r>
              <a:rPr lang="pt-BR" sz="2000" b="1" dirty="0"/>
              <a:t>senão</a:t>
            </a:r>
          </a:p>
          <a:p>
            <a:r>
              <a:rPr lang="pt-BR" sz="2000" b="1" dirty="0"/>
              <a:t>         Escreva</a:t>
            </a:r>
            <a:r>
              <a:rPr lang="pt-BR" sz="2000" dirty="0"/>
              <a:t> (“Ano não é Bissexto");</a:t>
            </a:r>
          </a:p>
          <a:p>
            <a:r>
              <a:rPr lang="pt-BR" sz="2000" dirty="0"/>
              <a:t>    </a:t>
            </a:r>
            <a:r>
              <a:rPr lang="pt-BR" sz="2000" b="1" dirty="0"/>
              <a:t>fim se</a:t>
            </a:r>
          </a:p>
          <a:p>
            <a:r>
              <a:rPr lang="pt-BR" sz="2000" b="1" dirty="0"/>
              <a:t>Fim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8831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79C60-1C99-454D-84DB-96432259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D836047-3216-BCA3-F6A1-68594E66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744" y="365129"/>
            <a:ext cx="6048672" cy="636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6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045C34-F4EF-46CA-AABC-468BDDD84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  <a:tabLst>
                <a:tab pos="457200" algn="l"/>
              </a:tabLst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Peça ao usuário digitar a idade expressa em anos, se idade maior ou igual a 16  escreva a mensagem “Pode votar” caso menor que 16 escreva “Não Pode votar”.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  <a:tabLst>
                <a:tab pos="457200" algn="l"/>
              </a:tabLst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Peça ao usuário para digitar um nome, se o nome for igual a “andreia” escreva a mensagem “</a:t>
            </a:r>
            <a:r>
              <a:rPr lang="pt-BR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Voce</a:t>
            </a: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eh professora” caso contrário escreva a mensagem “</a:t>
            </a:r>
            <a:r>
              <a:rPr lang="pt-BR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Voce</a:t>
            </a: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eh aluno”. Declaração da variável:  </a:t>
            </a:r>
            <a:r>
              <a:rPr lang="pt-BR" sz="2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nome e Comparação: (nome==”andreia”)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  <a:tabLst>
                <a:tab pos="457200" algn="l"/>
              </a:tabLst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um programa que o usuário digite o salário, se o salário for menor que R$ 1000,00 calcule e exiba o novo salário com aumento de 37%, se o salário maior ou igual a R$ 1000,00 calcule e exiba o novo salário com aumento de 42%.</a:t>
            </a: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arenR"/>
              <a:tabLst>
                <a:tab pos="457200" algn="l"/>
              </a:tabLst>
            </a:pPr>
            <a:endParaRPr lang="pt-B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120547-D842-4442-9E1E-1DBDC7A7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893419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045C34-F4EF-46CA-AABC-468BDDD84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arenR" startAt="4"/>
              <a:tabLst>
                <a:tab pos="457200" algn="l"/>
              </a:tabLst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simular um caixa eletrônico quando vamos sacar dinheiro. Deveremos assumir que o saldo da conta é R$ 1000,00. O usuário irá digitar o valor que deseja sacar, se o valor do saque maior que R$ 1000,00 mostre a mensagem “Saldo indisponível para o saque”, caso contrário efetue o saque atualizando o saldo e mostre a mensagem “Saque realizado com sucesso” e o valor do saldo restante.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arenR" startAt="4"/>
              <a:tabLst>
                <a:tab pos="457200" algn="l"/>
              </a:tabLst>
            </a:pPr>
            <a:r>
              <a:rPr lang="pt-BR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Escreva um programa que leia dois valores inteiros distintos e informe qual é o maior </a:t>
            </a:r>
          </a:p>
          <a:p>
            <a:pPr marL="342900" lvl="0" indent="-342900" algn="just">
              <a:lnSpc>
                <a:spcPct val="100000"/>
              </a:lnSpc>
              <a:spcBef>
                <a:spcPts val="0"/>
              </a:spcBef>
              <a:buFont typeface="+mj-lt"/>
              <a:buAutoNum type="arabicParenR" startAt="4"/>
              <a:tabLst>
                <a:tab pos="457200" algn="l"/>
              </a:tabLst>
            </a:pPr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Desenvolva um programa que leia um número inteiro e escreva se é par ou ímpar. O número é par quando o resto da divisão por 2 é igual a zero, para encontrar o resto da divisão utilizamos o operador %.</a:t>
            </a:r>
            <a:endParaRPr lang="pt-BR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120547-D842-4442-9E1E-1DBDC7A7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74089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24B17-3C69-4C12-AEEE-98C7527E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estrutura de decisão também é conhecida como estruturas de controle ou estrutura de seleção;</a:t>
            </a:r>
          </a:p>
          <a:p>
            <a:r>
              <a:rPr lang="pt-BR" dirty="0"/>
              <a:t>Tem como objetivo direcionar o fluxo de execução, executando algumas linhas de código caso seja necessário;</a:t>
            </a:r>
          </a:p>
          <a:p>
            <a:r>
              <a:rPr lang="pt-BR" dirty="0"/>
              <a:t>As principais estruturas de decisão são:</a:t>
            </a:r>
          </a:p>
          <a:p>
            <a:pPr lvl="1"/>
            <a:r>
              <a:rPr lang="pt-BR" dirty="0"/>
              <a:t>Se...Então;</a:t>
            </a:r>
          </a:p>
          <a:p>
            <a:pPr lvl="1"/>
            <a:r>
              <a:rPr lang="pt-BR" dirty="0"/>
              <a:t>Se...Então...Senão;</a:t>
            </a:r>
          </a:p>
          <a:p>
            <a:pPr lvl="1"/>
            <a:r>
              <a:rPr lang="pt-BR" dirty="0"/>
              <a:t>Selecione...caso;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75027F-D15F-4CDE-A631-F9B74CCF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</p:spTree>
    <p:extLst>
      <p:ext uri="{BB962C8B-B14F-4D97-AF65-F5344CB8AC3E}">
        <p14:creationId xmlns:p14="http://schemas.microsoft.com/office/powerpoint/2010/main" val="335908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AAE66-61AA-4709-9392-0913E8BB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Utilizada quando há duas alternativas que dependem de uma mesma condição, onde uma será executada caso a condição seja verdadeira e a outra caso a condição seja falsa.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789937-5E6A-4BD1-B611-39C59D85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Se...</a:t>
            </a:r>
            <a:r>
              <a:rPr lang="pt-BR" dirty="0" err="1"/>
              <a:t>Então..Senão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9742AD-24E2-44BE-AF63-4F814E635A8A}"/>
              </a:ext>
            </a:extLst>
          </p:cNvPr>
          <p:cNvSpPr txBox="1"/>
          <p:nvPr/>
        </p:nvSpPr>
        <p:spPr>
          <a:xfrm>
            <a:off x="612635" y="2784928"/>
            <a:ext cx="2763321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err="1"/>
              <a:t>Portugol</a:t>
            </a:r>
            <a:endParaRPr lang="pt-BR" sz="2400" b="1" dirty="0"/>
          </a:p>
          <a:p>
            <a:r>
              <a:rPr lang="pt-BR" sz="2400" dirty="0"/>
              <a:t>Se &lt;condição&gt; Então</a:t>
            </a:r>
          </a:p>
          <a:p>
            <a:r>
              <a:rPr lang="pt-BR" sz="2400" dirty="0"/>
              <a:t>     &lt;comandos&gt;</a:t>
            </a:r>
          </a:p>
          <a:p>
            <a:r>
              <a:rPr lang="pt-BR" sz="2400" dirty="0"/>
              <a:t>Senão </a:t>
            </a:r>
          </a:p>
          <a:p>
            <a:r>
              <a:rPr lang="pt-BR" sz="2400" dirty="0"/>
              <a:t>    &lt;comandos&gt;</a:t>
            </a:r>
          </a:p>
          <a:p>
            <a:r>
              <a:rPr lang="pt-BR" sz="2400" dirty="0"/>
              <a:t>Fim 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4C209F-BB2A-4B24-A1B4-601A4397FCFA}"/>
              </a:ext>
            </a:extLst>
          </p:cNvPr>
          <p:cNvSpPr txBox="1"/>
          <p:nvPr/>
        </p:nvSpPr>
        <p:spPr>
          <a:xfrm>
            <a:off x="4439816" y="2739692"/>
            <a:ext cx="205216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/>
              <a:t>C#</a:t>
            </a:r>
          </a:p>
          <a:p>
            <a:r>
              <a:rPr lang="pt-BR" sz="2400" dirty="0" err="1"/>
              <a:t>if</a:t>
            </a:r>
            <a:r>
              <a:rPr lang="pt-BR" sz="2400" dirty="0"/>
              <a:t> (condição)</a:t>
            </a:r>
          </a:p>
          <a:p>
            <a:r>
              <a:rPr lang="pt-BR" sz="2400" dirty="0"/>
              <a:t>{</a:t>
            </a:r>
          </a:p>
          <a:p>
            <a:r>
              <a:rPr lang="pt-BR" sz="2400" dirty="0"/>
              <a:t>	Comandos;</a:t>
            </a:r>
          </a:p>
          <a:p>
            <a:r>
              <a:rPr lang="pt-BR" sz="2400" dirty="0"/>
              <a:t>}</a:t>
            </a:r>
          </a:p>
          <a:p>
            <a:r>
              <a:rPr lang="pt-BR" sz="2400" dirty="0"/>
              <a:t>Else</a:t>
            </a:r>
          </a:p>
          <a:p>
            <a:r>
              <a:rPr lang="pt-BR" sz="2400" dirty="0"/>
              <a:t> {</a:t>
            </a:r>
          </a:p>
          <a:p>
            <a:r>
              <a:rPr lang="pt-BR" sz="2400" dirty="0"/>
              <a:t>Comandos;</a:t>
            </a:r>
          </a:p>
          <a:p>
            <a:r>
              <a:rPr lang="pt-BR" sz="2400" dirty="0"/>
              <a:t>}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7DA90EE-E1A1-490A-8009-8BA15D490501}"/>
              </a:ext>
            </a:extLst>
          </p:cNvPr>
          <p:cNvGrpSpPr/>
          <p:nvPr/>
        </p:nvGrpSpPr>
        <p:grpSpPr>
          <a:xfrm>
            <a:off x="7248128" y="2403411"/>
            <a:ext cx="4705350" cy="4193941"/>
            <a:chOff x="7486650" y="2061330"/>
            <a:chExt cx="4705350" cy="41939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9189EBD-1928-4F74-8E63-F8C3F69C4C6D}"/>
                </a:ext>
              </a:extLst>
            </p:cNvPr>
            <p:cNvSpPr txBox="1"/>
            <p:nvPr/>
          </p:nvSpPr>
          <p:spPr>
            <a:xfrm>
              <a:off x="8593617" y="2061330"/>
              <a:ext cx="2077781" cy="1018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b="1" dirty="0"/>
                <a:t>Fluxograma</a:t>
              </a:r>
            </a:p>
            <a:p>
              <a:endParaRPr lang="pt-BR" dirty="0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A36AF3A-A46B-47AF-9C20-AEF3B05C2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6650" y="2492896"/>
              <a:ext cx="4705350" cy="376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93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F28E13-AFF3-4732-8C4C-01E07E4E7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Sempre quando há necessidade de comparar informações utilizamos os operadores relacionais;</a:t>
            </a:r>
          </a:p>
          <a:p>
            <a:r>
              <a:rPr lang="pt-BR" dirty="0"/>
              <a:t>É necessário testar uma condição, verificando assim se a condição é verdadeira ou falsa;</a:t>
            </a:r>
          </a:p>
          <a:p>
            <a:r>
              <a:rPr lang="pt-BR" dirty="0"/>
              <a:t>IMPORTANTE</a:t>
            </a:r>
          </a:p>
          <a:p>
            <a:pPr lvl="1"/>
            <a:r>
              <a:rPr lang="pt-BR" dirty="0"/>
              <a:t>Se um número não é igual a outro é diferente</a:t>
            </a:r>
          </a:p>
          <a:p>
            <a:pPr lvl="1"/>
            <a:r>
              <a:rPr lang="pt-BR" dirty="0"/>
              <a:t>Se um número não é diferente a outro é igual</a:t>
            </a:r>
          </a:p>
          <a:p>
            <a:pPr lvl="1"/>
            <a:r>
              <a:rPr lang="pt-BR" dirty="0"/>
              <a:t>Se um número não é maior que outro é menor ou igual</a:t>
            </a:r>
          </a:p>
          <a:p>
            <a:pPr lvl="1"/>
            <a:r>
              <a:rPr lang="pt-BR" dirty="0"/>
              <a:t>Se um número não é menor que outro é maior ou igual</a:t>
            </a:r>
          </a:p>
          <a:p>
            <a:pPr lvl="1"/>
            <a:r>
              <a:rPr lang="pt-BR" dirty="0"/>
              <a:t>Se um número não é maior ou igual a outro é menor</a:t>
            </a:r>
          </a:p>
          <a:p>
            <a:pPr lvl="1"/>
            <a:r>
              <a:rPr lang="pt-BR" dirty="0"/>
              <a:t>Se um número não é menor ou igual a outro é maior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7510E4-6DAA-4470-A92A-3C75DE8C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</a:t>
            </a:r>
          </a:p>
        </p:txBody>
      </p:sp>
    </p:spTree>
    <p:extLst>
      <p:ext uri="{BB962C8B-B14F-4D97-AF65-F5344CB8AC3E}">
        <p14:creationId xmlns:p14="http://schemas.microsoft.com/office/powerpoint/2010/main" val="154945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04357C3-878D-43EC-88B4-573E42652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3736095"/>
              </p:ext>
            </p:extLst>
          </p:nvPr>
        </p:nvGraphicFramePr>
        <p:xfrm>
          <a:off x="2891644" y="2060848"/>
          <a:ext cx="6408712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6224">
                  <a:extLst>
                    <a:ext uri="{9D8B030D-6E8A-4147-A177-3AD203B41FA5}">
                      <a16:colId xmlns:a16="http://schemas.microsoft.com/office/drawing/2014/main" val="2388449609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150066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/>
                        <a:t>==</a:t>
                      </a:r>
                      <a:endParaRPr lang="pt-BR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Diferente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Maior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7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3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Maior ou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88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Menor ou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97053"/>
                  </a:ext>
                </a:extLst>
              </a:tr>
            </a:tbl>
          </a:graphicData>
        </a:graphic>
      </p:graphicFrame>
      <p:sp>
        <p:nvSpPr>
          <p:cNvPr id="2" name="Título 1">
            <a:extLst>
              <a:ext uri="{FF2B5EF4-FFF2-40B4-BE49-F238E27FC236}">
                <a16:creationId xmlns:a16="http://schemas.microsoft.com/office/drawing/2014/main" id="{7AFDB3FC-4F32-4500-89BD-371B52C0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</p:spTree>
    <p:extLst>
      <p:ext uri="{BB962C8B-B14F-4D97-AF65-F5344CB8AC3E}">
        <p14:creationId xmlns:p14="http://schemas.microsoft.com/office/powerpoint/2010/main" val="372177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7604A-3CA1-4E13-808D-A2C1076B1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0194EA-307D-44A1-93E0-C842A9A28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Utilizados para realizar operações numéricas com os dados utilizados pelo programa;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111AC842-168F-4A3C-80C4-C49E312E09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6353624"/>
              </p:ext>
            </p:extLst>
          </p:nvPr>
        </p:nvGraphicFramePr>
        <p:xfrm>
          <a:off x="3215680" y="2405589"/>
          <a:ext cx="4607913" cy="310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1689">
                  <a:extLst>
                    <a:ext uri="{9D8B030D-6E8A-4147-A177-3AD203B41FA5}">
                      <a16:colId xmlns:a16="http://schemas.microsoft.com/office/drawing/2014/main" val="2388449609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1500667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Símbolo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Adição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Subtração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Multiplicação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79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3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Resto da divisão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88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85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237F04-D287-469E-905F-C3F57428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um algoritmo (</a:t>
            </a:r>
            <a:r>
              <a:rPr lang="pt-BR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Portugol</a:t>
            </a:r>
            <a:r>
              <a:rPr lang="pt-BR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um programa (C#) que leia as 3 notas de um aluno e calcule a média, se a média for maior ou igual a 5 exiba a mensagem “Aprovado”, caso a nota menor que 5 exiba a mensagem “Reprovado” </a:t>
            </a:r>
          </a:p>
          <a:p>
            <a:endParaRPr lang="pt-BR" sz="22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FB5303-EC68-41B8-9349-78E18C02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F203EF-A5FA-4160-B34A-7AEDDD3D1BE3}"/>
              </a:ext>
            </a:extLst>
          </p:cNvPr>
          <p:cNvSpPr txBox="1"/>
          <p:nvPr/>
        </p:nvSpPr>
        <p:spPr>
          <a:xfrm>
            <a:off x="119336" y="2456004"/>
            <a:ext cx="5184576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/>
              <a:t>Algoritmo</a:t>
            </a:r>
            <a:r>
              <a:rPr lang="pt-BR" sz="2000" dirty="0"/>
              <a:t> </a:t>
            </a:r>
            <a:r>
              <a:rPr lang="pt-BR" sz="2000" dirty="0" err="1"/>
              <a:t>calcular_media_notas</a:t>
            </a:r>
            <a:r>
              <a:rPr lang="pt-BR" sz="2000" dirty="0"/>
              <a:t>;</a:t>
            </a:r>
          </a:p>
          <a:p>
            <a:r>
              <a:rPr lang="pt-BR" sz="2000" b="1" dirty="0" err="1"/>
              <a:t>variaveis</a:t>
            </a:r>
            <a:r>
              <a:rPr lang="pt-BR" sz="2000" dirty="0"/>
              <a:t> </a:t>
            </a:r>
          </a:p>
          <a:p>
            <a:r>
              <a:rPr lang="pt-BR" sz="2000" dirty="0"/>
              <a:t>   nota1, nota2,nota3, media : real;</a:t>
            </a:r>
          </a:p>
          <a:p>
            <a:r>
              <a:rPr lang="pt-BR" sz="2000" b="1" dirty="0"/>
              <a:t>Inicio</a:t>
            </a:r>
          </a:p>
          <a:p>
            <a:r>
              <a:rPr lang="pt-BR" sz="2000" dirty="0"/>
              <a:t>     </a:t>
            </a:r>
            <a:r>
              <a:rPr lang="pt-BR" sz="2000" b="1" dirty="0"/>
              <a:t>Escreva</a:t>
            </a:r>
            <a:r>
              <a:rPr lang="pt-BR" sz="2000" dirty="0"/>
              <a:t> ("Digite a nota 1: ");</a:t>
            </a:r>
          </a:p>
          <a:p>
            <a:r>
              <a:rPr lang="pt-BR" sz="2000" dirty="0"/>
              <a:t>     </a:t>
            </a:r>
            <a:r>
              <a:rPr lang="pt-BR" sz="2000" b="1" dirty="0"/>
              <a:t>Leia</a:t>
            </a:r>
            <a:r>
              <a:rPr lang="pt-BR" sz="2000" dirty="0"/>
              <a:t> (nota1);</a:t>
            </a:r>
          </a:p>
          <a:p>
            <a:r>
              <a:rPr lang="pt-BR" sz="2000" dirty="0"/>
              <a:t>     </a:t>
            </a:r>
            <a:r>
              <a:rPr lang="pt-BR" sz="2000" b="1" dirty="0"/>
              <a:t>Escreva</a:t>
            </a:r>
            <a:r>
              <a:rPr lang="pt-BR" sz="2000" dirty="0"/>
              <a:t> ("Digite a nota 2: ");</a:t>
            </a:r>
          </a:p>
          <a:p>
            <a:r>
              <a:rPr lang="pt-BR" sz="2000" dirty="0"/>
              <a:t>     </a:t>
            </a:r>
            <a:r>
              <a:rPr lang="pt-BR" sz="2000" b="1" dirty="0"/>
              <a:t>Leia</a:t>
            </a:r>
            <a:r>
              <a:rPr lang="pt-BR" sz="2000" dirty="0"/>
              <a:t> (nota2);</a:t>
            </a:r>
          </a:p>
          <a:p>
            <a:r>
              <a:rPr lang="pt-BR" sz="2000" dirty="0"/>
              <a:t>     </a:t>
            </a:r>
            <a:r>
              <a:rPr lang="pt-BR" sz="2000" b="1" dirty="0"/>
              <a:t>Escreva</a:t>
            </a:r>
            <a:r>
              <a:rPr lang="pt-BR" sz="2000" dirty="0"/>
              <a:t> ("Digite a nota 3: ");</a:t>
            </a:r>
          </a:p>
          <a:p>
            <a:r>
              <a:rPr lang="pt-BR" sz="2000" dirty="0"/>
              <a:t>     </a:t>
            </a:r>
            <a:r>
              <a:rPr lang="pt-BR" sz="2000" b="1" dirty="0"/>
              <a:t>Leia</a:t>
            </a:r>
            <a:r>
              <a:rPr lang="pt-BR" sz="2000" dirty="0"/>
              <a:t> (nota3);</a:t>
            </a:r>
          </a:p>
          <a:p>
            <a:r>
              <a:rPr lang="pt-BR" sz="2000" dirty="0"/>
              <a:t>     media &lt;- (nota1+nota2+nota3)/3;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73CB65D-34D8-40D4-8DDC-F32C7DE0B23F}"/>
              </a:ext>
            </a:extLst>
          </p:cNvPr>
          <p:cNvSpPr txBox="1"/>
          <p:nvPr/>
        </p:nvSpPr>
        <p:spPr>
          <a:xfrm>
            <a:off x="5447928" y="3242394"/>
            <a:ext cx="5184576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b="1" dirty="0"/>
              <a:t>se </a:t>
            </a:r>
            <a:r>
              <a:rPr lang="pt-BR" sz="2000" dirty="0"/>
              <a:t>(media &gt; = 5 ) </a:t>
            </a:r>
            <a:r>
              <a:rPr lang="pt-BR" sz="2000" b="1" dirty="0"/>
              <a:t>então</a:t>
            </a:r>
            <a:r>
              <a:rPr lang="pt-BR" sz="2000" dirty="0"/>
              <a:t>	 </a:t>
            </a:r>
          </a:p>
          <a:p>
            <a:r>
              <a:rPr lang="pt-BR" sz="2000" dirty="0"/>
              <a:t>	 </a:t>
            </a:r>
            <a:r>
              <a:rPr lang="pt-BR" sz="2000" b="1" dirty="0"/>
              <a:t>escreva</a:t>
            </a:r>
            <a:r>
              <a:rPr lang="pt-BR" sz="2000" dirty="0"/>
              <a:t>(“Aprovado ");</a:t>
            </a:r>
          </a:p>
          <a:p>
            <a:r>
              <a:rPr lang="pt-BR" sz="2000" dirty="0"/>
              <a:t>     senão</a:t>
            </a:r>
          </a:p>
          <a:p>
            <a:r>
              <a:rPr lang="pt-BR" sz="2000" dirty="0"/>
              <a:t>          </a:t>
            </a:r>
            <a:r>
              <a:rPr lang="pt-BR" sz="2000" b="1" dirty="0"/>
              <a:t>escreva</a:t>
            </a:r>
            <a:r>
              <a:rPr lang="pt-BR" sz="2000" dirty="0"/>
              <a:t>(“Reprovado ");</a:t>
            </a:r>
          </a:p>
          <a:p>
            <a:r>
              <a:rPr lang="pt-BR" sz="2000" dirty="0"/>
              <a:t>          </a:t>
            </a:r>
          </a:p>
          <a:p>
            <a:r>
              <a:rPr lang="pt-BR" sz="2000" dirty="0"/>
              <a:t>     </a:t>
            </a:r>
            <a:r>
              <a:rPr lang="pt-BR" sz="2000" b="1" dirty="0"/>
              <a:t>fim se</a:t>
            </a:r>
            <a:endParaRPr lang="pt-BR" sz="2000" dirty="0"/>
          </a:p>
          <a:p>
            <a:r>
              <a:rPr lang="pt-BR" sz="2000" b="1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1462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674E1-58F7-4604-8828-C9EC6FFA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8F2617-2184-8165-1C62-1A73EAAF1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9454"/>
            <a:ext cx="5982573" cy="474183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A985839-2738-E88D-4588-21B07023D7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059"/>
          <a:stretch>
            <a:fillRect/>
          </a:stretch>
        </p:blipFill>
        <p:spPr>
          <a:xfrm>
            <a:off x="6226193" y="2708919"/>
            <a:ext cx="5740424" cy="331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60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4D1A15-CC18-43E6-BC5E-089FA4F4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Faça um algoritmo (</a:t>
            </a:r>
            <a:r>
              <a:rPr lang="pt-BR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Portugol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e um programa (C#) que leia a idade de uma pessoa expressa em anos, se for menor que 18 exiba a mensagem “Não pode dirigir” caso maior ou igual a 18 exiba “Pode dirigir”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593F3A-7D48-4538-8DDD-51D32FE41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9AC499-9237-45C0-97E7-54CEF7DEBED7}"/>
              </a:ext>
            </a:extLst>
          </p:cNvPr>
          <p:cNvSpPr txBox="1"/>
          <p:nvPr/>
        </p:nvSpPr>
        <p:spPr>
          <a:xfrm>
            <a:off x="393889" y="2996952"/>
            <a:ext cx="5702111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500" b="1" dirty="0"/>
              <a:t>Algoritmo </a:t>
            </a:r>
            <a:r>
              <a:rPr lang="pt-BR" sz="2500" dirty="0"/>
              <a:t>dirigir;</a:t>
            </a:r>
          </a:p>
          <a:p>
            <a:r>
              <a:rPr lang="pt-BR" sz="2500" b="1" dirty="0" err="1"/>
              <a:t>variaveis</a:t>
            </a:r>
            <a:r>
              <a:rPr lang="pt-BR" sz="2500" dirty="0"/>
              <a:t> </a:t>
            </a:r>
          </a:p>
          <a:p>
            <a:r>
              <a:rPr lang="pt-BR" sz="2500" dirty="0"/>
              <a:t>   idade : inteiro;</a:t>
            </a:r>
          </a:p>
          <a:p>
            <a:r>
              <a:rPr lang="pt-BR" sz="2500" b="1" dirty="0"/>
              <a:t>Inicio</a:t>
            </a:r>
          </a:p>
          <a:p>
            <a:r>
              <a:rPr lang="pt-BR" sz="2500" dirty="0"/>
              <a:t>     </a:t>
            </a:r>
            <a:r>
              <a:rPr lang="pt-BR" sz="2500" b="1" dirty="0"/>
              <a:t>Escreva</a:t>
            </a:r>
            <a:r>
              <a:rPr lang="pt-BR" sz="2500" dirty="0"/>
              <a:t> ("Digite a idade em anos ");</a:t>
            </a:r>
          </a:p>
          <a:p>
            <a:r>
              <a:rPr lang="pt-BR" sz="2500" dirty="0"/>
              <a:t>     </a:t>
            </a:r>
            <a:r>
              <a:rPr lang="pt-BR" sz="2500" b="1" dirty="0"/>
              <a:t>Leia</a:t>
            </a:r>
            <a:r>
              <a:rPr lang="pt-BR" sz="2500" dirty="0"/>
              <a:t> (idade);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B47E14-B2C6-4698-88BC-21469284BB3D}"/>
              </a:ext>
            </a:extLst>
          </p:cNvPr>
          <p:cNvSpPr txBox="1"/>
          <p:nvPr/>
        </p:nvSpPr>
        <p:spPr>
          <a:xfrm>
            <a:off x="6240016" y="2989986"/>
            <a:ext cx="5702111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500" b="1" dirty="0"/>
              <a:t>se </a:t>
            </a:r>
            <a:r>
              <a:rPr lang="pt-BR" sz="2500" dirty="0"/>
              <a:t>(idade &lt; 18 ) </a:t>
            </a:r>
            <a:r>
              <a:rPr lang="pt-BR" sz="2500" b="1" dirty="0"/>
              <a:t>então</a:t>
            </a:r>
            <a:r>
              <a:rPr lang="pt-BR" sz="2500" dirty="0"/>
              <a:t>	 </a:t>
            </a:r>
          </a:p>
          <a:p>
            <a:r>
              <a:rPr lang="pt-BR" sz="2500" dirty="0"/>
              <a:t>	  </a:t>
            </a:r>
            <a:r>
              <a:rPr lang="pt-BR" sz="2500" b="1" dirty="0"/>
              <a:t>escreva</a:t>
            </a:r>
            <a:r>
              <a:rPr lang="pt-BR" sz="2500" dirty="0"/>
              <a:t>(“Não pode dirigir ");</a:t>
            </a:r>
          </a:p>
          <a:p>
            <a:r>
              <a:rPr lang="pt-BR" sz="2500" b="1" dirty="0"/>
              <a:t>    </a:t>
            </a:r>
            <a:r>
              <a:rPr lang="pt-BR" sz="2500" b="1" dirty="0" err="1"/>
              <a:t>else</a:t>
            </a:r>
            <a:endParaRPr lang="pt-BR" sz="2500" b="1" dirty="0"/>
          </a:p>
          <a:p>
            <a:r>
              <a:rPr lang="pt-BR" sz="2500" b="1" dirty="0"/>
              <a:t>        escreva</a:t>
            </a:r>
            <a:r>
              <a:rPr lang="pt-BR" sz="2500" dirty="0"/>
              <a:t>(“Pode dirigir ");</a:t>
            </a:r>
          </a:p>
          <a:p>
            <a:r>
              <a:rPr lang="pt-BR" sz="2500" dirty="0"/>
              <a:t>    </a:t>
            </a:r>
            <a:r>
              <a:rPr lang="pt-BR" sz="2500" b="1" dirty="0"/>
              <a:t>fim se</a:t>
            </a:r>
            <a:endParaRPr lang="pt-BR" sz="2500" dirty="0"/>
          </a:p>
          <a:p>
            <a:r>
              <a:rPr lang="pt-BR" sz="2500" b="1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49962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060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AC10606C-730C-46CB-9E39-8EEE33EA6484}" vid="{8344C1C2-7648-4457-BA3A-6B3EB568D59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A1A33C78CC341B71D1B81223A8B9B" ma:contentTypeVersion="3" ma:contentTypeDescription="Crie um novo documento." ma:contentTypeScope="" ma:versionID="4910ad09349d2dc964d75ad66f374327">
  <xsd:schema xmlns:xsd="http://www.w3.org/2001/XMLSchema" xmlns:xs="http://www.w3.org/2001/XMLSchema" xmlns:p="http://schemas.microsoft.com/office/2006/metadata/properties" xmlns:ns2="c2eaa5fb-2060-4778-abdb-d410829f1634" targetNamespace="http://schemas.microsoft.com/office/2006/metadata/properties" ma:root="true" ma:fieldsID="25b2f458356b59ca943a09e1c64b6a4c" ns2:_="">
    <xsd:import namespace="c2eaa5fb-2060-4778-abdb-d410829f16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a5fb-2060-4778-abdb-d410829f16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34C638-7025-476B-B78E-898791324DF8}"/>
</file>

<file path=customXml/itemProps2.xml><?xml version="1.0" encoding="utf-8"?>
<ds:datastoreItem xmlns:ds="http://schemas.openxmlformats.org/officeDocument/2006/customXml" ds:itemID="{ADC9002D-367A-4B99-91BF-17AA928FB620}"/>
</file>

<file path=customXml/itemProps3.xml><?xml version="1.0" encoding="utf-8"?>
<ds:datastoreItem xmlns:ds="http://schemas.openxmlformats.org/officeDocument/2006/customXml" ds:itemID="{04769744-6A3B-436B-9DBB-C7D998BC9BA7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3373</TotalTime>
  <Words>943</Words>
  <Application>Microsoft Office PowerPoint</Application>
  <PresentationFormat>Widescreen</PresentationFormat>
  <Paragraphs>128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Tema1</vt:lpstr>
      <vt:lpstr>Estrutura de decisão Se...então...senão</vt:lpstr>
      <vt:lpstr>Definição</vt:lpstr>
      <vt:lpstr>Se...Então..Senão</vt:lpstr>
      <vt:lpstr>Condição</vt:lpstr>
      <vt:lpstr>Operadores relacionais</vt:lpstr>
      <vt:lpstr>Operadores aritméticos</vt:lpstr>
      <vt:lpstr>Exemplo 1</vt:lpstr>
      <vt:lpstr>Exemplo 1 </vt:lpstr>
      <vt:lpstr>Exemplo 2</vt:lpstr>
      <vt:lpstr>Exemplo 2</vt:lpstr>
      <vt:lpstr>Exemplo 3</vt:lpstr>
      <vt:lpstr>Exemplo 3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decisão</dc:title>
  <dc:creator>Andréia Salmazo Bertasso</dc:creator>
  <cp:lastModifiedBy>ANDREIA SALMAZO BERTASSO</cp:lastModifiedBy>
  <cp:revision>173</cp:revision>
  <dcterms:created xsi:type="dcterms:W3CDTF">2009-09-03T18:47:36Z</dcterms:created>
  <dcterms:modified xsi:type="dcterms:W3CDTF">2025-08-11T11:18:49Z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0x010100BDCA1A33C78CC341B71D1B81223A8B9B</vt:lpwstr>
  </property>
</Properties>
</file>