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7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5" r:id="rId68"/>
    <p:sldId id="327" r:id="rId69"/>
    <p:sldId id="328" r:id="rId70"/>
    <p:sldId id="324" r:id="rId71"/>
    <p:sldId id="326" r:id="rId72"/>
    <p:sldId id="329" r:id="rId73"/>
    <p:sldId id="330" r:id="rId74"/>
    <p:sldId id="331" r:id="rId75"/>
    <p:sldId id="332" r:id="rId76"/>
    <p:sldId id="333" r:id="rId77"/>
    <p:sldId id="334" r:id="rId7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576390E8-448B-459E-A83C-633F25513AA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Dijsktra" id="{73F3A62F-E1E3-4ABF-9A0D-3D15B6CDF5C9}">
          <p14:sldIdLst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5"/>
            <p14:sldId id="327"/>
            <p14:sldId id="328"/>
            <p14:sldId id="324"/>
            <p14:sldId id="326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77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d823535f2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d823535f2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d823535f2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d823535f2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823535f2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823535f2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823535f2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823535f2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823535f2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823535f2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23535f2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23535f2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d823535f2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d823535f2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823535f2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d823535f2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823535f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823535f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23535f2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23535f2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823535f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823535f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823535f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823535f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d823535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d823535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823535f2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d823535f2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d823535f2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d823535f2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23535f2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23535f2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d823535f2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d823535f2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d823535f2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d823535f2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7adc36c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7adc36c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823535f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823535f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7adc36c9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7adc36c9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823535f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823535f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adc36c9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7adc36c9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7adc36c9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7adc36c9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7adc36c9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7adc36c9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adc36c9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adc36c9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opracowany przez holenderskiego informatyka </a:t>
            </a:r>
            <a:r>
              <a:rPr lang="pl-PL" dirty="0" err="1" smtClean="0"/>
              <a:t>Edsgera</a:t>
            </a:r>
            <a:r>
              <a:rPr lang="pl-PL" dirty="0" smtClean="0"/>
              <a:t> Dijkstrę, służy do znajdowania najkrótszej ścieżki z pojedynczego źródła w grafie o nieujemnych wagach krawędzi.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93952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Q to lista</a:t>
            </a:r>
            <a:r>
              <a:rPr lang="pl-PL" baseline="0" dirty="0" smtClean="0"/>
              <a:t> kolejkowa, której priorytetem jest dystans.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87130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Kwadrat to wierzchołek grafu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390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823535f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d823535f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d823535f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d823535f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823535f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823535f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d823535f2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d823535f2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823535f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823535f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823535f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d823535f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BC8-8D6E-4FBB-8AC4-C207681A0D8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8657312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BC8-8D6E-4FBB-8AC4-C207681A0D8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39388199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BC8-8D6E-4FBB-8AC4-C207681A0D8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37506145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BC8-8D6E-4FBB-8AC4-C207681A0D8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5463714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BC8-8D6E-4FBB-8AC4-C207681A0D8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1864272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BC8-8D6E-4FBB-8AC4-C207681A0D8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398415034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BC8-8D6E-4FBB-8AC4-C207681A0D8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216825288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BC8-8D6E-4FBB-8AC4-C207681A0D8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3277660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BC8-8D6E-4FBB-8AC4-C207681A0D8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252121605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BC8-8D6E-4FBB-8AC4-C207681A0D8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98757706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BC8-8D6E-4FBB-8AC4-C207681A0D8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327564800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405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9BC8-8D6E-4FBB-8AC4-C207681A0D8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89504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rgbClr val="FFFFFF"/>
                </a:solidFill>
              </a:rPr>
              <a:t>A* pathfinding algorithm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32675" y="1306950"/>
            <a:ext cx="4519200" cy="16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Basic naming: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l">
                <a:solidFill>
                  <a:srgbClr val="FFFFFF"/>
                </a:solidFill>
              </a:rPr>
              <a:t>node - single cell in grid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l">
                <a:solidFill>
                  <a:srgbClr val="FFFFFF"/>
                </a:solidFill>
              </a:rPr>
              <a:t>starting node - where we start looking for path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l">
                <a:solidFill>
                  <a:srgbClr val="FFFFFF"/>
                </a:solidFill>
              </a:rPr>
              <a:t>target/end node - where we want to “go”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l">
                <a:solidFill>
                  <a:srgbClr val="FFFFFF"/>
                </a:solidFill>
              </a:rPr>
              <a:t>G cost - distance from node to starting node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l">
                <a:solidFill>
                  <a:srgbClr val="FFFFFF"/>
                </a:solidFill>
              </a:rPr>
              <a:t>H cost - distance from node to target node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l">
                <a:solidFill>
                  <a:srgbClr val="FFFFFF"/>
                </a:solidFill>
              </a:rPr>
              <a:t>F cost - sum of G and H cost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325" y="151225"/>
            <a:ext cx="5531349" cy="48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FFFFF"/>
                </a:solidFill>
              </a:rPr>
              <a:t>Pseudo code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86" name="Google Shape;1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875" y="780975"/>
            <a:ext cx="5860233" cy="41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FFFFF"/>
                </a:solidFill>
              </a:rPr>
              <a:t>Node class implemented in C#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92" name="Google Shape;1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12" y="814275"/>
            <a:ext cx="3343381" cy="412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FFFFF"/>
                </a:solidFill>
              </a:rPr>
              <a:t>Distance function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98" name="Google Shape;1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150" y="2211150"/>
            <a:ext cx="5881699" cy="7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525" y="152313"/>
            <a:ext cx="5528974" cy="48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FFFFF"/>
                </a:solidFill>
              </a:rPr>
              <a:t>Looking for lowest f cost node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4" name="Google Shape;2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00" y="1660975"/>
            <a:ext cx="8520000" cy="1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FFFFF"/>
                </a:solidFill>
              </a:rPr>
              <a:t>A* algorithm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10" name="Google Shape;2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400" y="715975"/>
            <a:ext cx="6065195" cy="412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FFFFF"/>
                </a:solidFill>
              </a:rPr>
              <a:t>Modification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6" name="Google Shape;216;p44"/>
          <p:cNvSpPr txBox="1"/>
          <p:nvPr/>
        </p:nvSpPr>
        <p:spPr>
          <a:xfrm>
            <a:off x="969650" y="890825"/>
            <a:ext cx="7020300" cy="1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The slowest part of A* algorithm is looking for node with lowest f cost.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It takes a lot of time, because we need to loop through whole “open” set.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Solution to this problem is using “Heap” instead of array / list / set.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Heap is normal array, but build as a binary tree with lowest f cost on top.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FFFFF"/>
                </a:solidFill>
              </a:rPr>
              <a:t>Heap optimization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22" name="Google Shape;2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525" y="1147011"/>
            <a:ext cx="5950949" cy="28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 smtClean="0"/>
              <a:t>Algorytm </a:t>
            </a:r>
            <a:r>
              <a:rPr lang="pl-PL" dirty="0" err="1" smtClean="0"/>
              <a:t>Dijsktra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061790" y="1166611"/>
            <a:ext cx="4770509" cy="3416400"/>
          </a:xfrm>
        </p:spPr>
        <p:txBody>
          <a:bodyPr/>
          <a:lstStyle/>
          <a:p>
            <a:r>
              <a:rPr lang="pl-PL" dirty="0"/>
              <a:t>ur. 11 maja 1930 w </a:t>
            </a:r>
            <a:r>
              <a:rPr lang="pl-PL" dirty="0" smtClean="0"/>
              <a:t>Rotterdamie</a:t>
            </a:r>
          </a:p>
          <a:p>
            <a:r>
              <a:rPr lang="pl-PL" dirty="0" smtClean="0"/>
              <a:t>zm</a:t>
            </a:r>
            <a:r>
              <a:rPr lang="pl-PL" dirty="0"/>
              <a:t>. 6 sierpnia 2002 w </a:t>
            </a:r>
            <a:r>
              <a:rPr lang="pl-PL" dirty="0" err="1"/>
              <a:t>Nuenen</a:t>
            </a:r>
            <a:endParaRPr lang="pl-PL" dirty="0"/>
          </a:p>
        </p:txBody>
      </p:sp>
      <p:pic>
        <p:nvPicPr>
          <p:cNvPr id="1028" name="Picture 4" descr="Ilustrac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11" y="1166611"/>
            <a:ext cx="2556479" cy="34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83" y="1207066"/>
            <a:ext cx="4669012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each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vertex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Graph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50" y="1207066"/>
            <a:ext cx="4559678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Q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vertex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16          //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each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neighbor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length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055" y="1207066"/>
            <a:ext cx="4386068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793" y="1207066"/>
            <a:ext cx="4434591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length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09" y="1207066"/>
            <a:ext cx="4361760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pl-PL" sz="1100" dirty="0">
                <a:latin typeface="Consolas" panose="020B0609020204030204" pitchFamily="49" charset="0"/>
              </a:rPr>
              <a:t>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02" y="1207066"/>
            <a:ext cx="4350174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12 </a:t>
            </a:r>
            <a:r>
              <a:rPr lang="pl-PL" sz="1100" dirty="0">
                <a:latin typeface="Consolas" panose="020B0609020204030204" pitchFamily="49" charset="0"/>
              </a:rPr>
              <a:t>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Q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831" y="1207066"/>
            <a:ext cx="4366516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vertex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94" y="1207066"/>
            <a:ext cx="4346790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each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neighbor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length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581" y="1207066"/>
            <a:ext cx="4315015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11" y="1207066"/>
            <a:ext cx="4263555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each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neighbor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length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[v]:    </a:t>
            </a:r>
            <a:r>
              <a:rPr lang="pl-PL" sz="1100" dirty="0">
                <a:latin typeface="Consolas" panose="020B0609020204030204" pitchFamily="49" charset="0"/>
              </a:rPr>
              <a:t>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69" y="1207066"/>
            <a:ext cx="4297639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90" y="1207066"/>
            <a:ext cx="4340397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each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neighbor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length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54" y="1207066"/>
            <a:ext cx="4327669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63" y="1207066"/>
            <a:ext cx="4251252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Q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4" y="1207066"/>
            <a:ext cx="4269770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vertex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42" y="1207066"/>
            <a:ext cx="4272894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each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neighbor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length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24" y="1207066"/>
            <a:ext cx="4294930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56" y="1207066"/>
            <a:ext cx="4301265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Q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rgbClr val="00B050"/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rgbClr val="00B050"/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12" y="1207066"/>
            <a:ext cx="4306154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13 </a:t>
            </a:r>
            <a:r>
              <a:rPr lang="pl-PL" sz="1100" dirty="0">
                <a:latin typeface="Consolas" panose="020B0609020204030204" pitchFamily="49" charset="0"/>
              </a:rPr>
              <a:t>         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u ←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vertex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89" y="1207066"/>
            <a:ext cx="4304200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17 </a:t>
            </a:r>
            <a:r>
              <a:rPr lang="pl-PL" sz="1100" dirty="0" smtClean="0">
                <a:latin typeface="Consolas" panose="020B0609020204030204" pitchFamily="49" charset="0"/>
              </a:rPr>
              <a:t>         </a:t>
            </a: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each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neighbor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length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216" y="1207066"/>
            <a:ext cx="4405746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25" y="1207066"/>
            <a:ext cx="4366928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each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neighbor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length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210" y="1207066"/>
            <a:ext cx="4493758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87" y="1207066"/>
            <a:ext cx="4195604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Q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39" y="1207066"/>
            <a:ext cx="4160099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vertex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58" y="1207066"/>
            <a:ext cx="4194462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each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neighbor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length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32" y="1207066"/>
            <a:ext cx="4473114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63" y="1207066"/>
            <a:ext cx="4227052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Q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09" y="1207066"/>
            <a:ext cx="4239759" cy="3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Pseudokod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</p:spPr>
        <p:txBody>
          <a:bodyPr/>
          <a:lstStyle/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 1  </a:t>
            </a:r>
            <a:r>
              <a:rPr lang="pl-PL" sz="1100" dirty="0" err="1">
                <a:latin typeface="Consolas" panose="020B0609020204030204" pitchFamily="49" charset="0"/>
              </a:rPr>
              <a:t>function</a:t>
            </a:r>
            <a:r>
              <a:rPr lang="pl-PL" sz="1100" dirty="0">
                <a:latin typeface="Consolas" panose="020B0609020204030204" pitchFamily="49" charset="0"/>
              </a:rPr>
              <a:t> Dijkstra(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, 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2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3      </a:t>
            </a:r>
            <a:r>
              <a:rPr lang="pl-PL" sz="1100" dirty="0" err="1">
                <a:latin typeface="Consolas" panose="020B0609020204030204" pitchFamily="49" charset="0"/>
              </a:rPr>
              <a:t>create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set Q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4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5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v in </a:t>
            </a:r>
            <a:r>
              <a:rPr lang="pl-PL" sz="1100" dirty="0" err="1">
                <a:latin typeface="Consolas" panose="020B0609020204030204" pitchFamily="49" charset="0"/>
              </a:rPr>
              <a:t>Graph</a:t>
            </a:r>
            <a:r>
              <a:rPr lang="pl-PL" sz="1100" dirty="0">
                <a:latin typeface="Consolas" panose="020B0609020204030204" pitchFamily="49" charset="0"/>
              </a:rPr>
              <a:t>: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6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INFINITY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7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UNDEFINED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 8          </a:t>
            </a:r>
            <a:r>
              <a:rPr lang="pl-PL" sz="1100" dirty="0" err="1">
                <a:latin typeface="Consolas" panose="020B0609020204030204" pitchFamily="49" charset="0"/>
              </a:rPr>
              <a:t>add</a:t>
            </a:r>
            <a:r>
              <a:rPr lang="pl-PL" sz="1100" dirty="0">
                <a:latin typeface="Consolas" panose="020B0609020204030204" pitchFamily="49" charset="0"/>
              </a:rPr>
              <a:t> v to Q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10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</a:t>
            </a:r>
            <a:r>
              <a:rPr lang="pl-PL" sz="1100" dirty="0" err="1">
                <a:latin typeface="Consolas" panose="020B0609020204030204" pitchFamily="49" charset="0"/>
              </a:rPr>
              <a:t>source</a:t>
            </a:r>
            <a:r>
              <a:rPr lang="pl-PL" sz="1100" dirty="0">
                <a:latin typeface="Consolas" panose="020B0609020204030204" pitchFamily="49" charset="0"/>
              </a:rPr>
              <a:t>] ← 0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11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12      </a:t>
            </a:r>
            <a:r>
              <a:rPr lang="pl-PL" sz="1100" dirty="0" err="1">
                <a:latin typeface="Consolas" panose="020B0609020204030204" pitchFamily="49" charset="0"/>
              </a:rPr>
              <a:t>while</a:t>
            </a:r>
            <a:r>
              <a:rPr lang="pl-PL" sz="1100" dirty="0">
                <a:latin typeface="Consolas" panose="020B0609020204030204" pitchFamily="49" charset="0"/>
              </a:rPr>
              <a:t> Q </a:t>
            </a:r>
            <a:r>
              <a:rPr lang="pl-PL" sz="1100" dirty="0" err="1">
                <a:latin typeface="Consolas" panose="020B0609020204030204" pitchFamily="49" charset="0"/>
              </a:rPr>
              <a:t>is</a:t>
            </a:r>
            <a:r>
              <a:rPr lang="pl-PL" sz="1100" dirty="0">
                <a:latin typeface="Consolas" panose="020B0609020204030204" pitchFamily="49" charset="0"/>
              </a:rPr>
              <a:t> not </a:t>
            </a:r>
            <a:r>
              <a:rPr lang="pl-PL" sz="1100" dirty="0" err="1">
                <a:latin typeface="Consolas" panose="020B0609020204030204" pitchFamily="49" charset="0"/>
              </a:rPr>
              <a:t>empty</a:t>
            </a:r>
            <a:r>
              <a:rPr lang="pl-PL" sz="1100" dirty="0"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13          u ← </a:t>
            </a:r>
            <a:r>
              <a:rPr lang="pl-PL" sz="1100" dirty="0" err="1">
                <a:latin typeface="Consolas" panose="020B0609020204030204" pitchFamily="49" charset="0"/>
              </a:rPr>
              <a:t>vertex</a:t>
            </a:r>
            <a:r>
              <a:rPr lang="pl-PL" sz="1100" dirty="0">
                <a:latin typeface="Consolas" panose="020B0609020204030204" pitchFamily="49" charset="0"/>
              </a:rPr>
              <a:t> in Q with min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14                               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15          </a:t>
            </a:r>
            <a:r>
              <a:rPr lang="pl-PL" sz="1100" dirty="0" err="1">
                <a:latin typeface="Consolas" panose="020B0609020204030204" pitchFamily="49" charset="0"/>
              </a:rPr>
              <a:t>remove</a:t>
            </a:r>
            <a:r>
              <a:rPr lang="pl-PL" sz="1100" dirty="0">
                <a:latin typeface="Consolas" panose="020B0609020204030204" pitchFamily="49" charset="0"/>
              </a:rPr>
              <a:t> u from Q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16          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only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11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still</a:t>
            </a:r>
            <a:r>
              <a:rPr lang="pl-PL" sz="1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pl-PL" sz="11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</a:t>
            </a:r>
            <a:endParaRPr lang="pl-PL" sz="11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17          for </a:t>
            </a:r>
            <a:r>
              <a:rPr lang="pl-PL" sz="1100" dirty="0" err="1">
                <a:latin typeface="Consolas" panose="020B0609020204030204" pitchFamily="49" charset="0"/>
              </a:rPr>
              <a:t>each</a:t>
            </a:r>
            <a:r>
              <a:rPr lang="pl-PL" sz="1100" dirty="0">
                <a:latin typeface="Consolas" panose="020B0609020204030204" pitchFamily="49" charset="0"/>
              </a:rPr>
              <a:t> </a:t>
            </a:r>
            <a:r>
              <a:rPr lang="pl-PL" sz="1100" dirty="0" err="1">
                <a:latin typeface="Consolas" panose="020B0609020204030204" pitchFamily="49" charset="0"/>
              </a:rPr>
              <a:t>neighbor</a:t>
            </a:r>
            <a:r>
              <a:rPr lang="pl-PL" sz="1100" dirty="0">
                <a:latin typeface="Consolas" panose="020B0609020204030204" pitchFamily="49" charset="0"/>
              </a:rPr>
              <a:t> v of u</a:t>
            </a:r>
            <a:r>
              <a:rPr lang="pl-PL" sz="1100" dirty="0" smtClean="0">
                <a:latin typeface="Consolas" panose="020B0609020204030204" pitchFamily="49" charset="0"/>
              </a:rPr>
              <a:t>: </a:t>
            </a:r>
          </a:p>
          <a:p>
            <a:pPr marL="114300" indent="0">
              <a:buNone/>
            </a:pPr>
            <a:r>
              <a:rPr lang="pl-PL" sz="1100" dirty="0" smtClean="0">
                <a:latin typeface="Consolas" panose="020B0609020204030204" pitchFamily="49" charset="0"/>
              </a:rPr>
              <a:t>18              </a:t>
            </a:r>
            <a:r>
              <a:rPr lang="pl-PL" sz="1100" dirty="0">
                <a:latin typeface="Consolas" panose="020B0609020204030204" pitchFamily="49" charset="0"/>
              </a:rPr>
              <a:t>alt ←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[u] + </a:t>
            </a:r>
            <a:r>
              <a:rPr lang="pl-PL" sz="1100" dirty="0" err="1">
                <a:latin typeface="Consolas" panose="020B0609020204030204" pitchFamily="49" charset="0"/>
              </a:rPr>
              <a:t>length</a:t>
            </a:r>
            <a:r>
              <a:rPr lang="pl-PL" sz="1100" dirty="0">
                <a:latin typeface="Consolas" panose="020B0609020204030204" pitchFamily="49" charset="0"/>
              </a:rPr>
              <a:t>(u, v)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19              </a:t>
            </a:r>
            <a:r>
              <a:rPr lang="pl-PL" sz="1100" dirty="0" err="1">
                <a:latin typeface="Consolas" panose="020B0609020204030204" pitchFamily="49" charset="0"/>
              </a:rPr>
              <a:t>if</a:t>
            </a:r>
            <a:r>
              <a:rPr lang="pl-PL" sz="1100" dirty="0">
                <a:latin typeface="Consolas" panose="020B0609020204030204" pitchFamily="49" charset="0"/>
              </a:rPr>
              <a:t> alt &lt;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[v]:              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20                  </a:t>
            </a:r>
            <a:r>
              <a:rPr lang="pl-PL" sz="1100" dirty="0" err="1">
                <a:latin typeface="Consolas" panose="020B0609020204030204" pitchFamily="49" charset="0"/>
              </a:rPr>
              <a:t>dist</a:t>
            </a:r>
            <a:r>
              <a:rPr lang="pl-PL" sz="1100" dirty="0">
                <a:latin typeface="Consolas" panose="020B0609020204030204" pitchFamily="49" charset="0"/>
              </a:rPr>
              <a:t>[v] ← alt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21                  </a:t>
            </a:r>
            <a:r>
              <a:rPr lang="pl-PL" sz="1100" dirty="0" err="1">
                <a:latin typeface="Consolas" panose="020B0609020204030204" pitchFamily="49" charset="0"/>
              </a:rPr>
              <a:t>prev</a:t>
            </a:r>
            <a:r>
              <a:rPr lang="pl-PL" sz="1100" dirty="0">
                <a:latin typeface="Consolas" panose="020B0609020204030204" pitchFamily="49" charset="0"/>
              </a:rPr>
              <a:t>[v] ← u </a:t>
            </a:r>
          </a:p>
          <a:p>
            <a:pPr marL="114300" indent="0">
              <a:buNone/>
            </a:pPr>
            <a:r>
              <a:rPr lang="pl-PL" sz="1100" dirty="0">
                <a:latin typeface="Consolas" panose="020B0609020204030204" pitchFamily="49" charset="0"/>
              </a:rPr>
              <a:t>22</a:t>
            </a:r>
          </a:p>
          <a:p>
            <a:pPr marL="114300" indent="0">
              <a:buNone/>
            </a:pP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23      return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[], </a:t>
            </a:r>
            <a:r>
              <a:rPr lang="pl-PL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</a:t>
            </a:r>
            <a:r>
              <a:rPr lang="pl-PL" sz="1100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09" y="1337373"/>
            <a:ext cx="4239759" cy="294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praktyce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46" y="1300149"/>
            <a:ext cx="7370540" cy="343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praktyce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7" y="1300149"/>
            <a:ext cx="7370538" cy="34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praktyce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7" y="1300149"/>
            <a:ext cx="7370538" cy="34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praktyce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7" y="1300149"/>
            <a:ext cx="7370538" cy="34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praktyce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6" y="1300149"/>
            <a:ext cx="7370540" cy="34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praktyce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7" y="1300149"/>
            <a:ext cx="7370538" cy="34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Kod: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Node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730493"/>
            <a:ext cx="3502471" cy="22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Kod: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PriorityQueue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15618"/>
            <a:ext cx="55149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Kod: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PriorityQueue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14424"/>
            <a:ext cx="71628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Kod: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PriorityQueue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551153"/>
            <a:ext cx="45339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789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 algorytmu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2"/>
          <a:srcRect l="7267"/>
          <a:stretch/>
        </p:blipFill>
        <p:spPr>
          <a:xfrm>
            <a:off x="4473676" y="1318929"/>
            <a:ext cx="4408227" cy="349468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3"/>
          <a:srcRect l="10006"/>
          <a:stretch/>
        </p:blipFill>
        <p:spPr>
          <a:xfrm>
            <a:off x="116007" y="1318929"/>
            <a:ext cx="4357669" cy="31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84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8052" y="2178291"/>
            <a:ext cx="8520600" cy="572700"/>
          </a:xfrm>
        </p:spPr>
        <p:txBody>
          <a:bodyPr/>
          <a:lstStyle/>
          <a:p>
            <a:pPr algn="ctr"/>
            <a:r>
              <a:rPr lang="pl-PL" dirty="0" smtClean="0"/>
              <a:t>Dziękujemy za uwagę.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25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3963</Words>
  <Application>Microsoft Office PowerPoint</Application>
  <PresentationFormat>Pokaz na ekranie (16:9)</PresentationFormat>
  <Paragraphs>729</Paragraphs>
  <Slides>76</Slides>
  <Notes>36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76</vt:i4>
      </vt:variant>
    </vt:vector>
  </HeadingPairs>
  <TitlesOfParts>
    <vt:vector size="82" baseType="lpstr">
      <vt:lpstr>Arial</vt:lpstr>
      <vt:lpstr>Calibri</vt:lpstr>
      <vt:lpstr>Calibri Light</vt:lpstr>
      <vt:lpstr>Consolas</vt:lpstr>
      <vt:lpstr>Simple Dark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Algorytm Dijsktra 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Algorytm w praktyce</vt:lpstr>
      <vt:lpstr>Algorytm w praktyce</vt:lpstr>
      <vt:lpstr>Algorytm w praktyce</vt:lpstr>
      <vt:lpstr>Algorytm w praktyce</vt:lpstr>
      <vt:lpstr>Algorytm w praktyce</vt:lpstr>
      <vt:lpstr>Algorytm w praktyce</vt:lpstr>
      <vt:lpstr>Kod: class Node</vt:lpstr>
      <vt:lpstr>Kod: class PriorityQueue</vt:lpstr>
      <vt:lpstr>Kod: class PriorityQueue</vt:lpstr>
      <vt:lpstr>Kod: class PriorityQueue</vt:lpstr>
      <vt:lpstr>Implementacja algorytmu</vt:lpstr>
      <vt:lpstr>Dziękujemy za uwagę.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Filip Gaweł</cp:lastModifiedBy>
  <cp:revision>38</cp:revision>
  <dcterms:modified xsi:type="dcterms:W3CDTF">2020-01-14T14:22:45Z</dcterms:modified>
</cp:coreProperties>
</file>