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80"/>
  </p:notesMasterIdLst>
  <p:sldIdLst>
    <p:sldId id="374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256" r:id="rId46"/>
    <p:sldId id="257" r:id="rId47"/>
    <p:sldId id="258" r:id="rId48"/>
    <p:sldId id="259" r:id="rId49"/>
    <p:sldId id="260" r:id="rId50"/>
    <p:sldId id="261" r:id="rId51"/>
    <p:sldId id="262" r:id="rId52"/>
    <p:sldId id="263" r:id="rId53"/>
    <p:sldId id="264" r:id="rId54"/>
    <p:sldId id="265" r:id="rId55"/>
    <p:sldId id="266" r:id="rId56"/>
    <p:sldId id="267" r:id="rId57"/>
    <p:sldId id="268" r:id="rId58"/>
    <p:sldId id="269" r:id="rId59"/>
    <p:sldId id="270" r:id="rId60"/>
    <p:sldId id="271" r:id="rId61"/>
    <p:sldId id="272" r:id="rId62"/>
    <p:sldId id="273" r:id="rId63"/>
    <p:sldId id="274" r:id="rId64"/>
    <p:sldId id="275" r:id="rId65"/>
    <p:sldId id="276" r:id="rId66"/>
    <p:sldId id="277" r:id="rId67"/>
    <p:sldId id="278" r:id="rId68"/>
    <p:sldId id="279" r:id="rId69"/>
    <p:sldId id="280" r:id="rId70"/>
    <p:sldId id="281" r:id="rId71"/>
    <p:sldId id="282" r:id="rId72"/>
    <p:sldId id="283" r:id="rId73"/>
    <p:sldId id="284" r:id="rId74"/>
    <p:sldId id="285" r:id="rId75"/>
    <p:sldId id="286" r:id="rId76"/>
    <p:sldId id="287" r:id="rId77"/>
    <p:sldId id="288" r:id="rId78"/>
    <p:sldId id="331" r:id="rId7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j3UPX7AtM2NCda+siyp+pqHHMD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l-PL"/>
              <a:t>opracowany przez holenderskiego informatyka Edsgera Dijkstrę, służy do znajdowania najkrótszej ścieżki z pojedynczego źródła w grafie o nieujemnych wagach krawędzi.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4485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0716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2952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796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384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642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0123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9987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990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1239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75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l-PL"/>
              <a:t>Q to lista kolejkowa, której priorytetem jest dystans.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2714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125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4637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3705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263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3702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578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5568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2520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26483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213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3157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8919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80550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4994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l-PL"/>
              <a:t>Kwadrat to wierzchołek grafu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2359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00229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1930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98659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88041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4426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6815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26863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Shift</a:t>
            </a:r>
            <a:r>
              <a:rPr lang="pl-PL" dirty="0" smtClean="0"/>
              <a:t> zwraca pierwszy element kolejki i usuwa go</a:t>
            </a:r>
            <a:endParaRPr dirty="0"/>
          </a:p>
        </p:txBody>
      </p:sp>
      <p:sp>
        <p:nvSpPr>
          <p:cNvPr id="569" name="Google Shape;569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8725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8748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3229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7950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8159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74959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1975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76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7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8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B244-D193-4128-815B-B663730E44C4}" type="datetimeFigureOut">
              <a:rPr lang="pl-PL" smtClean="0"/>
              <a:t>15.01.2020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0319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B244-D193-4128-815B-B663730E44C4}" type="datetimeFigureOut">
              <a:rPr lang="pl-PL" smtClean="0"/>
              <a:t>15.01.2020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09866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B244-D193-4128-815B-B663730E44C4}" type="datetimeFigureOut">
              <a:rPr lang="pl-PL" smtClean="0"/>
              <a:t>15.01.2020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63124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B244-D193-4128-815B-B663730E44C4}" type="datetimeFigureOut">
              <a:rPr lang="pl-PL" smtClean="0"/>
              <a:t>15.01.2020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72699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B244-D193-4128-815B-B663730E44C4}" type="datetimeFigureOut">
              <a:rPr lang="pl-PL" smtClean="0"/>
              <a:t>15.01.2020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71644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B244-D193-4128-815B-B663730E44C4}" type="datetimeFigureOut">
              <a:rPr lang="pl-PL" smtClean="0"/>
              <a:t>15.01.2020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721324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B244-D193-4128-815B-B663730E44C4}" type="datetimeFigureOut">
              <a:rPr lang="pl-PL" smtClean="0"/>
              <a:t>15.01.2020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536825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B244-D193-4128-815B-B663730E44C4}" type="datetimeFigureOut">
              <a:rPr lang="pl-PL" smtClean="0"/>
              <a:t>15.01.2020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68422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B244-D193-4128-815B-B663730E44C4}" type="datetimeFigureOut">
              <a:rPr lang="pl-PL" smtClean="0"/>
              <a:t>15.01.2020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6294197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B244-D193-4128-815B-B663730E44C4}" type="datetimeFigureOut">
              <a:rPr lang="pl-PL" smtClean="0"/>
              <a:t>15.01.2020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467691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B244-D193-4128-815B-B663730E44C4}" type="datetimeFigureOut">
              <a:rPr lang="pl-PL" smtClean="0"/>
              <a:t>15.01.2020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145158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217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8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8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6B244-D193-4128-815B-B663730E44C4}" type="datetimeFigureOut">
              <a:rPr lang="pl-PL" smtClean="0"/>
              <a:t>15.01.2020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106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Pathfinding-visualizer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11700" y="2834125"/>
            <a:ext cx="7420943" cy="792600"/>
          </a:xfrm>
        </p:spPr>
        <p:txBody>
          <a:bodyPr/>
          <a:lstStyle/>
          <a:p>
            <a:pPr algn="r"/>
            <a:r>
              <a:rPr lang="pl-PL" sz="1100" dirty="0" smtClean="0"/>
              <a:t>Politechnika Śląska, wydział matematyki stosowanej, informatyka </a:t>
            </a:r>
            <a:r>
              <a:rPr lang="pl-PL" sz="1100" dirty="0" err="1" smtClean="0"/>
              <a:t>sem</a:t>
            </a:r>
            <a:r>
              <a:rPr lang="pl-PL" sz="1100" dirty="0" smtClean="0"/>
              <a:t>. V</a:t>
            </a:r>
          </a:p>
          <a:p>
            <a:pPr algn="r"/>
            <a:r>
              <a:rPr lang="pl-PL" sz="1100" dirty="0" smtClean="0"/>
              <a:t>Heurystyczne metody optymalizacji</a:t>
            </a:r>
          </a:p>
          <a:p>
            <a:pPr algn="r"/>
            <a:r>
              <a:rPr lang="pl-PL" sz="1100" dirty="0" smtClean="0"/>
              <a:t>Piotr Białas, Filip Gaweł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7794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63" name="Google Shape;363;p42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64" name="Google Shape;36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1694" y="1207066"/>
            <a:ext cx="4346790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4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70" name="Google Shape;370;p43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71" name="Google Shape;37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7581" y="1207066"/>
            <a:ext cx="4315015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11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77" name="Google Shape;377;p44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78" name="Google Shape;37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3311" y="1207066"/>
            <a:ext cx="4263555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46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84" name="Google Shape;384;p45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              if alt &lt; dist[v]:    </a:t>
            </a: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85" name="Google Shape;38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6269" y="1207066"/>
            <a:ext cx="4297639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0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91" name="Google Shape;391;p46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</a:t>
            </a: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92" name="Google Shape;39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4890" y="1207066"/>
            <a:ext cx="4340397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51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98" name="Google Shape;398;p47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99" name="Google Shape;39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254" y="1207066"/>
            <a:ext cx="4327669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70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05" name="Google Shape;405;p48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</a:t>
            </a: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06" name="Google Shape;40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9463" y="1207066"/>
            <a:ext cx="4251252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7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12" name="Google Shape;412;p49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13" name="Google Shape;41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204" y="1207066"/>
            <a:ext cx="4269770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36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19" name="Google Shape;419;p50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20" name="Google Shape;42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8642" y="1207066"/>
            <a:ext cx="4272894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773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26" name="Google Shape;426;p51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27" name="Google Shape;42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7624" y="1207066"/>
            <a:ext cx="4294930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0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Algorytm Dijsktra</a:t>
            </a:r>
            <a:br>
              <a:rPr lang="pl-PL"/>
            </a:br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body" idx="1"/>
          </p:nvPr>
        </p:nvSpPr>
        <p:spPr>
          <a:xfrm>
            <a:off x="4061790" y="1166611"/>
            <a:ext cx="47705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ur. 11 maja 1930 w Rotterdamie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zm. 6 sierpnia 2002 w Nuenen</a:t>
            </a:r>
            <a:endParaRPr/>
          </a:p>
        </p:txBody>
      </p:sp>
      <p:pic>
        <p:nvPicPr>
          <p:cNvPr id="308" name="Google Shape;308;p34" descr="Ilustrac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9511" y="1166611"/>
            <a:ext cx="2556479" cy="3409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0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33" name="Google Shape;433;p52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34" name="Google Shape;43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4456" y="1207066"/>
            <a:ext cx="4301265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40" name="Google Shape;440;p53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</a:t>
            </a: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41" name="Google Shape;44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2012" y="1207066"/>
            <a:ext cx="4306154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0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47" name="Google Shape;447;p54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13 </a:t>
            </a: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48" name="Google Shape;44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2989" y="1207066"/>
            <a:ext cx="4304200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00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54" name="Google Shape;454;p55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 </a:t>
            </a: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55" name="Google Shape;45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2216" y="1207066"/>
            <a:ext cx="4405746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61" name="Google Shape;461;p56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62" name="Google Shape;46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1625" y="1207066"/>
            <a:ext cx="4366928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294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68" name="Google Shape;468;p57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69" name="Google Shape;46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8210" y="1207066"/>
            <a:ext cx="4493758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5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75" name="Google Shape;475;p58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76" name="Google Shape;476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7287" y="1207066"/>
            <a:ext cx="4195604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9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82" name="Google Shape;482;p59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83" name="Google Shape;48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5039" y="1207066"/>
            <a:ext cx="4160099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659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90" name="Google Shape;490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7858" y="1207066"/>
            <a:ext cx="4194462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31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496" name="Google Shape;496;p61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497" name="Google Shape;497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532" y="1207066"/>
            <a:ext cx="4473114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0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15" name="Google Shape;31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0583" y="1207066"/>
            <a:ext cx="4669012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99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503" name="Google Shape;503;p62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504" name="Google Shape;504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1563" y="1207066"/>
            <a:ext cx="4227052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4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510" name="Google Shape;510;p63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511" name="Google Shape;511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5209" y="1207066"/>
            <a:ext cx="4239759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7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517" name="Google Shape;517;p64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518" name="Google Shape;518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5209" y="1337373"/>
            <a:ext cx="4239759" cy="2940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12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Algorytm w praktyce</a:t>
            </a:r>
            <a:endParaRPr/>
          </a:p>
        </p:txBody>
      </p:sp>
      <p:pic>
        <p:nvPicPr>
          <p:cNvPr id="524" name="Google Shape;524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746" y="1300149"/>
            <a:ext cx="7370540" cy="3435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1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Algorytm w praktyce</a:t>
            </a:r>
            <a:endParaRPr/>
          </a:p>
        </p:txBody>
      </p:sp>
      <p:pic>
        <p:nvPicPr>
          <p:cNvPr id="530" name="Google Shape;53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747" y="1300149"/>
            <a:ext cx="7370538" cy="3435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4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Algorytm w praktyce</a:t>
            </a:r>
            <a:endParaRPr/>
          </a:p>
        </p:txBody>
      </p:sp>
      <p:pic>
        <p:nvPicPr>
          <p:cNvPr id="536" name="Google Shape;536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747" y="1300149"/>
            <a:ext cx="7370538" cy="3435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13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Algorytm w praktyce</a:t>
            </a:r>
            <a:endParaRPr/>
          </a:p>
        </p:txBody>
      </p:sp>
      <p:pic>
        <p:nvPicPr>
          <p:cNvPr id="542" name="Google Shape;542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747" y="1300149"/>
            <a:ext cx="7370538" cy="3435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6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Algorytm w praktyce</a:t>
            </a:r>
            <a:endParaRPr/>
          </a:p>
        </p:txBody>
      </p:sp>
      <p:pic>
        <p:nvPicPr>
          <p:cNvPr id="548" name="Google Shape;548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746" y="1300149"/>
            <a:ext cx="7370540" cy="3435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77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Algorytm w praktyce</a:t>
            </a:r>
            <a:endParaRPr/>
          </a:p>
        </p:txBody>
      </p:sp>
      <p:pic>
        <p:nvPicPr>
          <p:cNvPr id="554" name="Google Shape;554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747" y="1300149"/>
            <a:ext cx="7370538" cy="3435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3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Kod: class Node</a:t>
            </a:r>
            <a:endParaRPr/>
          </a:p>
        </p:txBody>
      </p:sp>
      <p:pic>
        <p:nvPicPr>
          <p:cNvPr id="560" name="Google Shape;560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730493"/>
            <a:ext cx="3502471" cy="2206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87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21" name="Google Shape;321;p36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</a:t>
            </a: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22" name="Google Shape;32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5250" y="1207066"/>
            <a:ext cx="4559678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36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Kod: class PriorityQueue</a:t>
            </a:r>
            <a:endParaRPr/>
          </a:p>
        </p:txBody>
      </p:sp>
      <p:pic>
        <p:nvPicPr>
          <p:cNvPr id="566" name="Google Shape;566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215618"/>
            <a:ext cx="5514975" cy="384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31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Kod: class PriorityQueue</a:t>
            </a:r>
            <a:endParaRPr/>
          </a:p>
        </p:txBody>
      </p:sp>
      <p:pic>
        <p:nvPicPr>
          <p:cNvPr id="572" name="Google Shape;572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114424"/>
            <a:ext cx="7162800" cy="382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2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Kod: class PriorityQueue</a:t>
            </a:r>
            <a:endParaRPr/>
          </a:p>
        </p:txBody>
      </p:sp>
      <p:sp>
        <p:nvSpPr>
          <p:cNvPr id="578" name="Google Shape;578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579" name="Google Shape;579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551153"/>
            <a:ext cx="4533900" cy="2914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3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Implementacja algorytmu</a:t>
            </a:r>
            <a:endParaRPr/>
          </a:p>
        </p:txBody>
      </p:sp>
      <p:pic>
        <p:nvPicPr>
          <p:cNvPr id="585" name="Google Shape;585;p75"/>
          <p:cNvPicPr preferRelativeResize="0"/>
          <p:nvPr/>
        </p:nvPicPr>
        <p:blipFill rotWithShape="1">
          <a:blip r:embed="rId3">
            <a:alphaModFix/>
          </a:blip>
          <a:srcRect l="7267"/>
          <a:stretch/>
        </p:blipFill>
        <p:spPr>
          <a:xfrm>
            <a:off x="4473676" y="1318929"/>
            <a:ext cx="4408227" cy="349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75"/>
          <p:cNvPicPr preferRelativeResize="0"/>
          <p:nvPr/>
        </p:nvPicPr>
        <p:blipFill rotWithShape="1">
          <a:blip r:embed="rId4">
            <a:alphaModFix/>
          </a:blip>
          <a:srcRect l="10005"/>
          <a:stretch/>
        </p:blipFill>
        <p:spPr>
          <a:xfrm>
            <a:off x="116007" y="1318929"/>
            <a:ext cx="4357669" cy="3114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4372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-PL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A* pathfinding algorithm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532675" y="1306950"/>
            <a:ext cx="4519200" cy="16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Basic naming: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lang="pl-PL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node - single cell in grid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lang="pl-PL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starting node - where we start looking for path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lang="pl-PL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target/end node - where we want to “go”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lang="pl-PL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 cost - distance from node to starting node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lang="pl-PL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 cost - distance from node to target node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lang="pl-PL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 cost - sum of G and H cost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6325" y="151225"/>
            <a:ext cx="5531349" cy="48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7525" y="152313"/>
            <a:ext cx="5528974" cy="48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7650" y="152400"/>
            <a:ext cx="55287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7650" y="152400"/>
            <a:ext cx="55287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7650" y="152400"/>
            <a:ext cx="55287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 1  </a:t>
            </a:r>
            <a:r>
              <a:rPr lang="pl-PL" sz="1100" dirty="0" err="1"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 Dijkstra(</a:t>
            </a:r>
            <a:r>
              <a:rPr lang="pl-PL" sz="1100" dirty="0" err="1">
                <a:latin typeface="Consolas"/>
                <a:ea typeface="Consolas"/>
                <a:cs typeface="Consolas"/>
                <a:sym typeface="Consolas"/>
              </a:rPr>
              <a:t>Graph</a:t>
            </a: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l-PL" sz="1100" dirty="0" err="1"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 2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 3      </a:t>
            </a:r>
            <a:r>
              <a:rPr lang="pl-PL" sz="1100" dirty="0" err="1"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-PL" sz="1100" dirty="0" err="1"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 set Q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 4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 5      for </a:t>
            </a:r>
            <a:r>
              <a:rPr lang="pl-PL" sz="1100" dirty="0" err="1">
                <a:latin typeface="Consolas"/>
                <a:ea typeface="Consolas"/>
                <a:cs typeface="Consolas"/>
                <a:sym typeface="Consolas"/>
              </a:rPr>
              <a:t>each</a:t>
            </a: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-PL" sz="1100" dirty="0" err="1"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 v in </a:t>
            </a:r>
            <a:r>
              <a:rPr lang="pl-PL" sz="1100" dirty="0" err="1">
                <a:latin typeface="Consolas"/>
                <a:ea typeface="Consolas"/>
                <a:cs typeface="Consolas"/>
                <a:sym typeface="Consolas"/>
              </a:rPr>
              <a:t>Graph</a:t>
            </a: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:             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 6          </a:t>
            </a:r>
            <a:r>
              <a:rPr lang="pl-PL" sz="1100" dirty="0" err="1">
                <a:latin typeface="Consolas"/>
                <a:ea typeface="Consolas"/>
                <a:cs typeface="Consolas"/>
                <a:sym typeface="Consolas"/>
              </a:rPr>
              <a:t>dist</a:t>
            </a: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[v] ← INFINITY                  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 7          </a:t>
            </a:r>
            <a:r>
              <a:rPr lang="pl-PL" sz="1100" dirty="0" err="1"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[v] ← UNDEFINED                 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 8          </a:t>
            </a:r>
            <a:r>
              <a:rPr lang="pl-PL" sz="1100" dirty="0" err="1"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 v to Q                      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10      </a:t>
            </a:r>
            <a:r>
              <a:rPr lang="pl-PL" sz="1100" dirty="0" err="1">
                <a:latin typeface="Consolas"/>
                <a:ea typeface="Consolas"/>
                <a:cs typeface="Consolas"/>
                <a:sym typeface="Consolas"/>
              </a:rPr>
              <a:t>dist</a:t>
            </a: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l-PL" sz="1100" dirty="0" err="1"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] ← 0                        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12      </a:t>
            </a:r>
            <a:r>
              <a:rPr lang="pl-PL" sz="11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Q </a:t>
            </a:r>
            <a:r>
              <a:rPr lang="pl-PL" sz="11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not </a:t>
            </a:r>
            <a:r>
              <a:rPr lang="pl-PL" sz="11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13          u ← </a:t>
            </a:r>
            <a:r>
              <a:rPr lang="pl-PL" sz="11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in Q with min </a:t>
            </a:r>
            <a:r>
              <a:rPr lang="pl-PL" sz="11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[u]    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15          </a:t>
            </a:r>
            <a:r>
              <a:rPr lang="pl-PL" sz="11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u from Q 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16          // </a:t>
            </a:r>
            <a:r>
              <a:rPr lang="pl-PL" sz="11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only</a:t>
            </a: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pl-PL" sz="11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that</a:t>
            </a: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-PL" sz="11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are</a:t>
            </a: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-PL" sz="11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still</a:t>
            </a: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in Q</a:t>
            </a:r>
            <a:endParaRPr sz="11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17          for </a:t>
            </a:r>
            <a:r>
              <a:rPr lang="pl-PL" sz="11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each</a:t>
            </a: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l-PL" sz="11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neighbor</a:t>
            </a: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 of u: 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18              alt ← </a:t>
            </a:r>
            <a:r>
              <a:rPr lang="pl-PL" sz="11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[u] + </a:t>
            </a:r>
            <a:r>
              <a:rPr lang="pl-PL" sz="11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(u, v)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19              </a:t>
            </a:r>
            <a:r>
              <a:rPr lang="pl-PL" sz="11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alt &lt; </a:t>
            </a:r>
            <a:r>
              <a:rPr lang="pl-PL" sz="11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dist</a:t>
            </a:r>
            <a:r>
              <a:rPr lang="pl-PL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[v]:               </a:t>
            </a:r>
            <a:endParaRPr dirty="0">
              <a:solidFill>
                <a:srgbClr val="FF0000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20                  </a:t>
            </a:r>
            <a:r>
              <a:rPr lang="pl-PL" sz="1100" dirty="0" err="1">
                <a:latin typeface="Consolas"/>
                <a:ea typeface="Consolas"/>
                <a:cs typeface="Consolas"/>
                <a:sym typeface="Consolas"/>
              </a:rPr>
              <a:t>dist</a:t>
            </a: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[v] ← alt 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21                  </a:t>
            </a:r>
            <a:r>
              <a:rPr lang="pl-PL" sz="1100" dirty="0" err="1"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[v] ← u 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22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23      return </a:t>
            </a:r>
            <a:r>
              <a:rPr lang="pl-PL" sz="1100" dirty="0" err="1">
                <a:latin typeface="Consolas"/>
                <a:ea typeface="Consolas"/>
                <a:cs typeface="Consolas"/>
                <a:sym typeface="Consolas"/>
              </a:rPr>
              <a:t>dist</a:t>
            </a: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[], </a:t>
            </a:r>
            <a:r>
              <a:rPr lang="pl-PL" sz="1100" dirty="0" err="1"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lang="pl-PL" sz="1100" dirty="0">
                <a:latin typeface="Consolas"/>
                <a:ea typeface="Consolas"/>
                <a:cs typeface="Consolas"/>
                <a:sym typeface="Consolas"/>
              </a:rPr>
              <a:t>[]</a:t>
            </a:r>
            <a:endParaRPr dirty="0"/>
          </a:p>
        </p:txBody>
      </p:sp>
      <p:pic>
        <p:nvPicPr>
          <p:cNvPr id="329" name="Google Shape;32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055" y="1207066"/>
            <a:ext cx="4386068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38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7650" y="152400"/>
            <a:ext cx="55287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7650" y="152400"/>
            <a:ext cx="55287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7650" y="152400"/>
            <a:ext cx="55287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35" name="Google Shape;335;p38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</a:t>
            </a: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36" name="Google Shape;33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7793" y="1207066"/>
            <a:ext cx="4434591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0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3338" y="152400"/>
            <a:ext cx="55373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</a:t>
            </a: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43" name="Google Shape;34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4209" y="1207066"/>
            <a:ext cx="4361760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6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-PL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Pseudo code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1875" y="780975"/>
            <a:ext cx="5860233" cy="41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-PL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Node class implemented in C#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0312" y="814275"/>
            <a:ext cx="3343381" cy="412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-PL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Distance function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725" y="2202696"/>
            <a:ext cx="6110549" cy="7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-PL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Looking for lowest f cost node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000" y="1660975"/>
            <a:ext cx="8520000" cy="18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-PL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A* algorithm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9400" y="715975"/>
            <a:ext cx="6065195" cy="4122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-PL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Modification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969650" y="890825"/>
            <a:ext cx="7020300" cy="15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slowest part of A* algorithm is looking for node with lowest f cost. 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takes a lot of time, because we need to loop through whole “open” set.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 to this problem is using “Heap” instead of array / list / set.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Heap is normal array, but build as a binary tree with lowest f cost on top.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/>
        </p:nvSpPr>
        <p:spPr>
          <a:xfrm>
            <a:off x="1991850" y="237475"/>
            <a:ext cx="51603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l-PL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Heap optimization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6525" y="1147011"/>
            <a:ext cx="5950949" cy="28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6"/>
          <p:cNvSpPr txBox="1">
            <a:spLocks noGrp="1"/>
          </p:cNvSpPr>
          <p:nvPr>
            <p:ph type="title"/>
          </p:nvPr>
        </p:nvSpPr>
        <p:spPr>
          <a:xfrm>
            <a:off x="298052" y="217829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-PL"/>
              <a:t>Dziękujemy za uwagę.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49" name="Google Shape;349;p40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12      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50" name="Google Shape;35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0002" y="1207066"/>
            <a:ext cx="4350174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7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/>
              <a:t>Pseudokod</a:t>
            </a:r>
            <a:endParaRPr/>
          </a:p>
        </p:txBody>
      </p:sp>
      <p:sp>
        <p:nvSpPr>
          <p:cNvPr id="356" name="Google Shape;356;p41"/>
          <p:cNvSpPr txBox="1">
            <a:spLocks noGrp="1"/>
          </p:cNvSpPr>
          <p:nvPr>
            <p:ph type="body" idx="1"/>
          </p:nvPr>
        </p:nvSpPr>
        <p:spPr>
          <a:xfrm>
            <a:off x="0" y="1207066"/>
            <a:ext cx="371060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1  function Dijkstra(Graph, source):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3      create vertex set Q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5      for each vertex v in Graph: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6          dist[v] ← INFINITY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7          prev[v] ← UNDEFINED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8          add v to Q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10      dist[source] ← 0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 </a:t>
            </a: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l-PL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 Q is not empty: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13          u ← vertex in Q with min dist[u]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14         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15          remove u from Q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16          </a:t>
            </a:r>
            <a:r>
              <a:rPr lang="pl-PL" sz="1100">
                <a:solidFill>
                  <a:srgbClr val="7B7B7B"/>
                </a:solidFill>
                <a:latin typeface="Consolas"/>
                <a:ea typeface="Consolas"/>
                <a:cs typeface="Consolas"/>
                <a:sym typeface="Consolas"/>
              </a:rPr>
              <a:t>// only v that are still in Q</a:t>
            </a:r>
            <a:endParaRPr sz="1100">
              <a:solidFill>
                <a:srgbClr val="7B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17          for each neighbor v of u: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18              alt ← dist[u] + length(u, v)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19              if alt &lt; dist[v]: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20                  dist[v] ← alt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21                  prev[v] ← u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22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100">
                <a:latin typeface="Consolas"/>
                <a:ea typeface="Consolas"/>
                <a:cs typeface="Consolas"/>
                <a:sym typeface="Consolas"/>
              </a:rPr>
              <a:t>23      return dist[], prev[]</a:t>
            </a:r>
            <a:endParaRPr/>
          </a:p>
        </p:txBody>
      </p:sp>
      <p:pic>
        <p:nvPicPr>
          <p:cNvPr id="357" name="Google Shape;35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1831" y="1207066"/>
            <a:ext cx="4366516" cy="320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1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3991</Words>
  <Application>Microsoft Office PowerPoint</Application>
  <PresentationFormat>Pokaz na ekranie (16:9)</PresentationFormat>
  <Paragraphs>734</Paragraphs>
  <Slides>77</Slides>
  <Notes>76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77</vt:i4>
      </vt:variant>
    </vt:vector>
  </HeadingPairs>
  <TitlesOfParts>
    <vt:vector size="83" baseType="lpstr">
      <vt:lpstr>Arial</vt:lpstr>
      <vt:lpstr>Calibri</vt:lpstr>
      <vt:lpstr>Calibri Light</vt:lpstr>
      <vt:lpstr>Consolas</vt:lpstr>
      <vt:lpstr>Simple Dark</vt:lpstr>
      <vt:lpstr>Motyw pakietu Office</vt:lpstr>
      <vt:lpstr>Pathfinding-visualizer</vt:lpstr>
      <vt:lpstr>Algorytm Dijsktra 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Pseudokod</vt:lpstr>
      <vt:lpstr>Algorytm w praktyce</vt:lpstr>
      <vt:lpstr>Algorytm w praktyce</vt:lpstr>
      <vt:lpstr>Algorytm w praktyce</vt:lpstr>
      <vt:lpstr>Algorytm w praktyce</vt:lpstr>
      <vt:lpstr>Algorytm w praktyce</vt:lpstr>
      <vt:lpstr>Algorytm w praktyce</vt:lpstr>
      <vt:lpstr>Kod: class Node</vt:lpstr>
      <vt:lpstr>Kod: class PriorityQueue</vt:lpstr>
      <vt:lpstr>Kod: class PriorityQueue</vt:lpstr>
      <vt:lpstr>Kod: class PriorityQueue</vt:lpstr>
      <vt:lpstr>Implementacja algorytmu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Dziękujemy za uwagę.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Pathfinding-visualizer</dc:title>
  <cp:lastModifiedBy>Filip Gaweł</cp:lastModifiedBy>
  <cp:revision>3</cp:revision>
  <dcterms:modified xsi:type="dcterms:W3CDTF">2020-01-14T23:51:07Z</dcterms:modified>
</cp:coreProperties>
</file>