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83" roundtripDataSignature="AMtx7mj3UPX7AtM2NCda+siyp+pqHHMD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3" Type="http://customschemas.google.com/relationships/presentationmetadata" Target="metadata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l-PL"/>
              <a:t>opracowany przez holenderskiego informatyka Edsgera Dijkstrę, służy do znajdowania najkrótszej ścieżki z pojedynczego źródła w grafie o nieujemnych wagach krawędzi.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l-PL"/>
              <a:t>Q to lista kolejkowa, której priorytetem jest dystans.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4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4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4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4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4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4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4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5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5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5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5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5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5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5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5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5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5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6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6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6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6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6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6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7" name="Google Shape;527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l-PL"/>
              <a:t>Kwadrat to wierzchołek grafu</a:t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6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6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6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7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7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7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7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7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7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7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7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8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1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1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3" name="Google Shape;63;p9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9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3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3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9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94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94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9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9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9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5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95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8" name="Google Shape;88;p95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95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0" name="Google Shape;90;p95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9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9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9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9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9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9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9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9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8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98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6" name="Google Shape;106;p98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107" name="Google Shape;107;p9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9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9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9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99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p99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114" name="Google Shape;114;p9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9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9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00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10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0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0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1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01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10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0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0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8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8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8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7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8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8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8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80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8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8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5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3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3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7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4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9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8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3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8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2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0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4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9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7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6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56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0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54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53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62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8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60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5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52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51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65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64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61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49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59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66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57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6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68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63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72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69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71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70.png"/><Relationship Id="rId4" Type="http://schemas.openxmlformats.org/officeDocument/2006/relationships/image" Target="../media/image73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"/>
          <p:cNvSpPr txBox="1"/>
          <p:nvPr/>
        </p:nvSpPr>
        <p:spPr>
          <a:xfrm>
            <a:off x="1991850" y="237475"/>
            <a:ext cx="51603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l-PL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A* pathfinding algorithm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"/>
          <p:cNvSpPr txBox="1"/>
          <p:nvPr/>
        </p:nvSpPr>
        <p:spPr>
          <a:xfrm>
            <a:off x="532675" y="1306950"/>
            <a:ext cx="4519200" cy="16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-PL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Basic naming</a:t>
            </a:r>
            <a:r>
              <a:rPr b="0" i="0" lang="pl-PL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-"/>
            </a:pPr>
            <a:r>
              <a:rPr b="0" i="0" lang="pl-PL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node - </a:t>
            </a:r>
            <a:r>
              <a:rPr b="0" i="0" lang="pl-PL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single cell in grid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-"/>
            </a:pPr>
            <a:r>
              <a:rPr b="0" i="0" lang="pl-PL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starting node - </a:t>
            </a:r>
            <a:r>
              <a:rPr b="0" i="0" lang="pl-PL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where we start looking for path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-"/>
            </a:pPr>
            <a:r>
              <a:rPr b="0" i="0" lang="pl-PL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target/end node - </a:t>
            </a:r>
            <a:r>
              <a:rPr b="0" i="0" lang="pl-PL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where we want to “go”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-"/>
            </a:pPr>
            <a:r>
              <a:rPr b="0" i="0" lang="pl-PL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 cost - </a:t>
            </a:r>
            <a:r>
              <a:rPr b="0" i="0" lang="pl-PL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distance from node to starting node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-"/>
            </a:pPr>
            <a:r>
              <a:rPr b="0" i="0" lang="pl-PL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 cost - </a:t>
            </a:r>
            <a:r>
              <a:rPr b="0" i="0" lang="pl-PL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distance from node to target node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-"/>
            </a:pPr>
            <a:r>
              <a:rPr b="0" i="0" lang="pl-PL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 cost - </a:t>
            </a:r>
            <a:r>
              <a:rPr b="0" i="0" lang="pl-PL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sum of G and H cost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3338" y="152400"/>
            <a:ext cx="553733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3338" y="152400"/>
            <a:ext cx="553733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3338" y="152400"/>
            <a:ext cx="553733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3338" y="152400"/>
            <a:ext cx="553733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3338" y="152400"/>
            <a:ext cx="553733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3338" y="152400"/>
            <a:ext cx="553733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3338" y="152400"/>
            <a:ext cx="553733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3338" y="152400"/>
            <a:ext cx="553733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3338" y="152400"/>
            <a:ext cx="553733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3338" y="152400"/>
            <a:ext cx="553733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6325" y="151225"/>
            <a:ext cx="5531349" cy="484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3338" y="152400"/>
            <a:ext cx="553733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3338" y="152400"/>
            <a:ext cx="553733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3338" y="152400"/>
            <a:ext cx="553733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3338" y="152400"/>
            <a:ext cx="553733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3338" y="152400"/>
            <a:ext cx="553733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3338" y="152400"/>
            <a:ext cx="553733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3338" y="152400"/>
            <a:ext cx="553733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7"/>
          <p:cNvSpPr txBox="1"/>
          <p:nvPr/>
        </p:nvSpPr>
        <p:spPr>
          <a:xfrm>
            <a:off x="1991850" y="237475"/>
            <a:ext cx="51603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l-PL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Pseudo code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" name="Google Shape;26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1875" y="780975"/>
            <a:ext cx="5860233" cy="412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8"/>
          <p:cNvSpPr txBox="1"/>
          <p:nvPr/>
        </p:nvSpPr>
        <p:spPr>
          <a:xfrm>
            <a:off x="1991850" y="237475"/>
            <a:ext cx="51603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l-PL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Node class implemented in C#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0312" y="814275"/>
            <a:ext cx="3343381" cy="4122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9"/>
          <p:cNvSpPr txBox="1"/>
          <p:nvPr/>
        </p:nvSpPr>
        <p:spPr>
          <a:xfrm>
            <a:off x="1991850" y="237475"/>
            <a:ext cx="51603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l-PL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Distance function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7" name="Google Shape;2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6725" y="2202696"/>
            <a:ext cx="6110549" cy="73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7525" y="152313"/>
            <a:ext cx="5528974" cy="48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0"/>
          <p:cNvSpPr txBox="1"/>
          <p:nvPr/>
        </p:nvSpPr>
        <p:spPr>
          <a:xfrm>
            <a:off x="1991850" y="237475"/>
            <a:ext cx="51603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l-PL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Looking for lowest f cost node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000" y="1660975"/>
            <a:ext cx="8520000" cy="182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1"/>
          <p:cNvSpPr txBox="1"/>
          <p:nvPr/>
        </p:nvSpPr>
        <p:spPr>
          <a:xfrm>
            <a:off x="1991850" y="237475"/>
            <a:ext cx="51603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l-PL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A* algorithm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Google Shape;28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9400" y="715975"/>
            <a:ext cx="6065195" cy="4122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2"/>
          <p:cNvSpPr txBox="1"/>
          <p:nvPr/>
        </p:nvSpPr>
        <p:spPr>
          <a:xfrm>
            <a:off x="1991850" y="237475"/>
            <a:ext cx="51603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l-PL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Modification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2"/>
          <p:cNvSpPr txBox="1"/>
          <p:nvPr/>
        </p:nvSpPr>
        <p:spPr>
          <a:xfrm>
            <a:off x="969650" y="890825"/>
            <a:ext cx="7020300" cy="15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-PL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slowest part of A* algorithm is looking for node with lowest f cost. 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-PL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 takes a lot of time, because we need to loop through whole “open” set.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-PL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Solution to this problem is using “Heap” instead of array / list / set.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-PL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Heap is normal array, but build as a binary tree with lowest f cost on top.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3"/>
          <p:cNvSpPr txBox="1"/>
          <p:nvPr/>
        </p:nvSpPr>
        <p:spPr>
          <a:xfrm>
            <a:off x="1991850" y="237475"/>
            <a:ext cx="51603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l-PL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Heap optimization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1" name="Google Shape;30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6525" y="1147011"/>
            <a:ext cx="5950949" cy="284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l-PL"/>
              <a:t>Algorytm Dijsktra</a:t>
            </a:r>
            <a:br>
              <a:rPr lang="pl-PL"/>
            </a:br>
            <a:endParaRPr/>
          </a:p>
        </p:txBody>
      </p:sp>
      <p:sp>
        <p:nvSpPr>
          <p:cNvPr id="307" name="Google Shape;307;p34"/>
          <p:cNvSpPr txBox="1"/>
          <p:nvPr>
            <p:ph idx="1" type="body"/>
          </p:nvPr>
        </p:nvSpPr>
        <p:spPr>
          <a:xfrm>
            <a:off x="4061790" y="1166611"/>
            <a:ext cx="477050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-PL"/>
              <a:t>ur. 11 maja 1930 w Rotterdamie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-PL"/>
              <a:t>zm. 6 sierpnia 2002 w Nuenen</a:t>
            </a:r>
            <a:endParaRPr/>
          </a:p>
        </p:txBody>
      </p:sp>
      <p:pic>
        <p:nvPicPr>
          <p:cNvPr descr="Ilustracja" id="308" name="Google Shape;30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9511" y="1166611"/>
            <a:ext cx="2556479" cy="3409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l-PL"/>
              <a:t>Pseudokod</a:t>
            </a:r>
            <a:endParaRPr/>
          </a:p>
        </p:txBody>
      </p:sp>
      <p:sp>
        <p:nvSpPr>
          <p:cNvPr id="314" name="Google Shape;314;p35"/>
          <p:cNvSpPr txBox="1"/>
          <p:nvPr>
            <p:ph idx="1" type="body"/>
          </p:nvPr>
        </p:nvSpPr>
        <p:spPr>
          <a:xfrm>
            <a:off x="0" y="1207066"/>
            <a:ext cx="371060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1  function Dijkstra(Graph, source):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2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3      create vertex set Q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4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5      for each vertex v in Graph: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6          dist[v] ← INFINITY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7          prev[v] ← UNDEFINED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8          add v to Q    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10      dist[source] ← 0      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11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12      while Q is not empty: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13          u ← vertex in Q with min dist[u]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14                            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15          remove u from Q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16          </a:t>
            </a:r>
            <a:r>
              <a:rPr lang="pl-PL" sz="1100">
                <a:solidFill>
                  <a:srgbClr val="7B7B7B"/>
                </a:solidFill>
                <a:latin typeface="Consolas"/>
                <a:ea typeface="Consolas"/>
                <a:cs typeface="Consolas"/>
                <a:sym typeface="Consolas"/>
              </a:rPr>
              <a:t>// only v that are still in Q</a:t>
            </a:r>
            <a:endParaRPr sz="1100">
              <a:solidFill>
                <a:srgbClr val="7B7B7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17          for each neighbor v of u: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18              alt ← dist[u] + length(u, v)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19              if alt &lt; dist[v]: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20                  dist[v] ← alt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21                  prev[v] ← u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22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23      return dist[], prev[]</a:t>
            </a:r>
            <a:endParaRPr/>
          </a:p>
        </p:txBody>
      </p:sp>
      <p:pic>
        <p:nvPicPr>
          <p:cNvPr id="315" name="Google Shape;31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40583" y="1207066"/>
            <a:ext cx="4669012" cy="320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l-PL"/>
              <a:t>Pseudokod</a:t>
            </a:r>
            <a:endParaRPr/>
          </a:p>
        </p:txBody>
      </p:sp>
      <p:sp>
        <p:nvSpPr>
          <p:cNvPr id="321" name="Google Shape;321;p36"/>
          <p:cNvSpPr txBox="1"/>
          <p:nvPr>
            <p:ph idx="1" type="body"/>
          </p:nvPr>
        </p:nvSpPr>
        <p:spPr>
          <a:xfrm>
            <a:off x="0" y="1207066"/>
            <a:ext cx="371060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1  function Dijkstra(Graph, source):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2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3      create vertex set Q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4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5      </a:t>
            </a: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for each vertex v in Graph: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6          dist[v] ← INFINITY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7          prev[v] ← UNDEFINED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8          add v to Q    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10      dist[source] ← 0      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11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12      while Q is not empty: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13          u ← vertex in Q with min dist[u]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14                            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15          remove u from Q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16          </a:t>
            </a:r>
            <a:r>
              <a:rPr lang="pl-PL" sz="1100">
                <a:solidFill>
                  <a:srgbClr val="7B7B7B"/>
                </a:solidFill>
                <a:latin typeface="Consolas"/>
                <a:ea typeface="Consolas"/>
                <a:cs typeface="Consolas"/>
                <a:sym typeface="Consolas"/>
              </a:rPr>
              <a:t>// only v that are still in Q</a:t>
            </a:r>
            <a:endParaRPr sz="1100">
              <a:solidFill>
                <a:srgbClr val="7B7B7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17          for each neighbor v of u: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18              alt ← dist[u] + length(u, v)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19              if alt &lt; dist[v]: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20                  dist[v] ← alt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21                  prev[v] ← u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22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23      return dist[], prev[]</a:t>
            </a:r>
            <a:endParaRPr/>
          </a:p>
        </p:txBody>
      </p:sp>
      <p:pic>
        <p:nvPicPr>
          <p:cNvPr id="322" name="Google Shape;32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5250" y="1207066"/>
            <a:ext cx="4559678" cy="320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l-PL"/>
              <a:t>Pseudokod</a:t>
            </a:r>
            <a:endParaRPr/>
          </a:p>
        </p:txBody>
      </p:sp>
      <p:sp>
        <p:nvSpPr>
          <p:cNvPr id="328" name="Google Shape;328;p37"/>
          <p:cNvSpPr txBox="1"/>
          <p:nvPr>
            <p:ph idx="1" type="body"/>
          </p:nvPr>
        </p:nvSpPr>
        <p:spPr>
          <a:xfrm>
            <a:off x="0" y="1207066"/>
            <a:ext cx="371060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1  function Dijkstra(Graph, source):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2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3      create vertex set Q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4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5      for each vertex v in Graph: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6          dist[v] ← INFINITY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7          prev[v] ← UNDEFINED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8          add v to Q    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10      dist[source] ← 0      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11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12      </a:t>
            </a: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while Q is not empty: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13          u ← vertex in Q with min dist[u]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14                            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15          remove u from Q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16          // only v that are still in Q</a:t>
            </a:r>
            <a:endParaRPr sz="11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17          for each neighbor v of u: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18              alt ← dist[u] + length(u, v)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19              if alt &lt; dist[v]: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20                  dist[v] ← alt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21                  prev[v] ← u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22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23      return dist[], prev[]</a:t>
            </a:r>
            <a:endParaRPr/>
          </a:p>
        </p:txBody>
      </p:sp>
      <p:pic>
        <p:nvPicPr>
          <p:cNvPr id="329" name="Google Shape;32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2055" y="1207066"/>
            <a:ext cx="4386068" cy="320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l-PL"/>
              <a:t>Pseudokod</a:t>
            </a:r>
            <a:endParaRPr/>
          </a:p>
        </p:txBody>
      </p:sp>
      <p:sp>
        <p:nvSpPr>
          <p:cNvPr id="335" name="Google Shape;335;p38"/>
          <p:cNvSpPr txBox="1"/>
          <p:nvPr>
            <p:ph idx="1" type="body"/>
          </p:nvPr>
        </p:nvSpPr>
        <p:spPr>
          <a:xfrm>
            <a:off x="0" y="1207066"/>
            <a:ext cx="371060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1  function Dijkstra(Graph, source):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2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3      create vertex set Q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4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5      for each vertex v in Graph: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6          dist[v] ← INFINITY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7          prev[v] ← UNDEFINED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8          add v to Q    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10      dist[source] ← 0      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11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12      while Q is not empty: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13          u ← vertex in Q with min dist[u]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14                            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15          remove u from Q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16          </a:t>
            </a:r>
            <a:r>
              <a:rPr lang="pl-PL" sz="1100">
                <a:solidFill>
                  <a:srgbClr val="7B7B7B"/>
                </a:solidFill>
                <a:latin typeface="Consolas"/>
                <a:ea typeface="Consolas"/>
                <a:cs typeface="Consolas"/>
                <a:sym typeface="Consolas"/>
              </a:rPr>
              <a:t>// only v that are still in Q</a:t>
            </a:r>
            <a:endParaRPr sz="1100">
              <a:solidFill>
                <a:srgbClr val="7B7B7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17          for each neighbor v of u: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18              alt ← dist[u] + length(u, v)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19              </a:t>
            </a: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if alt &lt; dist[v]: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20                  dist[v] ← alt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21                  prev[v] ← u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22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23      return dist[], prev[]</a:t>
            </a:r>
            <a:endParaRPr/>
          </a:p>
        </p:txBody>
      </p:sp>
      <p:pic>
        <p:nvPicPr>
          <p:cNvPr id="336" name="Google Shape;33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7793" y="1207066"/>
            <a:ext cx="4434591" cy="320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l-PL"/>
              <a:t>Pseudokod</a:t>
            </a:r>
            <a:endParaRPr/>
          </a:p>
        </p:txBody>
      </p:sp>
      <p:sp>
        <p:nvSpPr>
          <p:cNvPr id="342" name="Google Shape;342;p39"/>
          <p:cNvSpPr txBox="1"/>
          <p:nvPr>
            <p:ph idx="1" type="body"/>
          </p:nvPr>
        </p:nvSpPr>
        <p:spPr>
          <a:xfrm>
            <a:off x="0" y="1207066"/>
            <a:ext cx="371060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1  function Dijkstra(Graph, source):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2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3      create vertex set Q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4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5      for each vertex v in Graph: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6          dist[v] ← INFINITY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7          prev[v] ← UNDEFINED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8          add v to Q    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10      dist[source] ← 0      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11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12      while Q is not empty: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13          u ← vertex in Q with min dist[u]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14                            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15          remove u from Q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16          </a:t>
            </a:r>
            <a:r>
              <a:rPr lang="pl-PL" sz="1100">
                <a:solidFill>
                  <a:srgbClr val="7B7B7B"/>
                </a:solidFill>
                <a:latin typeface="Consolas"/>
                <a:ea typeface="Consolas"/>
                <a:cs typeface="Consolas"/>
                <a:sym typeface="Consolas"/>
              </a:rPr>
              <a:t>// only v that are still in Q</a:t>
            </a:r>
            <a:endParaRPr sz="1100">
              <a:solidFill>
                <a:srgbClr val="7B7B7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17          for each neighbor v of u: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18              alt ← dist[u] + length(u, v)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19              </a:t>
            </a: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if alt &lt; dist[v]: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20                  dist[v] ← alt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21                  prev[v] ← u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22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23      return dist[], prev[]</a:t>
            </a:r>
            <a:endParaRPr/>
          </a:p>
        </p:txBody>
      </p:sp>
      <p:pic>
        <p:nvPicPr>
          <p:cNvPr id="343" name="Google Shape;34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4209" y="1207066"/>
            <a:ext cx="4361760" cy="320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7650" y="152400"/>
            <a:ext cx="552871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l-PL"/>
              <a:t>Pseudokod</a:t>
            </a:r>
            <a:endParaRPr/>
          </a:p>
        </p:txBody>
      </p:sp>
      <p:sp>
        <p:nvSpPr>
          <p:cNvPr id="349" name="Google Shape;349;p40"/>
          <p:cNvSpPr txBox="1"/>
          <p:nvPr>
            <p:ph idx="1" type="body"/>
          </p:nvPr>
        </p:nvSpPr>
        <p:spPr>
          <a:xfrm>
            <a:off x="0" y="1207066"/>
            <a:ext cx="371060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1  function Dijkstra(Graph, source):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2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3      create vertex set Q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4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5      for each vertex v in Graph: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6          dist[v] ← INFINITY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7          prev[v] ← UNDEFINED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8          add v to Q    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10      dist[source] ← 0      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11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12      while Q is not empty: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13          u ← vertex in Q with min dist[u]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14                            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15          remove u from Q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16          </a:t>
            </a:r>
            <a:r>
              <a:rPr lang="pl-PL" sz="1100">
                <a:solidFill>
                  <a:srgbClr val="7B7B7B"/>
                </a:solidFill>
                <a:latin typeface="Consolas"/>
                <a:ea typeface="Consolas"/>
                <a:cs typeface="Consolas"/>
                <a:sym typeface="Consolas"/>
              </a:rPr>
              <a:t>// only v that are still in Q</a:t>
            </a:r>
            <a:endParaRPr sz="1100">
              <a:solidFill>
                <a:srgbClr val="7B7B7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17          for each neighbor v of u: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18              alt ← dist[u] + length(u, v)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19              if alt &lt; dist[v]: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                 </a:t>
            </a: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dist[v] ← alt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21                  prev[v] ← u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22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23      return dist[], prev[]</a:t>
            </a:r>
            <a:endParaRPr/>
          </a:p>
        </p:txBody>
      </p:sp>
      <p:pic>
        <p:nvPicPr>
          <p:cNvPr id="350" name="Google Shape;35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0002" y="1207066"/>
            <a:ext cx="4350174" cy="320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l-PL"/>
              <a:t>Pseudokod</a:t>
            </a:r>
            <a:endParaRPr/>
          </a:p>
        </p:txBody>
      </p:sp>
      <p:sp>
        <p:nvSpPr>
          <p:cNvPr id="356" name="Google Shape;356;p41"/>
          <p:cNvSpPr txBox="1"/>
          <p:nvPr>
            <p:ph idx="1" type="body"/>
          </p:nvPr>
        </p:nvSpPr>
        <p:spPr>
          <a:xfrm>
            <a:off x="0" y="1207066"/>
            <a:ext cx="371060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1  function Dijkstra(Graph, source):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2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3      create vertex set Q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4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5      for each vertex v in Graph: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6          dist[v] ← INFINITY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7          prev[v] ← UNDEFINED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8          add v to Q    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10      dist[source] ← 0      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11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12 </a:t>
            </a: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while Q is not empty: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13          u ← vertex in Q with min dist[u]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14                            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15          remove u from Q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16          </a:t>
            </a:r>
            <a:r>
              <a:rPr lang="pl-PL" sz="1100">
                <a:solidFill>
                  <a:srgbClr val="7B7B7B"/>
                </a:solidFill>
                <a:latin typeface="Consolas"/>
                <a:ea typeface="Consolas"/>
                <a:cs typeface="Consolas"/>
                <a:sym typeface="Consolas"/>
              </a:rPr>
              <a:t>// only v that are still in Q</a:t>
            </a:r>
            <a:endParaRPr sz="1100">
              <a:solidFill>
                <a:srgbClr val="7B7B7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17          for each neighbor v of u: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18              alt ← dist[u] + length(u, v)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19              if alt &lt; dist[v]: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20                  dist[v] ← alt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21                  prev[v] ← u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22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23      return dist[], prev[]</a:t>
            </a:r>
            <a:endParaRPr/>
          </a:p>
        </p:txBody>
      </p:sp>
      <p:pic>
        <p:nvPicPr>
          <p:cNvPr id="357" name="Google Shape;35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1831" y="1207066"/>
            <a:ext cx="4366516" cy="320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l-PL"/>
              <a:t>Pseudokod</a:t>
            </a:r>
            <a:endParaRPr/>
          </a:p>
        </p:txBody>
      </p:sp>
      <p:sp>
        <p:nvSpPr>
          <p:cNvPr id="363" name="Google Shape;363;p42"/>
          <p:cNvSpPr txBox="1"/>
          <p:nvPr>
            <p:ph idx="1" type="body"/>
          </p:nvPr>
        </p:nvSpPr>
        <p:spPr>
          <a:xfrm>
            <a:off x="0" y="1207066"/>
            <a:ext cx="371060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1  function Dijkstra(Graph, source):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2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3      create vertex set Q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4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5      for each vertex v in Graph: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6          dist[v] ← INFINITY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7          prev[v] ← UNDEFINED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8          add v to Q    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10      dist[source] ← 0      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11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12      while Q is not empty: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13          u ← vertex in Q with min dist[u]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14                            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15          remove u from Q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16          </a:t>
            </a:r>
            <a:r>
              <a:rPr lang="pl-PL" sz="1100">
                <a:solidFill>
                  <a:srgbClr val="7B7B7B"/>
                </a:solidFill>
                <a:latin typeface="Consolas"/>
                <a:ea typeface="Consolas"/>
                <a:cs typeface="Consolas"/>
                <a:sym typeface="Consolas"/>
              </a:rPr>
              <a:t>// only v that are still in Q</a:t>
            </a:r>
            <a:endParaRPr sz="1100">
              <a:solidFill>
                <a:srgbClr val="7B7B7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17          for each neighbor v of u: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18              alt ← dist[u] + length(u, v)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19              if alt &lt; dist[v]: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20                  dist[v] ← alt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21                  prev[v] ← u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22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23      return dist[], prev[]</a:t>
            </a:r>
            <a:endParaRPr/>
          </a:p>
        </p:txBody>
      </p:sp>
      <p:pic>
        <p:nvPicPr>
          <p:cNvPr id="364" name="Google Shape;36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1694" y="1207066"/>
            <a:ext cx="4346790" cy="320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l-PL"/>
              <a:t>Pseudokod</a:t>
            </a:r>
            <a:endParaRPr/>
          </a:p>
        </p:txBody>
      </p:sp>
      <p:sp>
        <p:nvSpPr>
          <p:cNvPr id="370" name="Google Shape;370;p43"/>
          <p:cNvSpPr txBox="1"/>
          <p:nvPr>
            <p:ph idx="1" type="body"/>
          </p:nvPr>
        </p:nvSpPr>
        <p:spPr>
          <a:xfrm>
            <a:off x="0" y="1207066"/>
            <a:ext cx="371060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1  function Dijkstra(Graph, source):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2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3      create vertex set Q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4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5      for each vertex v in Graph: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6          dist[v] ← INFINITY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7          prev[v] ← UNDEFINED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8          add v to Q    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10      dist[source] ← 0      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11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12      while Q is not empty: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13          u ← vertex in Q with min dist[u]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14                            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15          remove u from Q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16          </a:t>
            </a:r>
            <a:r>
              <a:rPr lang="pl-PL" sz="1100">
                <a:solidFill>
                  <a:srgbClr val="7B7B7B"/>
                </a:solidFill>
                <a:latin typeface="Consolas"/>
                <a:ea typeface="Consolas"/>
                <a:cs typeface="Consolas"/>
                <a:sym typeface="Consolas"/>
              </a:rPr>
              <a:t>// only v that are still in Q</a:t>
            </a:r>
            <a:endParaRPr sz="1100">
              <a:solidFill>
                <a:srgbClr val="7B7B7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17          for each neighbor v of u: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18              alt ← dist[u] + length(u, v)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19              if alt &lt; dist[v]: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20                  dist[v] ← alt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21                  prev[v] ← u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22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23      return dist[], prev[]</a:t>
            </a:r>
            <a:endParaRPr/>
          </a:p>
        </p:txBody>
      </p:sp>
      <p:pic>
        <p:nvPicPr>
          <p:cNvPr id="371" name="Google Shape;37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7581" y="1207066"/>
            <a:ext cx="4315015" cy="320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l-PL"/>
              <a:t>Pseudokod</a:t>
            </a:r>
            <a:endParaRPr/>
          </a:p>
        </p:txBody>
      </p:sp>
      <p:sp>
        <p:nvSpPr>
          <p:cNvPr id="377" name="Google Shape;377;p44"/>
          <p:cNvSpPr txBox="1"/>
          <p:nvPr>
            <p:ph idx="1" type="body"/>
          </p:nvPr>
        </p:nvSpPr>
        <p:spPr>
          <a:xfrm>
            <a:off x="0" y="1207066"/>
            <a:ext cx="371060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1  function Dijkstra(Graph, source):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2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3      create vertex set Q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4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5      for each vertex v in Graph: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6          dist[v] ← INFINITY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7          prev[v] ← UNDEFINED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8          add v to Q    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10      dist[source] ← 0      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11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12      while Q is not empty: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13          u ← vertex in Q with min dist[u]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14                            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15          remove u from Q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16          </a:t>
            </a:r>
            <a:r>
              <a:rPr lang="pl-PL" sz="1100">
                <a:solidFill>
                  <a:srgbClr val="7B7B7B"/>
                </a:solidFill>
                <a:latin typeface="Consolas"/>
                <a:ea typeface="Consolas"/>
                <a:cs typeface="Consolas"/>
                <a:sym typeface="Consolas"/>
              </a:rPr>
              <a:t>// only v that are still in Q</a:t>
            </a:r>
            <a:endParaRPr sz="1100">
              <a:solidFill>
                <a:srgbClr val="7B7B7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17          for each neighbor v of u: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18              alt ← dist[u] + length(u, v)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19              if alt &lt; dist[v]: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20                  dist[v] ← alt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21                  prev[v] ← u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22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23      return dist[], prev[]</a:t>
            </a:r>
            <a:endParaRPr/>
          </a:p>
        </p:txBody>
      </p:sp>
      <p:pic>
        <p:nvPicPr>
          <p:cNvPr id="378" name="Google Shape;37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3311" y="1207066"/>
            <a:ext cx="4263555" cy="320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l-PL"/>
              <a:t>Pseudokod</a:t>
            </a:r>
            <a:endParaRPr/>
          </a:p>
        </p:txBody>
      </p:sp>
      <p:sp>
        <p:nvSpPr>
          <p:cNvPr id="384" name="Google Shape;384;p45"/>
          <p:cNvSpPr txBox="1"/>
          <p:nvPr>
            <p:ph idx="1" type="body"/>
          </p:nvPr>
        </p:nvSpPr>
        <p:spPr>
          <a:xfrm>
            <a:off x="0" y="1207066"/>
            <a:ext cx="371060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1  function Dijkstra(Graph, source):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2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3      create vertex set Q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4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5      for each vertex v in Graph: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6          dist[v] ← INFINITY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7          prev[v] ← UNDEFINED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8          add v to Q    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10      dist[source] ← 0      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11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12      while Q is not empty: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13          u ← vertex in Q with min dist[u]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14                            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15          remove u from Q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16          </a:t>
            </a:r>
            <a:r>
              <a:rPr lang="pl-PL" sz="1100">
                <a:solidFill>
                  <a:srgbClr val="7B7B7B"/>
                </a:solidFill>
                <a:latin typeface="Consolas"/>
                <a:ea typeface="Consolas"/>
                <a:cs typeface="Consolas"/>
                <a:sym typeface="Consolas"/>
              </a:rPr>
              <a:t>// only v that are still in Q</a:t>
            </a:r>
            <a:endParaRPr sz="1100">
              <a:solidFill>
                <a:srgbClr val="7B7B7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17          for each neighbor v of u: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18              alt ← dist[u] + length(u, v)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19              if alt &lt; dist[v]:    </a:t>
            </a: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20                  dist[v] ← alt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21                  prev[v] ← u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22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23      return dist[], prev[]</a:t>
            </a:r>
            <a:endParaRPr/>
          </a:p>
        </p:txBody>
      </p:sp>
      <p:pic>
        <p:nvPicPr>
          <p:cNvPr id="385" name="Google Shape;38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6269" y="1207066"/>
            <a:ext cx="4297639" cy="320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l-PL"/>
              <a:t>Pseudokod</a:t>
            </a:r>
            <a:endParaRPr/>
          </a:p>
        </p:txBody>
      </p:sp>
      <p:sp>
        <p:nvSpPr>
          <p:cNvPr id="391" name="Google Shape;391;p46"/>
          <p:cNvSpPr txBox="1"/>
          <p:nvPr>
            <p:ph idx="1" type="body"/>
          </p:nvPr>
        </p:nvSpPr>
        <p:spPr>
          <a:xfrm>
            <a:off x="0" y="1207066"/>
            <a:ext cx="371060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1  function Dijkstra(Graph, source):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2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3      create vertex set Q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4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5      for each vertex v in Graph: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6          dist[v] ← INFINITY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7          prev[v] ← UNDEFINED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8          add v to Q    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10      dist[source] ← 0      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11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12      while Q is not empty: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13          u ← vertex in Q with min dist[u]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14                            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15          remove u from Q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16          </a:t>
            </a:r>
            <a:r>
              <a:rPr lang="pl-PL" sz="1100">
                <a:solidFill>
                  <a:srgbClr val="7B7B7B"/>
                </a:solidFill>
                <a:latin typeface="Consolas"/>
                <a:ea typeface="Consolas"/>
                <a:cs typeface="Consolas"/>
                <a:sym typeface="Consolas"/>
              </a:rPr>
              <a:t>// only v that are still in Q</a:t>
            </a:r>
            <a:endParaRPr sz="1100">
              <a:solidFill>
                <a:srgbClr val="7B7B7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17          for each neighbor v of u: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18              alt ← dist[u] + length(u, v)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19              if alt &lt; dist[v]: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20                  </a:t>
            </a: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dist[v] ← alt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21                  prev[v] ← u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22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23      return dist[], prev[]</a:t>
            </a:r>
            <a:endParaRPr/>
          </a:p>
        </p:txBody>
      </p:sp>
      <p:pic>
        <p:nvPicPr>
          <p:cNvPr id="392" name="Google Shape;39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4890" y="1207066"/>
            <a:ext cx="4340397" cy="320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l-PL"/>
              <a:t>Pseudokod</a:t>
            </a:r>
            <a:endParaRPr/>
          </a:p>
        </p:txBody>
      </p:sp>
      <p:sp>
        <p:nvSpPr>
          <p:cNvPr id="398" name="Google Shape;398;p47"/>
          <p:cNvSpPr txBox="1"/>
          <p:nvPr>
            <p:ph idx="1" type="body"/>
          </p:nvPr>
        </p:nvSpPr>
        <p:spPr>
          <a:xfrm>
            <a:off x="0" y="1207066"/>
            <a:ext cx="371060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1  function Dijkstra(Graph, source):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2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3      create vertex set Q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4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5      for each vertex v in Graph: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6          dist[v] ← INFINITY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7          prev[v] ← UNDEFINED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8          add v to Q    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10      dist[source] ← 0      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11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12      while Q is not empty: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13          u ← vertex in Q with min dist[u]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14                            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15          remove u from Q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16          </a:t>
            </a:r>
            <a:r>
              <a:rPr lang="pl-PL" sz="1100">
                <a:solidFill>
                  <a:srgbClr val="7B7B7B"/>
                </a:solidFill>
                <a:latin typeface="Consolas"/>
                <a:ea typeface="Consolas"/>
                <a:cs typeface="Consolas"/>
                <a:sym typeface="Consolas"/>
              </a:rPr>
              <a:t>// only v that are still in Q</a:t>
            </a:r>
            <a:endParaRPr sz="1100">
              <a:solidFill>
                <a:srgbClr val="7B7B7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17          for each neighbor v of u: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18              alt ← dist[u] + length(u, v)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19              if alt &lt; dist[v]: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20                  dist[v] ← alt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21                  prev[v] ← u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22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23      return dist[], prev[]</a:t>
            </a:r>
            <a:endParaRPr/>
          </a:p>
        </p:txBody>
      </p:sp>
      <p:pic>
        <p:nvPicPr>
          <p:cNvPr id="399" name="Google Shape;39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1254" y="1207066"/>
            <a:ext cx="4327669" cy="320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l-PL"/>
              <a:t>Pseudokod</a:t>
            </a:r>
            <a:endParaRPr/>
          </a:p>
        </p:txBody>
      </p:sp>
      <p:sp>
        <p:nvSpPr>
          <p:cNvPr id="405" name="Google Shape;405;p48"/>
          <p:cNvSpPr txBox="1"/>
          <p:nvPr>
            <p:ph idx="1" type="body"/>
          </p:nvPr>
        </p:nvSpPr>
        <p:spPr>
          <a:xfrm>
            <a:off x="0" y="1207066"/>
            <a:ext cx="371060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1  function Dijkstra(Graph, source):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2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3      create vertex set Q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4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5      for each vertex v in Graph: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6          dist[v] ← INFINITY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7          prev[v] ← UNDEFINED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8          add v to Q    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10      dist[source] ← 0      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11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12      while Q is not empty: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13          u ← vertex in Q with min dist[u]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14                            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15          remove u from Q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16          </a:t>
            </a:r>
            <a:r>
              <a:rPr lang="pl-PL" sz="1100">
                <a:solidFill>
                  <a:srgbClr val="7B7B7B"/>
                </a:solidFill>
                <a:latin typeface="Consolas"/>
                <a:ea typeface="Consolas"/>
                <a:cs typeface="Consolas"/>
                <a:sym typeface="Consolas"/>
              </a:rPr>
              <a:t>// only v that are still in Q</a:t>
            </a:r>
            <a:endParaRPr sz="1100">
              <a:solidFill>
                <a:srgbClr val="7B7B7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17          for each neighbor v of u: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18              alt ← dist[u] + length(u, v)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19              if alt &lt; dist[v]: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20                  </a:t>
            </a: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dist[v] ← alt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21                  prev[v] ← u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22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23      return dist[], prev[]</a:t>
            </a:r>
            <a:endParaRPr/>
          </a:p>
        </p:txBody>
      </p:sp>
      <p:pic>
        <p:nvPicPr>
          <p:cNvPr id="406" name="Google Shape;406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9463" y="1207066"/>
            <a:ext cx="4251252" cy="320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l-PL"/>
              <a:t>Pseudokod</a:t>
            </a:r>
            <a:endParaRPr/>
          </a:p>
        </p:txBody>
      </p:sp>
      <p:sp>
        <p:nvSpPr>
          <p:cNvPr id="412" name="Google Shape;412;p49"/>
          <p:cNvSpPr txBox="1"/>
          <p:nvPr>
            <p:ph idx="1" type="body"/>
          </p:nvPr>
        </p:nvSpPr>
        <p:spPr>
          <a:xfrm>
            <a:off x="0" y="1207066"/>
            <a:ext cx="371060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1  function Dijkstra(Graph, source):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2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3      create vertex set Q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4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5      for each vertex v in Graph: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6          dist[v] ← INFINITY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7          prev[v] ← UNDEFINED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8          add v to Q    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10      dist[source] ← 0      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11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12      while Q is not empty: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13          u ← vertex in Q with min dist[u]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14                            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15          remove u from Q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16          </a:t>
            </a:r>
            <a:r>
              <a:rPr lang="pl-PL" sz="1100">
                <a:solidFill>
                  <a:srgbClr val="7B7B7B"/>
                </a:solidFill>
                <a:latin typeface="Consolas"/>
                <a:ea typeface="Consolas"/>
                <a:cs typeface="Consolas"/>
                <a:sym typeface="Consolas"/>
              </a:rPr>
              <a:t>// only v that are still in Q</a:t>
            </a:r>
            <a:endParaRPr sz="1100">
              <a:solidFill>
                <a:srgbClr val="7B7B7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17          for each neighbor v of u: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18              alt ← dist[u] + length(u, v)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19              if alt &lt; dist[v]: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20                  dist[v] ← alt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21                  prev[v] ← u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22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23      return dist[], prev[]</a:t>
            </a:r>
            <a:endParaRPr/>
          </a:p>
        </p:txBody>
      </p:sp>
      <p:pic>
        <p:nvPicPr>
          <p:cNvPr id="413" name="Google Shape;413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0204" y="1207066"/>
            <a:ext cx="4269770" cy="320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7650" y="152400"/>
            <a:ext cx="552871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l-PL"/>
              <a:t>Pseudokod</a:t>
            </a:r>
            <a:endParaRPr/>
          </a:p>
        </p:txBody>
      </p:sp>
      <p:sp>
        <p:nvSpPr>
          <p:cNvPr id="419" name="Google Shape;419;p50"/>
          <p:cNvSpPr txBox="1"/>
          <p:nvPr>
            <p:ph idx="1" type="body"/>
          </p:nvPr>
        </p:nvSpPr>
        <p:spPr>
          <a:xfrm>
            <a:off x="0" y="1207066"/>
            <a:ext cx="371060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1  function Dijkstra(Graph, source):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2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3      create vertex set Q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4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5      for each vertex v in Graph: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6          dist[v] ← INFINITY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7          prev[v] ← UNDEFINED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8          add v to Q    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10      dist[source] ← 0      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11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12      while Q is not empty: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13          u ← vertex in Q with min dist[u]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14                            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15          remove u from Q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16          </a:t>
            </a:r>
            <a:r>
              <a:rPr lang="pl-PL" sz="1100">
                <a:solidFill>
                  <a:srgbClr val="7B7B7B"/>
                </a:solidFill>
                <a:latin typeface="Consolas"/>
                <a:ea typeface="Consolas"/>
                <a:cs typeface="Consolas"/>
                <a:sym typeface="Consolas"/>
              </a:rPr>
              <a:t>// only v that are still in Q</a:t>
            </a:r>
            <a:endParaRPr sz="1100">
              <a:solidFill>
                <a:srgbClr val="7B7B7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17          for each neighbor v of u: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18              alt ← dist[u] + length(u, v)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19              if alt &lt; dist[v]: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20                  dist[v] ← alt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21                  prev[v] ← u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22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23      return dist[], prev[]</a:t>
            </a:r>
            <a:endParaRPr/>
          </a:p>
        </p:txBody>
      </p:sp>
      <p:pic>
        <p:nvPicPr>
          <p:cNvPr id="420" name="Google Shape;420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8642" y="1207066"/>
            <a:ext cx="4272894" cy="320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l-PL"/>
              <a:t>Pseudokod</a:t>
            </a:r>
            <a:endParaRPr/>
          </a:p>
        </p:txBody>
      </p:sp>
      <p:sp>
        <p:nvSpPr>
          <p:cNvPr id="426" name="Google Shape;426;p51"/>
          <p:cNvSpPr txBox="1"/>
          <p:nvPr>
            <p:ph idx="1" type="body"/>
          </p:nvPr>
        </p:nvSpPr>
        <p:spPr>
          <a:xfrm>
            <a:off x="0" y="1207066"/>
            <a:ext cx="371060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1  function Dijkstra(Graph, source):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2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3      create vertex set Q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4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5      for each vertex v in Graph: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6          dist[v] ← INFINITY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7          prev[v] ← UNDEFINED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8          add v to Q    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10      dist[source] ← 0      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11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12      while Q is not empty: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13          u ← vertex in Q with min dist[u]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14                            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15          remove u from Q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16          </a:t>
            </a:r>
            <a:r>
              <a:rPr lang="pl-PL" sz="1100">
                <a:solidFill>
                  <a:srgbClr val="7B7B7B"/>
                </a:solidFill>
                <a:latin typeface="Consolas"/>
                <a:ea typeface="Consolas"/>
                <a:cs typeface="Consolas"/>
                <a:sym typeface="Consolas"/>
              </a:rPr>
              <a:t>// only v that are still in Q</a:t>
            </a:r>
            <a:endParaRPr sz="1100">
              <a:solidFill>
                <a:srgbClr val="7B7B7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17          for each neighbor v of u: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18              alt ← dist[u] + length(u, v)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19              if alt &lt; dist[v]: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20                  dist[v] ← alt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21                  prev[v] ← u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22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23      return dist[], prev[]</a:t>
            </a:r>
            <a:endParaRPr/>
          </a:p>
        </p:txBody>
      </p:sp>
      <p:pic>
        <p:nvPicPr>
          <p:cNvPr id="427" name="Google Shape;427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7624" y="1207066"/>
            <a:ext cx="4294930" cy="320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l-PL"/>
              <a:t>Pseudokod</a:t>
            </a:r>
            <a:endParaRPr/>
          </a:p>
        </p:txBody>
      </p:sp>
      <p:sp>
        <p:nvSpPr>
          <p:cNvPr id="433" name="Google Shape;433;p52"/>
          <p:cNvSpPr txBox="1"/>
          <p:nvPr>
            <p:ph idx="1" type="body"/>
          </p:nvPr>
        </p:nvSpPr>
        <p:spPr>
          <a:xfrm>
            <a:off x="0" y="1207066"/>
            <a:ext cx="371060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1  function Dijkstra(Graph, source):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2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3      create vertex set Q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4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5      for each vertex v in Graph: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6          dist[v] ← INFINITY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7          prev[v] ← UNDEFINED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8          add v to Q    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10      dist[source] ← 0      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11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12      while Q is not empty: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13          u ← vertex in Q with min dist[u]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14                            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15          remove u from Q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16          </a:t>
            </a:r>
            <a:r>
              <a:rPr lang="pl-PL" sz="1100">
                <a:solidFill>
                  <a:srgbClr val="7B7B7B"/>
                </a:solidFill>
                <a:latin typeface="Consolas"/>
                <a:ea typeface="Consolas"/>
                <a:cs typeface="Consolas"/>
                <a:sym typeface="Consolas"/>
              </a:rPr>
              <a:t>// only v that are still in Q</a:t>
            </a:r>
            <a:endParaRPr sz="1100">
              <a:solidFill>
                <a:srgbClr val="7B7B7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17          for each neighbor v of u: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18              alt ← dist[u] + length(u, v)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19              if alt &lt; dist[v]: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20                  dist[v] ← alt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21                  prev[v] ← u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22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23      return dist[], prev[]</a:t>
            </a:r>
            <a:endParaRPr/>
          </a:p>
        </p:txBody>
      </p:sp>
      <p:pic>
        <p:nvPicPr>
          <p:cNvPr id="434" name="Google Shape;434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4456" y="1207066"/>
            <a:ext cx="4301265" cy="320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l-PL"/>
              <a:t>Pseudokod</a:t>
            </a:r>
            <a:endParaRPr/>
          </a:p>
        </p:txBody>
      </p:sp>
      <p:sp>
        <p:nvSpPr>
          <p:cNvPr id="440" name="Google Shape;440;p53"/>
          <p:cNvSpPr txBox="1"/>
          <p:nvPr>
            <p:ph idx="1" type="body"/>
          </p:nvPr>
        </p:nvSpPr>
        <p:spPr>
          <a:xfrm>
            <a:off x="0" y="1207066"/>
            <a:ext cx="371060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1  function Dijkstra(Graph, source):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2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3      create vertex set Q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4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5      for each vertex v in Graph: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6          dist[v] ← INFINITY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7          prev[v] ← UNDEFINED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8          add v to Q    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10      dist[source] ← 0      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11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12      </a:t>
            </a: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while Q is not empty: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13          u ← vertex in Q with min dist[u]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14                            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15          remove u from Q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16          </a:t>
            </a:r>
            <a:r>
              <a:rPr lang="pl-PL" sz="11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only v that are still in Q</a:t>
            </a:r>
            <a:endParaRPr sz="11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17          for each neighbor v of u: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18              alt ← dist[u] + length(u, v)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19              if alt &lt; dist[v]: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20                  dist[v] ← alt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21                  prev[v] ← u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22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23      return dist[], prev[]</a:t>
            </a:r>
            <a:endParaRPr/>
          </a:p>
        </p:txBody>
      </p:sp>
      <p:pic>
        <p:nvPicPr>
          <p:cNvPr id="441" name="Google Shape;441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2012" y="1207066"/>
            <a:ext cx="4306154" cy="320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l-PL"/>
              <a:t>Pseudokod</a:t>
            </a:r>
            <a:endParaRPr/>
          </a:p>
        </p:txBody>
      </p:sp>
      <p:sp>
        <p:nvSpPr>
          <p:cNvPr id="447" name="Google Shape;447;p54"/>
          <p:cNvSpPr txBox="1"/>
          <p:nvPr>
            <p:ph idx="1" type="body"/>
          </p:nvPr>
        </p:nvSpPr>
        <p:spPr>
          <a:xfrm>
            <a:off x="0" y="1207066"/>
            <a:ext cx="371060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1  function Dijkstra(Graph, source):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2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3      create vertex set Q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4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5      for each vertex v in Graph: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6          dist[v] ← INFINITY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7          prev[v] ← UNDEFINED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8          add v to Q    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10      dist[source] ← 0      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11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12      while Q is not empty: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13 </a:t>
            </a: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u ← vertex in Q with min dist[u]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14                            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15          remove u from Q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16          </a:t>
            </a:r>
            <a:r>
              <a:rPr lang="pl-PL" sz="1100">
                <a:solidFill>
                  <a:srgbClr val="7B7B7B"/>
                </a:solidFill>
                <a:latin typeface="Consolas"/>
                <a:ea typeface="Consolas"/>
                <a:cs typeface="Consolas"/>
                <a:sym typeface="Consolas"/>
              </a:rPr>
              <a:t>// only v that are still in Q</a:t>
            </a:r>
            <a:endParaRPr sz="1100">
              <a:solidFill>
                <a:srgbClr val="7B7B7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17          for each neighbor v of u: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18              alt ← dist[u] + length(u, v)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19              if alt &lt; dist[v]: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20                  dist[v] ← alt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21                  prev[v] ← u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22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23      return dist[], prev[]</a:t>
            </a:r>
            <a:endParaRPr/>
          </a:p>
        </p:txBody>
      </p:sp>
      <p:pic>
        <p:nvPicPr>
          <p:cNvPr id="448" name="Google Shape;44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2989" y="1207066"/>
            <a:ext cx="4304200" cy="320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l-PL"/>
              <a:t>Pseudokod</a:t>
            </a:r>
            <a:endParaRPr/>
          </a:p>
        </p:txBody>
      </p:sp>
      <p:sp>
        <p:nvSpPr>
          <p:cNvPr id="454" name="Google Shape;454;p55"/>
          <p:cNvSpPr txBox="1"/>
          <p:nvPr>
            <p:ph idx="1" type="body"/>
          </p:nvPr>
        </p:nvSpPr>
        <p:spPr>
          <a:xfrm>
            <a:off x="0" y="1207066"/>
            <a:ext cx="371060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1  function Dijkstra(Graph, source):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2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3      create vertex set Q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4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5      for each vertex v in Graph: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6          dist[v] ← INFINITY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7          prev[v] ← UNDEFINED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8          add v to Q    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10      dist[source] ← 0      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11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12      while Q is not empty: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13          u ← vertex in Q with min dist[u]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14                            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15          remove u from Q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16          </a:t>
            </a:r>
            <a:r>
              <a:rPr lang="pl-PL" sz="1100">
                <a:solidFill>
                  <a:srgbClr val="7B7B7B"/>
                </a:solidFill>
                <a:latin typeface="Consolas"/>
                <a:ea typeface="Consolas"/>
                <a:cs typeface="Consolas"/>
                <a:sym typeface="Consolas"/>
              </a:rPr>
              <a:t>// only v that are still in Q</a:t>
            </a:r>
            <a:endParaRPr sz="1100">
              <a:solidFill>
                <a:srgbClr val="7B7B7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17 </a:t>
            </a: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for each neighbor v of u: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18              alt ← dist[u] + length(u, v)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19              if alt &lt; dist[v]: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20                  dist[v] ← alt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21                  prev[v] ← u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22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23      return dist[], prev[]</a:t>
            </a:r>
            <a:endParaRPr/>
          </a:p>
        </p:txBody>
      </p:sp>
      <p:pic>
        <p:nvPicPr>
          <p:cNvPr id="455" name="Google Shape;455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2216" y="1207066"/>
            <a:ext cx="4405746" cy="320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l-PL"/>
              <a:t>Pseudokod</a:t>
            </a:r>
            <a:endParaRPr/>
          </a:p>
        </p:txBody>
      </p:sp>
      <p:sp>
        <p:nvSpPr>
          <p:cNvPr id="461" name="Google Shape;461;p56"/>
          <p:cNvSpPr txBox="1"/>
          <p:nvPr>
            <p:ph idx="1" type="body"/>
          </p:nvPr>
        </p:nvSpPr>
        <p:spPr>
          <a:xfrm>
            <a:off x="0" y="1207066"/>
            <a:ext cx="371060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1  function Dijkstra(Graph, source):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2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3      create vertex set Q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4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5      for each vertex v in Graph: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6          dist[v] ← INFINITY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7          prev[v] ← UNDEFINED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8          add v to Q    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10      dist[source] ← 0      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11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12      while Q is not empty: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13          u ← vertex in Q with min dist[u]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14                            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15          remove u from Q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16          </a:t>
            </a:r>
            <a:r>
              <a:rPr lang="pl-PL" sz="1100">
                <a:solidFill>
                  <a:srgbClr val="7B7B7B"/>
                </a:solidFill>
                <a:latin typeface="Consolas"/>
                <a:ea typeface="Consolas"/>
                <a:cs typeface="Consolas"/>
                <a:sym typeface="Consolas"/>
              </a:rPr>
              <a:t>// only v that are still in Q</a:t>
            </a:r>
            <a:endParaRPr sz="1100">
              <a:solidFill>
                <a:srgbClr val="7B7B7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17          for each neighbor v of u: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18              alt ← dist[u] + length(u, v)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19              if alt &lt; dist[v]: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20                  dist[v] ← alt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21                  prev[v] ← u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22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23      return dist[], prev[]</a:t>
            </a:r>
            <a:endParaRPr/>
          </a:p>
        </p:txBody>
      </p:sp>
      <p:pic>
        <p:nvPicPr>
          <p:cNvPr id="462" name="Google Shape;462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1625" y="1207066"/>
            <a:ext cx="4366928" cy="320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l-PL"/>
              <a:t>Pseudokod</a:t>
            </a:r>
            <a:endParaRPr/>
          </a:p>
        </p:txBody>
      </p:sp>
      <p:sp>
        <p:nvSpPr>
          <p:cNvPr id="468" name="Google Shape;468;p57"/>
          <p:cNvSpPr txBox="1"/>
          <p:nvPr>
            <p:ph idx="1" type="body"/>
          </p:nvPr>
        </p:nvSpPr>
        <p:spPr>
          <a:xfrm>
            <a:off x="0" y="1207066"/>
            <a:ext cx="371060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1  function Dijkstra(Graph, source):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2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3      create vertex set Q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4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5      for each vertex v in Graph: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6          dist[v] ← INFINITY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7          prev[v] ← UNDEFINED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8          add v to Q    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10      dist[source] ← 0      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11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12      while Q is not empty: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13          u ← vertex in Q with min dist[u]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14                            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15          remove u from Q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16          </a:t>
            </a:r>
            <a:r>
              <a:rPr lang="pl-PL" sz="1100">
                <a:solidFill>
                  <a:srgbClr val="7B7B7B"/>
                </a:solidFill>
                <a:latin typeface="Consolas"/>
                <a:ea typeface="Consolas"/>
                <a:cs typeface="Consolas"/>
                <a:sym typeface="Consolas"/>
              </a:rPr>
              <a:t>// only v that are still in Q</a:t>
            </a:r>
            <a:endParaRPr sz="1100">
              <a:solidFill>
                <a:srgbClr val="7B7B7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17          for each neighbor v of u: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18              alt ← dist[u] + length(u, v)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19              if alt &lt; dist[v]: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20                  dist[v] ← alt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21                  prev[v] ← u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22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23      return dist[], prev[]</a:t>
            </a:r>
            <a:endParaRPr/>
          </a:p>
        </p:txBody>
      </p:sp>
      <p:pic>
        <p:nvPicPr>
          <p:cNvPr id="469" name="Google Shape;469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8210" y="1207066"/>
            <a:ext cx="4493758" cy="320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l-PL"/>
              <a:t>Pseudokod</a:t>
            </a:r>
            <a:endParaRPr/>
          </a:p>
        </p:txBody>
      </p:sp>
      <p:sp>
        <p:nvSpPr>
          <p:cNvPr id="475" name="Google Shape;475;p58"/>
          <p:cNvSpPr txBox="1"/>
          <p:nvPr>
            <p:ph idx="1" type="body"/>
          </p:nvPr>
        </p:nvSpPr>
        <p:spPr>
          <a:xfrm>
            <a:off x="0" y="1207066"/>
            <a:ext cx="371060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1  function Dijkstra(Graph, source):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2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3      create vertex set Q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4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5      for each vertex v in Graph: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6          dist[v] ← INFINITY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7          prev[v] ← UNDEFINED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8          add v to Q    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10      dist[source] ← 0      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11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12      while Q is not empty: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13          u ← vertex in Q with min dist[u]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14                            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15          remove u from Q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16          </a:t>
            </a:r>
            <a:r>
              <a:rPr lang="pl-PL" sz="1100">
                <a:solidFill>
                  <a:srgbClr val="7B7B7B"/>
                </a:solidFill>
                <a:latin typeface="Consolas"/>
                <a:ea typeface="Consolas"/>
                <a:cs typeface="Consolas"/>
                <a:sym typeface="Consolas"/>
              </a:rPr>
              <a:t>// only v that are still in Q</a:t>
            </a:r>
            <a:endParaRPr sz="1100">
              <a:solidFill>
                <a:srgbClr val="7B7B7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17          for each neighbor v of u: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18              alt ← dist[u] + length(u, v)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19              if alt &lt; dist[v]: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20                  dist[v] ← alt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21                  prev[v] ← u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22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23      return dist[], prev[]</a:t>
            </a:r>
            <a:endParaRPr/>
          </a:p>
        </p:txBody>
      </p:sp>
      <p:pic>
        <p:nvPicPr>
          <p:cNvPr id="476" name="Google Shape;476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7287" y="1207066"/>
            <a:ext cx="4195604" cy="320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l-PL"/>
              <a:t>Pseudokod</a:t>
            </a:r>
            <a:endParaRPr/>
          </a:p>
        </p:txBody>
      </p:sp>
      <p:sp>
        <p:nvSpPr>
          <p:cNvPr id="482" name="Google Shape;482;p59"/>
          <p:cNvSpPr txBox="1"/>
          <p:nvPr>
            <p:ph idx="1" type="body"/>
          </p:nvPr>
        </p:nvSpPr>
        <p:spPr>
          <a:xfrm>
            <a:off x="0" y="1207066"/>
            <a:ext cx="371060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1  function Dijkstra(Graph, source):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2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3      create vertex set Q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4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5      for each vertex v in Graph: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6          dist[v] ← INFINITY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7          prev[v] ← UNDEFINED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8          add v to Q    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10      dist[source] ← 0      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11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12      while Q is not empty: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13          u ← vertex in Q with min dist[u]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14                            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15          remove u from Q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16          </a:t>
            </a:r>
            <a:r>
              <a:rPr lang="pl-PL" sz="1100">
                <a:solidFill>
                  <a:srgbClr val="7B7B7B"/>
                </a:solidFill>
                <a:latin typeface="Consolas"/>
                <a:ea typeface="Consolas"/>
                <a:cs typeface="Consolas"/>
                <a:sym typeface="Consolas"/>
              </a:rPr>
              <a:t>// only v that are still in Q</a:t>
            </a:r>
            <a:endParaRPr sz="1100">
              <a:solidFill>
                <a:srgbClr val="7B7B7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17          for each neighbor v of u: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18              alt ← dist[u] + length(u, v)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19              if alt &lt; dist[v]: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20                  dist[v] ← alt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21                  prev[v] ← u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22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23      return dist[], prev[]</a:t>
            </a:r>
            <a:endParaRPr/>
          </a:p>
        </p:txBody>
      </p:sp>
      <p:pic>
        <p:nvPicPr>
          <p:cNvPr id="483" name="Google Shape;483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5039" y="1207066"/>
            <a:ext cx="4160099" cy="320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7650" y="152400"/>
            <a:ext cx="552871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l-PL"/>
              <a:t>Pseudokod</a:t>
            </a:r>
            <a:endParaRPr/>
          </a:p>
        </p:txBody>
      </p:sp>
      <p:sp>
        <p:nvSpPr>
          <p:cNvPr id="489" name="Google Shape;489;p60"/>
          <p:cNvSpPr txBox="1"/>
          <p:nvPr>
            <p:ph idx="1" type="body"/>
          </p:nvPr>
        </p:nvSpPr>
        <p:spPr>
          <a:xfrm>
            <a:off x="0" y="1207066"/>
            <a:ext cx="371060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1  function Dijkstra(Graph, source):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2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3      create vertex set Q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4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5      for each vertex v in Graph: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6          dist[v] ← INFINITY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7          prev[v] ← UNDEFINED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8          add v to Q    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10      dist[source] ← 0      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11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12      while Q is not empty: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13          u ← vertex in Q with min dist[u]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14                            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15          remove u from Q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16          </a:t>
            </a:r>
            <a:r>
              <a:rPr lang="pl-PL" sz="1100">
                <a:solidFill>
                  <a:srgbClr val="7B7B7B"/>
                </a:solidFill>
                <a:latin typeface="Consolas"/>
                <a:ea typeface="Consolas"/>
                <a:cs typeface="Consolas"/>
                <a:sym typeface="Consolas"/>
              </a:rPr>
              <a:t>// only v that are still in Q</a:t>
            </a:r>
            <a:endParaRPr sz="1100">
              <a:solidFill>
                <a:srgbClr val="7B7B7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17          for each neighbor v of u: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18              alt ← dist[u] + length(u, v)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19              if alt &lt; dist[v]: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20                  dist[v] ← alt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21                  prev[v] ← u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22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23      return dist[], prev[]</a:t>
            </a:r>
            <a:endParaRPr/>
          </a:p>
        </p:txBody>
      </p:sp>
      <p:pic>
        <p:nvPicPr>
          <p:cNvPr id="490" name="Google Shape;490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7858" y="1207066"/>
            <a:ext cx="4194462" cy="320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l-PL"/>
              <a:t>Pseudokod</a:t>
            </a:r>
            <a:endParaRPr/>
          </a:p>
        </p:txBody>
      </p:sp>
      <p:sp>
        <p:nvSpPr>
          <p:cNvPr id="496" name="Google Shape;496;p61"/>
          <p:cNvSpPr txBox="1"/>
          <p:nvPr>
            <p:ph idx="1" type="body"/>
          </p:nvPr>
        </p:nvSpPr>
        <p:spPr>
          <a:xfrm>
            <a:off x="0" y="1207066"/>
            <a:ext cx="371060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1  function Dijkstra(Graph, source):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2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3      create vertex set Q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4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5      for each vertex v in Graph: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6          dist[v] ← INFINITY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7          prev[v] ← UNDEFINED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8          add v to Q    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10      dist[source] ← 0      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11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12      while Q is not empty: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13          u ← vertex in Q with min dist[u]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14                            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15          remove u from Q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16          </a:t>
            </a:r>
            <a:r>
              <a:rPr lang="pl-PL" sz="1100">
                <a:solidFill>
                  <a:srgbClr val="7B7B7B"/>
                </a:solidFill>
                <a:latin typeface="Consolas"/>
                <a:ea typeface="Consolas"/>
                <a:cs typeface="Consolas"/>
                <a:sym typeface="Consolas"/>
              </a:rPr>
              <a:t>// only v that are still in Q</a:t>
            </a:r>
            <a:endParaRPr sz="1100">
              <a:solidFill>
                <a:srgbClr val="7B7B7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17          for each neighbor v of u: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18              alt ← dist[u] + length(u, v)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19              if alt &lt; dist[v]: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20                  dist[v] ← alt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21                  prev[v] ← u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22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23      return dist[], prev[]</a:t>
            </a:r>
            <a:endParaRPr/>
          </a:p>
        </p:txBody>
      </p:sp>
      <p:pic>
        <p:nvPicPr>
          <p:cNvPr id="497" name="Google Shape;497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8532" y="1207066"/>
            <a:ext cx="4473114" cy="320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l-PL"/>
              <a:t>Pseudokod</a:t>
            </a:r>
            <a:endParaRPr/>
          </a:p>
        </p:txBody>
      </p:sp>
      <p:sp>
        <p:nvSpPr>
          <p:cNvPr id="503" name="Google Shape;503;p62"/>
          <p:cNvSpPr txBox="1"/>
          <p:nvPr>
            <p:ph idx="1" type="body"/>
          </p:nvPr>
        </p:nvSpPr>
        <p:spPr>
          <a:xfrm>
            <a:off x="0" y="1207066"/>
            <a:ext cx="371060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1  function Dijkstra(Graph, source):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2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3      create vertex set Q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4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5      for each vertex v in Graph: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6          dist[v] ← INFINITY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7          prev[v] ← UNDEFINED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8          add v to Q    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10      dist[source] ← 0      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11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12      while Q is not empty: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13          u ← vertex in Q with min dist[u]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14                            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15          remove u from Q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16          </a:t>
            </a:r>
            <a:r>
              <a:rPr lang="pl-PL" sz="1100">
                <a:solidFill>
                  <a:srgbClr val="7B7B7B"/>
                </a:solidFill>
                <a:latin typeface="Consolas"/>
                <a:ea typeface="Consolas"/>
                <a:cs typeface="Consolas"/>
                <a:sym typeface="Consolas"/>
              </a:rPr>
              <a:t>// only v that are still in Q</a:t>
            </a:r>
            <a:endParaRPr sz="1100">
              <a:solidFill>
                <a:srgbClr val="7B7B7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17          for each neighbor v of u: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18              alt ← dist[u] + length(u, v)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19              if alt &lt; dist[v]: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20                  dist[v] ← alt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21                  prev[v] ← u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22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23      return dist[], prev[]</a:t>
            </a:r>
            <a:endParaRPr/>
          </a:p>
        </p:txBody>
      </p:sp>
      <p:pic>
        <p:nvPicPr>
          <p:cNvPr id="504" name="Google Shape;504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1563" y="1207066"/>
            <a:ext cx="4227052" cy="320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l-PL"/>
              <a:t>Pseudokod</a:t>
            </a:r>
            <a:endParaRPr/>
          </a:p>
        </p:txBody>
      </p:sp>
      <p:sp>
        <p:nvSpPr>
          <p:cNvPr id="510" name="Google Shape;510;p63"/>
          <p:cNvSpPr txBox="1"/>
          <p:nvPr>
            <p:ph idx="1" type="body"/>
          </p:nvPr>
        </p:nvSpPr>
        <p:spPr>
          <a:xfrm>
            <a:off x="0" y="1207066"/>
            <a:ext cx="371060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1  function Dijkstra(Graph, source):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2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3      create vertex set Q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4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5      for each vertex v in Graph: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6          dist[v] ← INFINITY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7          prev[v] ← UNDEFINED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8          add v to Q    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10      dist[source] ← 0      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11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12      while Q is not empty: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13          u ← vertex in Q with min dist[u]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14                            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15          remove u from Q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16          </a:t>
            </a:r>
            <a:r>
              <a:rPr lang="pl-PL" sz="1100">
                <a:solidFill>
                  <a:srgbClr val="7B7B7B"/>
                </a:solidFill>
                <a:latin typeface="Consolas"/>
                <a:ea typeface="Consolas"/>
                <a:cs typeface="Consolas"/>
                <a:sym typeface="Consolas"/>
              </a:rPr>
              <a:t>// only v that are still in Q</a:t>
            </a:r>
            <a:endParaRPr sz="1100">
              <a:solidFill>
                <a:srgbClr val="7B7B7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17          for each neighbor v of u: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18              alt ← dist[u] + length(u, v)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19              if alt &lt; dist[v]: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20                  dist[v] ← alt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21                  prev[v] ← u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22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23      return dist[], prev[]</a:t>
            </a:r>
            <a:endParaRPr/>
          </a:p>
        </p:txBody>
      </p:sp>
      <p:pic>
        <p:nvPicPr>
          <p:cNvPr id="511" name="Google Shape;511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5209" y="1207066"/>
            <a:ext cx="4239759" cy="320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l-PL"/>
              <a:t>Pseudokod</a:t>
            </a:r>
            <a:endParaRPr/>
          </a:p>
        </p:txBody>
      </p:sp>
      <p:sp>
        <p:nvSpPr>
          <p:cNvPr id="517" name="Google Shape;517;p64"/>
          <p:cNvSpPr txBox="1"/>
          <p:nvPr>
            <p:ph idx="1" type="body"/>
          </p:nvPr>
        </p:nvSpPr>
        <p:spPr>
          <a:xfrm>
            <a:off x="0" y="1207066"/>
            <a:ext cx="371060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1  function Dijkstra(Graph, source):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2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3      create vertex set Q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4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5      for each vertex v in Graph: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6          dist[v] ← INFINITY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7          prev[v] ← UNDEFINED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8          add v to Q    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10      dist[source] ← 0      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11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12      while Q is not empty: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13          u ← vertex in Q with min dist[u]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14                               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15          remove u from Q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16          </a:t>
            </a:r>
            <a:r>
              <a:rPr lang="pl-PL" sz="1100">
                <a:solidFill>
                  <a:srgbClr val="7B7B7B"/>
                </a:solidFill>
                <a:latin typeface="Consolas"/>
                <a:ea typeface="Consolas"/>
                <a:cs typeface="Consolas"/>
                <a:sym typeface="Consolas"/>
              </a:rPr>
              <a:t>// only v that are still in Q</a:t>
            </a:r>
            <a:endParaRPr sz="1100">
              <a:solidFill>
                <a:srgbClr val="7B7B7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17          for each neighbor v of u: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18              alt ← dist[u] + length(u, v)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19              if alt &lt; dist[v]:             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20                  dist[v] ← alt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21                  prev[v] ← u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22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23      return dist[], prev[]</a:t>
            </a:r>
            <a:endParaRPr/>
          </a:p>
        </p:txBody>
      </p:sp>
      <p:pic>
        <p:nvPicPr>
          <p:cNvPr id="518" name="Google Shape;518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5209" y="1337373"/>
            <a:ext cx="4239759" cy="2940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l-PL"/>
              <a:t>Algorytm w praktyce</a:t>
            </a:r>
            <a:endParaRPr/>
          </a:p>
        </p:txBody>
      </p:sp>
      <p:pic>
        <p:nvPicPr>
          <p:cNvPr id="524" name="Google Shape;524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746" y="1300149"/>
            <a:ext cx="7370540" cy="3435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l-PL"/>
              <a:t>Algorytm w praktyce</a:t>
            </a:r>
            <a:endParaRPr/>
          </a:p>
        </p:txBody>
      </p:sp>
      <p:pic>
        <p:nvPicPr>
          <p:cNvPr id="530" name="Google Shape;530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747" y="1300149"/>
            <a:ext cx="7370538" cy="3435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l-PL"/>
              <a:t>Algorytm w praktyce</a:t>
            </a:r>
            <a:endParaRPr/>
          </a:p>
        </p:txBody>
      </p:sp>
      <p:pic>
        <p:nvPicPr>
          <p:cNvPr id="536" name="Google Shape;536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747" y="1300149"/>
            <a:ext cx="7370538" cy="3435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l-PL"/>
              <a:t>Algorytm w praktyce</a:t>
            </a:r>
            <a:endParaRPr/>
          </a:p>
        </p:txBody>
      </p:sp>
      <p:pic>
        <p:nvPicPr>
          <p:cNvPr id="542" name="Google Shape;542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747" y="1300149"/>
            <a:ext cx="7370538" cy="3435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l-PL"/>
              <a:t>Algorytm w praktyce</a:t>
            </a:r>
            <a:endParaRPr/>
          </a:p>
        </p:txBody>
      </p:sp>
      <p:pic>
        <p:nvPicPr>
          <p:cNvPr id="548" name="Google Shape;548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746" y="1300149"/>
            <a:ext cx="7370540" cy="3435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7650" y="152400"/>
            <a:ext cx="552871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l-PL"/>
              <a:t>Algorytm w praktyce</a:t>
            </a:r>
            <a:endParaRPr/>
          </a:p>
        </p:txBody>
      </p:sp>
      <p:pic>
        <p:nvPicPr>
          <p:cNvPr id="554" name="Google Shape;554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747" y="1300149"/>
            <a:ext cx="7370538" cy="3435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l-PL"/>
              <a:t>Kod: class Node</a:t>
            </a:r>
            <a:endParaRPr/>
          </a:p>
        </p:txBody>
      </p:sp>
      <p:pic>
        <p:nvPicPr>
          <p:cNvPr id="560" name="Google Shape;560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730493"/>
            <a:ext cx="3502471" cy="2206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l-PL"/>
              <a:t>Kod: class PriorityQueue</a:t>
            </a:r>
            <a:endParaRPr/>
          </a:p>
        </p:txBody>
      </p:sp>
      <p:pic>
        <p:nvPicPr>
          <p:cNvPr id="566" name="Google Shape;566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215618"/>
            <a:ext cx="5514975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l-PL"/>
              <a:t>Kod: class PriorityQueue</a:t>
            </a:r>
            <a:endParaRPr/>
          </a:p>
        </p:txBody>
      </p:sp>
      <p:pic>
        <p:nvPicPr>
          <p:cNvPr id="572" name="Google Shape;572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114424"/>
            <a:ext cx="7162800" cy="38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l-PL"/>
              <a:t>Kod: class PriorityQueue</a:t>
            </a:r>
            <a:endParaRPr/>
          </a:p>
        </p:txBody>
      </p:sp>
      <p:sp>
        <p:nvSpPr>
          <p:cNvPr id="578" name="Google Shape;578;p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579" name="Google Shape;579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551153"/>
            <a:ext cx="4533900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l-PL"/>
              <a:t>Implementacja algorytmu</a:t>
            </a:r>
            <a:endParaRPr/>
          </a:p>
        </p:txBody>
      </p:sp>
      <p:pic>
        <p:nvPicPr>
          <p:cNvPr id="585" name="Google Shape;585;p75"/>
          <p:cNvPicPr preferRelativeResize="0"/>
          <p:nvPr/>
        </p:nvPicPr>
        <p:blipFill rotWithShape="1">
          <a:blip r:embed="rId3">
            <a:alphaModFix/>
          </a:blip>
          <a:srcRect b="0" l="7267" r="0" t="0"/>
          <a:stretch/>
        </p:blipFill>
        <p:spPr>
          <a:xfrm>
            <a:off x="4473676" y="1318929"/>
            <a:ext cx="4408227" cy="3494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75"/>
          <p:cNvPicPr preferRelativeResize="0"/>
          <p:nvPr/>
        </p:nvPicPr>
        <p:blipFill rotWithShape="1">
          <a:blip r:embed="rId4">
            <a:alphaModFix/>
          </a:blip>
          <a:srcRect b="0" l="10005" r="0" t="0"/>
          <a:stretch/>
        </p:blipFill>
        <p:spPr>
          <a:xfrm>
            <a:off x="116007" y="1318929"/>
            <a:ext cx="4357669" cy="3114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76"/>
          <p:cNvSpPr txBox="1"/>
          <p:nvPr>
            <p:ph type="title"/>
          </p:nvPr>
        </p:nvSpPr>
        <p:spPr>
          <a:xfrm>
            <a:off x="298052" y="217829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l-PL"/>
              <a:t>Dziękujemy za uwagę.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7650" y="152400"/>
            <a:ext cx="552871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7650" y="152400"/>
            <a:ext cx="552871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