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87" r:id="rId5"/>
    <p:sldId id="259" r:id="rId6"/>
    <p:sldId id="262" r:id="rId7"/>
    <p:sldId id="264" r:id="rId8"/>
    <p:sldId id="269" r:id="rId9"/>
    <p:sldId id="270" r:id="rId10"/>
    <p:sldId id="271" r:id="rId11"/>
    <p:sldId id="274" r:id="rId12"/>
    <p:sldId id="272" r:id="rId13"/>
    <p:sldId id="275" r:id="rId14"/>
    <p:sldId id="277" r:id="rId15"/>
    <p:sldId id="260" r:id="rId16"/>
    <p:sldId id="273" r:id="rId17"/>
    <p:sldId id="284" r:id="rId18"/>
    <p:sldId id="278" r:id="rId19"/>
    <p:sldId id="279" r:id="rId20"/>
    <p:sldId id="280" r:id="rId21"/>
    <p:sldId id="281" r:id="rId22"/>
    <p:sldId id="282" r:id="rId23"/>
    <p:sldId id="283" r:id="rId24"/>
    <p:sldId id="285" r:id="rId25"/>
    <p:sldId id="286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36"/>
    <a:srgbClr val="FAAE40"/>
    <a:srgbClr val="EC7700"/>
    <a:srgbClr val="FFFFFF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4" autoAdjust="0"/>
    <p:restoredTop sz="94660"/>
  </p:normalViewPr>
  <p:slideViewPr>
    <p:cSldViewPr snapToGrid="0">
      <p:cViewPr>
        <p:scale>
          <a:sx n="150" d="100"/>
          <a:sy n="150" d="100"/>
        </p:scale>
        <p:origin x="13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4B07BE-E96C-D328-E07F-9B75CB039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CA60D9-8BBC-B5F5-66EC-92E151E7C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FFA3E5-56C2-29F4-A94D-21F1BEC16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C6F3-220A-4745-B2E0-A19FBFCD96E1}" type="datetimeFigureOut">
              <a:rPr lang="fr-FR" smtClean="0"/>
              <a:t>03/03/2023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7F9120-F552-55DE-9CEB-0BC24556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F180C0-871E-C2FB-6C99-749A2516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2062-E172-426B-A699-3D5ACEC721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23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15FAD1-7A70-EB83-3C19-6F748323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7E4DC7-5B87-51CB-E7DF-39036C6E2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136454-6840-CCDB-6D7D-821AEDABB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C6F3-220A-4745-B2E0-A19FBFCD96E1}" type="datetimeFigureOut">
              <a:rPr lang="fr-FR" smtClean="0"/>
              <a:t>03/03/2023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E403EB-0495-0F29-1C03-17AB970D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A80DE0-CC1F-E3FE-C029-9B2C4EED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2062-E172-426B-A699-3D5ACEC721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32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DB61482-34E6-98AD-463B-9A3E4B344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688DA2-0B7E-09A7-54C2-D647A305D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36AAD1-88FC-AA00-A8CE-73DB91993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C6F3-220A-4745-B2E0-A19FBFCD96E1}" type="datetimeFigureOut">
              <a:rPr lang="fr-FR" smtClean="0"/>
              <a:t>03/03/2023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18E3C4-017D-AD20-4834-B85697F9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209B5F-E697-3C23-A666-1CD5E462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2062-E172-426B-A699-3D5ACEC721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06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98B40-1871-5F3E-92EF-602E4EDD0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E6BC92-E3BA-BB84-2A9B-C4BCCFD17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F6C9ED-1A21-EF64-68E8-3AD9D192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C6F3-220A-4745-B2E0-A19FBFCD96E1}" type="datetimeFigureOut">
              <a:rPr lang="fr-FR" smtClean="0"/>
              <a:t>03/03/2023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C472A1-1E57-6E44-C022-7D771BAD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FD4908-7A1B-9A28-B992-5ADDDCAA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2062-E172-426B-A699-3D5ACEC721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94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3E8E4A-9778-6B13-0864-AF99E4466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B92E2C-5535-6E3E-15F5-C89B8DC6F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1B0628-B35B-EAEA-39FE-B03DEA09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C6F3-220A-4745-B2E0-A19FBFCD96E1}" type="datetimeFigureOut">
              <a:rPr lang="fr-FR" smtClean="0"/>
              <a:t>03/03/2023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A3D899-C6FB-72FE-9C0F-D4BE6DC7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C94E54-3987-3FBF-4BBD-2E78AFC0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2062-E172-426B-A699-3D5ACEC721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23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760071-7091-2496-3612-EEF9EE392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6018E5-1D08-15DD-6C27-1E057426D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9635" y="896471"/>
            <a:ext cx="5800165" cy="5360894"/>
          </a:xfrm>
        </p:spPr>
        <p:txBody>
          <a:bodyPr anchor="ctr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487FFA-57CD-18AB-4E72-93AABFDEF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96470"/>
            <a:ext cx="5800164" cy="5360893"/>
          </a:xfrm>
        </p:spPr>
        <p:txBody>
          <a:bodyPr anchor="ctr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4CB10E-62CD-FB13-A157-02A8193A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C6F3-220A-4745-B2E0-A19FBFCD96E1}" type="datetimeFigureOut">
              <a:rPr lang="fr-FR" smtClean="0"/>
              <a:t>03/03/2023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296A98-7F97-F0B1-DB61-586F01D5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C85710-66C9-A9AF-D59A-AE6A9508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2062-E172-426B-A699-3D5ACEC721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8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B69F7D-B7EE-6A5F-6AF3-831AC7631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995FD-DC23-0E78-D59D-33AF386E1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87BE1F-E9EF-44C1-E63F-3370FA490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anchor="ctr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740505C-7807-6C06-9742-F0B0D042B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F6C7C2-DF94-0C01-6152-29B104D56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anchor="ctr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AECAF35-0B18-B00C-BA92-00C5CE55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C6F3-220A-4745-B2E0-A19FBFCD96E1}" type="datetimeFigureOut">
              <a:rPr lang="fr-FR" smtClean="0"/>
              <a:t>03/03/2023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CF3A2D-AA5F-CBD6-AEAC-E7D18771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41367FF-3436-5497-1E96-415984E0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2062-E172-426B-A699-3D5ACEC721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10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B644CB-8317-B9F3-F08D-12F8063E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172BA11-AE83-D99D-3022-4EE5DABB7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C6F3-220A-4745-B2E0-A19FBFCD96E1}" type="datetimeFigureOut">
              <a:rPr lang="fr-FR" smtClean="0"/>
              <a:t>03/03/2023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977430-E36B-9FFF-E929-A7DA0EE9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D89F3F-3D87-0853-73C5-5EA53341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2062-E172-426B-A699-3D5ACEC721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94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441B60-9E89-CCA4-D56A-83663FB56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C6F3-220A-4745-B2E0-A19FBFCD96E1}" type="datetimeFigureOut">
              <a:rPr lang="fr-FR" smtClean="0"/>
              <a:t>03/03/2023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2183FC-D1B2-C9E8-B2C6-6AABC5A9E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FC2D6A-D55B-0BAA-BA75-7EEE0AA4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2062-E172-426B-A699-3D5ACEC721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46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D272D2-CDCD-93C7-F333-FB67B9E9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438D14-AB9E-4BC1-6EE4-4BA24BCFB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491734-1D79-8B6B-D52B-A8CBF31FE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2492C2-19C7-39DD-A1BA-3BFF9497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C6F3-220A-4745-B2E0-A19FBFCD96E1}" type="datetimeFigureOut">
              <a:rPr lang="fr-FR" smtClean="0"/>
              <a:t>03/03/2023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201AB5-758A-5A3B-E034-A98F444F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FE210B-FB9D-90FB-F3E3-E1A86CB0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2062-E172-426B-A699-3D5ACEC721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83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8A029F-C9A4-E530-8100-58ADDA81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FFA17C9-2418-3934-4350-AB94768F5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D13F05-9804-3F7E-F2BC-8165351DF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0FAF19-69EF-EAAE-DF11-B876165B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C6F3-220A-4745-B2E0-A19FBFCD96E1}" type="datetimeFigureOut">
              <a:rPr lang="fr-FR" smtClean="0"/>
              <a:t>03/03/2023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00784F-5874-0DF8-216F-9753C1E4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2FA444-BCF1-4227-82EB-33E65607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2062-E172-426B-A699-3D5ACEC721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54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7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008101D-74CF-5B99-493B-E1FA124BF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09600"/>
          </a:xfrm>
          <a:prstGeom prst="rect">
            <a:avLst/>
          </a:prstGeom>
          <a:solidFill>
            <a:srgbClr val="36363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CC0AAF-F2F0-2D53-9D34-D86D30CA3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436" y="803648"/>
            <a:ext cx="11900646" cy="5516470"/>
          </a:xfrm>
          <a:prstGeom prst="rect">
            <a:avLst/>
          </a:prstGeom>
          <a:solidFill>
            <a:srgbClr val="FAAE40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AF87B5-0A86-94D2-1E80-619582EF3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FC6F3-220A-4745-B2E0-A19FBFCD96E1}" type="datetimeFigureOut">
              <a:rPr lang="fr-FR" smtClean="0"/>
              <a:t>03/03/2023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94FDC1-7213-6466-9992-F58947D68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611BE-3473-D9E4-589B-4078B253A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12062-E172-426B-A699-3D5ACEC721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63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6363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6363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6363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6363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6363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7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094540-9E7A-FA56-AFE3-243B767ED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9565"/>
            <a:ext cx="9144000" cy="2387600"/>
          </a:xfrm>
          <a:solidFill>
            <a:srgbClr val="363636"/>
          </a:solidFill>
        </p:spPr>
        <p:txBody>
          <a:bodyPr>
            <a:normAutofit/>
          </a:bodyPr>
          <a:lstStyle/>
          <a:p>
            <a:r>
              <a:rPr lang="fr-FR" sz="4400" b="1" dirty="0" err="1">
                <a:latin typeface="Stencil" panose="040409050D0802020404" pitchFamily="82" charset="0"/>
              </a:rPr>
              <a:t>Easy</a:t>
            </a:r>
            <a:r>
              <a:rPr lang="fr-FR" sz="4400" b="1" dirty="0">
                <a:latin typeface="Stencil" panose="040409050D0802020404" pitchFamily="82" charset="0"/>
              </a:rPr>
              <a:t> Fit</a:t>
            </a:r>
            <a:br>
              <a:rPr lang="fr-FR" b="1" dirty="0"/>
            </a:br>
            <a:r>
              <a:rPr lang="fr-FR" sz="3200" dirty="0"/>
              <a:t>Outil de gestion de salles de sport</a:t>
            </a:r>
            <a:endParaRPr lang="fr-FR" sz="3200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E752AB-7C51-3839-611F-532637722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6461"/>
            <a:ext cx="9144000" cy="1655762"/>
          </a:xfrm>
          <a:solidFill>
            <a:srgbClr val="FAAE40"/>
          </a:solidFill>
        </p:spPr>
        <p:txBody>
          <a:bodyPr/>
          <a:lstStyle/>
          <a:p>
            <a:r>
              <a:rPr lang="fr-FR" dirty="0"/>
              <a:t>Projet démonstration</a:t>
            </a:r>
          </a:p>
          <a:p>
            <a:r>
              <a:rPr lang="fr-FR" dirty="0"/>
              <a:t>compétences du titre professionnel</a:t>
            </a:r>
          </a:p>
          <a:p>
            <a:r>
              <a:rPr lang="fr-FR" dirty="0"/>
              <a:t>Développeur web et web mobile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97E62F9-BBF6-AAB0-A505-1621F101E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372" y="232628"/>
            <a:ext cx="2553475" cy="112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44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216396-5A04-966D-CB73-EE7218AD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 d’avant-projet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031E6B-49EA-B030-B32E-3F312AEEA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77" y="1155815"/>
            <a:ext cx="11900646" cy="5187636"/>
          </a:xfrm>
        </p:spPr>
        <p:txBody>
          <a:bodyPr anchor="t"/>
          <a:lstStyle/>
          <a:p>
            <a:pPr marL="0" indent="0"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7D7089A-AC19-400C-53E6-F768254A6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390" y="1380566"/>
            <a:ext cx="5761219" cy="409686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8DF2FA8-E789-35A6-9948-194EE7696307}"/>
              </a:ext>
            </a:extLst>
          </p:cNvPr>
          <p:cNvSpPr txBox="1"/>
          <p:nvPr/>
        </p:nvSpPr>
        <p:spPr>
          <a:xfrm>
            <a:off x="79169" y="69415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173D6D"/>
                </a:solidFill>
                <a:effectLst/>
                <a:latin typeface="Calibri" panose="020F0502020204030204" pitchFamily="34" charset="0"/>
              </a:rPr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65951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216396-5A04-966D-CB73-EE7218AD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 d’avant-projet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031E6B-49EA-B030-B32E-3F312AEEA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77" y="1190846"/>
            <a:ext cx="11900646" cy="5354201"/>
          </a:xfrm>
        </p:spPr>
        <p:txBody>
          <a:bodyPr anchor="t"/>
          <a:lstStyle/>
          <a:p>
            <a:pPr marL="0" indent="0"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945EF29-C189-8765-E06B-6481FE6CB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709" y="1190846"/>
            <a:ext cx="3901095" cy="535420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FBDAAD8-483B-5574-3F3C-1755EB46B718}"/>
              </a:ext>
            </a:extLst>
          </p:cNvPr>
          <p:cNvSpPr txBox="1"/>
          <p:nvPr/>
        </p:nvSpPr>
        <p:spPr>
          <a:xfrm>
            <a:off x="276285" y="1621421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5 principales vues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Authentification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Liste (administrateur, franchise, structure)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Création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Options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FC92713-8537-4F98-DA01-1258104010F2}"/>
              </a:ext>
            </a:extLst>
          </p:cNvPr>
          <p:cNvSpPr txBox="1"/>
          <p:nvPr/>
        </p:nvSpPr>
        <p:spPr>
          <a:xfrm>
            <a:off x="79169" y="69415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173D6D"/>
                </a:solidFill>
                <a:effectLst/>
                <a:latin typeface="Calibri" panose="020F0502020204030204" pitchFamily="34" charset="0"/>
              </a:rPr>
              <a:t>Wireframe détaillé</a:t>
            </a:r>
          </a:p>
        </p:txBody>
      </p:sp>
    </p:spTree>
    <p:extLst>
      <p:ext uri="{BB962C8B-B14F-4D97-AF65-F5344CB8AC3E}">
        <p14:creationId xmlns:p14="http://schemas.microsoft.com/office/powerpoint/2010/main" val="935475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216396-5A04-966D-CB73-EE7218AD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 d’avant-projet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031E6B-49EA-B030-B32E-3F312AEEA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77" y="1155815"/>
            <a:ext cx="11900646" cy="5195970"/>
          </a:xfrm>
        </p:spPr>
        <p:txBody>
          <a:bodyPr anchor="t"/>
          <a:lstStyle/>
          <a:p>
            <a:pPr marL="0" indent="0"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E559047-7E9C-5566-2F6F-77F803E96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04" y="1576374"/>
            <a:ext cx="9077391" cy="370525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EF2B6E2-7B58-FD98-F567-1AE9A4D5B13E}"/>
              </a:ext>
            </a:extLst>
          </p:cNvPr>
          <p:cNvSpPr txBox="1"/>
          <p:nvPr/>
        </p:nvSpPr>
        <p:spPr>
          <a:xfrm>
            <a:off x="79169" y="69415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173D6D"/>
                </a:solidFill>
                <a:effectLst/>
                <a:latin typeface="Calibri" panose="020F0502020204030204" pitchFamily="34" charset="0"/>
              </a:rPr>
              <a:t>Charte graphique</a:t>
            </a:r>
          </a:p>
        </p:txBody>
      </p:sp>
    </p:spTree>
    <p:extLst>
      <p:ext uri="{BB962C8B-B14F-4D97-AF65-F5344CB8AC3E}">
        <p14:creationId xmlns:p14="http://schemas.microsoft.com/office/powerpoint/2010/main" val="3628524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216396-5A04-966D-CB73-EE7218AD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 d’avant-projet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031E6B-49EA-B030-B32E-3F312AEEA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77" y="1197934"/>
            <a:ext cx="11900646" cy="5153851"/>
          </a:xfrm>
        </p:spPr>
        <p:txBody>
          <a:bodyPr anchor="t"/>
          <a:lstStyle/>
          <a:p>
            <a:pPr marL="0" indent="0">
              <a:buNone/>
            </a:pPr>
            <a:endParaRPr lang="fr-FR" sz="1800" b="1" dirty="0">
              <a:solidFill>
                <a:srgbClr val="173D6D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1800" b="1" dirty="0">
                <a:solidFill>
                  <a:srgbClr val="173D6D"/>
                </a:solidFill>
                <a:effectLst/>
                <a:latin typeface="Calibri" panose="020F0502020204030204" pitchFamily="34" charset="0"/>
              </a:rPr>
              <a:t>	</a:t>
            </a:r>
            <a:r>
              <a:rPr lang="fr-FR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(Voir dossier professionnel page 18)</a:t>
            </a:r>
          </a:p>
          <a:p>
            <a:pPr marL="0" indent="0"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AC63D92-8CA0-D578-7DC2-6247A67B95C3}"/>
              </a:ext>
            </a:extLst>
          </p:cNvPr>
          <p:cNvSpPr txBox="1"/>
          <p:nvPr/>
        </p:nvSpPr>
        <p:spPr>
          <a:xfrm>
            <a:off x="79169" y="69415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400" b="1" dirty="0" err="1">
                <a:solidFill>
                  <a:srgbClr val="173D6D"/>
                </a:solidFill>
                <a:effectLst/>
                <a:latin typeface="Calibri" panose="020F0502020204030204" pitchFamily="34" charset="0"/>
              </a:rPr>
              <a:t>Mock</a:t>
            </a:r>
            <a:r>
              <a:rPr lang="fr-FR" sz="2400" b="1" dirty="0">
                <a:solidFill>
                  <a:srgbClr val="173D6D"/>
                </a:solidFill>
                <a:effectLst/>
                <a:latin typeface="Calibri" panose="020F0502020204030204" pitchFamily="34" charset="0"/>
              </a:rPr>
              <a:t>-up</a:t>
            </a:r>
          </a:p>
        </p:txBody>
      </p:sp>
    </p:spTree>
    <p:extLst>
      <p:ext uri="{BB962C8B-B14F-4D97-AF65-F5344CB8AC3E}">
        <p14:creationId xmlns:p14="http://schemas.microsoft.com/office/powerpoint/2010/main" val="3305225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542EDB-6872-1435-AF87-78234A34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Elaboration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6C0FE4-BD71-4337-65F6-D2EC694C6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 des softs</a:t>
            </a: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Initialisation de Symfony</a:t>
            </a: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Quelques mots sur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Mise en forme responsive</a:t>
            </a: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des Entités (tables) et fixtures</a:t>
            </a: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des formulaires</a:t>
            </a: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Fonctions dynamiques</a:t>
            </a: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Référencement naturel</a:t>
            </a: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Tests</a:t>
            </a: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Sécurité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0642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AF0885E-B359-E17A-D560-BFB4C7FE1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Elaboration de l’application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4E56F079-218E-BC09-22D6-A0CF31E55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9635" y="1293418"/>
            <a:ext cx="5800165" cy="5360894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endParaRPr lang="fr-FR" dirty="0"/>
          </a:p>
          <a:p>
            <a:pPr marL="0" indent="0">
              <a:spcBef>
                <a:spcPts val="0"/>
              </a:spcBef>
              <a:buNone/>
            </a:pPr>
            <a:r>
              <a:rPr lang="fr-FR" u="sng" dirty="0"/>
              <a:t>Editeur </a:t>
            </a:r>
            <a:r>
              <a:rPr lang="fr-FR" u="sng" dirty="0" err="1"/>
              <a:t>VSCode</a:t>
            </a:r>
            <a:r>
              <a:rPr lang="fr-FR" u="sng" dirty="0"/>
              <a:t> avec </a:t>
            </a:r>
          </a:p>
          <a:p>
            <a:pPr marL="0" indent="0">
              <a:spcBef>
                <a:spcPts val="0"/>
              </a:spcBef>
              <a:buNone/>
            </a:pPr>
            <a:endParaRPr lang="fr-FR" dirty="0"/>
          </a:p>
          <a:p>
            <a:pPr marL="457200" lvl="1" indent="0">
              <a:spcBef>
                <a:spcPts val="0"/>
              </a:spcBef>
              <a:buNone/>
            </a:pPr>
            <a:r>
              <a:rPr lang="fr-FR" sz="2300" dirty="0"/>
              <a:t>• Framework Symfony 6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FR" sz="2300" dirty="0"/>
              <a:t>• Outils Symfony CLI 5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FR" sz="2300" dirty="0"/>
              <a:t>• Gestionnaires de dépendances : Composer (</a:t>
            </a:r>
            <a:r>
              <a:rPr lang="fr-FR" sz="2300" dirty="0" err="1"/>
              <a:t>php</a:t>
            </a:r>
            <a:r>
              <a:rPr lang="fr-FR" sz="2300" dirty="0"/>
              <a:t>) ou </a:t>
            </a:r>
            <a:r>
              <a:rPr lang="fr-FR" sz="2300" dirty="0" err="1"/>
              <a:t>Yarn</a:t>
            </a:r>
            <a:r>
              <a:rPr lang="fr-FR" sz="2300" dirty="0"/>
              <a:t> (javascript)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FR" sz="2300" dirty="0"/>
              <a:t>• WebPack Encore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FR" sz="2300" dirty="0"/>
              <a:t>• Doctrine ORM 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FR" sz="2300" dirty="0"/>
              <a:t>• Moteur de </a:t>
            </a:r>
            <a:r>
              <a:rPr lang="fr-FR" sz="2300" dirty="0" err="1"/>
              <a:t>template</a:t>
            </a:r>
            <a:r>
              <a:rPr lang="fr-FR" sz="2300" dirty="0"/>
              <a:t> </a:t>
            </a:r>
            <a:r>
              <a:rPr lang="fr-FR" sz="2300" dirty="0" err="1"/>
              <a:t>Twig</a:t>
            </a:r>
            <a:endParaRPr lang="fr-FR" sz="23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fr-FR" sz="2300" dirty="0"/>
              <a:t>• Mailer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FR" sz="2300" dirty="0"/>
              <a:t>• </a:t>
            </a:r>
            <a:r>
              <a:rPr lang="fr-FR" sz="2300" dirty="0" err="1"/>
              <a:t>Faker</a:t>
            </a:r>
            <a:endParaRPr lang="fr-FR" sz="23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fr-FR" sz="2300" dirty="0"/>
              <a:t>• </a:t>
            </a:r>
            <a:r>
              <a:rPr lang="fr-FR" sz="2300" dirty="0" err="1"/>
              <a:t>Sensiolabs</a:t>
            </a:r>
            <a:r>
              <a:rPr lang="fr-FR" sz="2300" dirty="0"/>
              <a:t>/</a:t>
            </a:r>
            <a:r>
              <a:rPr lang="fr-FR" sz="2300" dirty="0" err="1"/>
              <a:t>security</a:t>
            </a:r>
            <a:r>
              <a:rPr lang="fr-FR" sz="2300" dirty="0"/>
              <a:t>-checker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FR" sz="2300" dirty="0"/>
              <a:t>• …</a:t>
            </a:r>
          </a:p>
          <a:p>
            <a:pPr marL="0" indent="0">
              <a:spcBef>
                <a:spcPts val="0"/>
              </a:spcBef>
              <a:buNone/>
            </a:pPr>
            <a:endParaRPr lang="fr-FR" dirty="0"/>
          </a:p>
          <a:p>
            <a:pPr marL="0" indent="0">
              <a:spcBef>
                <a:spcPts val="0"/>
              </a:spcBef>
              <a:buNone/>
            </a:pPr>
            <a:r>
              <a:rPr lang="fr-FR" u="sng" dirty="0" err="1"/>
              <a:t>FrontEnd</a:t>
            </a:r>
            <a:endParaRPr lang="fr-FR" u="sng" dirty="0"/>
          </a:p>
          <a:p>
            <a:pPr marL="0" indent="0">
              <a:spcBef>
                <a:spcPts val="0"/>
              </a:spcBef>
              <a:buNone/>
            </a:pPr>
            <a:endParaRPr lang="fr-FR" dirty="0"/>
          </a:p>
          <a:p>
            <a:pPr marL="457200" lvl="1" indent="0">
              <a:spcBef>
                <a:spcPts val="0"/>
              </a:spcBef>
              <a:buNone/>
            </a:pPr>
            <a:r>
              <a:rPr lang="fr-FR" dirty="0"/>
              <a:t>•</a:t>
            </a:r>
            <a:r>
              <a:rPr lang="fr-FR" sz="2300" dirty="0"/>
              <a:t> HTML5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FR" sz="2300" dirty="0"/>
              <a:t>• CSS, SASS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FR" sz="2300" dirty="0"/>
              <a:t>• Bootstrap 5.2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FR" sz="2300" dirty="0"/>
              <a:t>• JavaScript + jQuery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FR" sz="2300" dirty="0"/>
              <a:t>• Stimulus + stimulus-use</a:t>
            </a:r>
          </a:p>
          <a:p>
            <a:pPr marL="0" indent="0">
              <a:spcBef>
                <a:spcPts val="0"/>
              </a:spcBef>
              <a:buNone/>
            </a:pPr>
            <a:endParaRPr lang="fr-FR" dirty="0"/>
          </a:p>
          <a:p>
            <a:pPr marL="0" indent="0">
              <a:spcBef>
                <a:spcPts val="0"/>
              </a:spcBef>
              <a:buNone/>
            </a:pPr>
            <a:r>
              <a:rPr lang="fr-FR" u="sng" dirty="0" err="1"/>
              <a:t>BackEnd</a:t>
            </a:r>
            <a:r>
              <a:rPr lang="fr-FR" u="sng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fr-FR" dirty="0"/>
          </a:p>
          <a:p>
            <a:pPr marL="457200" lvl="1" indent="0">
              <a:spcBef>
                <a:spcPts val="0"/>
              </a:spcBef>
              <a:buNone/>
            </a:pPr>
            <a:r>
              <a:rPr lang="fr-FR" dirty="0"/>
              <a:t>• </a:t>
            </a:r>
            <a:r>
              <a:rPr lang="fr-FR" dirty="0" err="1"/>
              <a:t>Laragon</a:t>
            </a:r>
            <a:r>
              <a:rPr lang="fr-FR" dirty="0"/>
              <a:t> : </a:t>
            </a:r>
          </a:p>
          <a:p>
            <a:pPr marL="828000" lvl="2" indent="0">
              <a:spcBef>
                <a:spcPts val="0"/>
              </a:spcBef>
              <a:buNone/>
            </a:pPr>
            <a:r>
              <a:rPr lang="fr-FR" dirty="0"/>
              <a:t>o	Apache 2.4, </a:t>
            </a:r>
          </a:p>
          <a:p>
            <a:pPr marL="828000" lvl="2" indent="0">
              <a:spcBef>
                <a:spcPts val="0"/>
              </a:spcBef>
              <a:buNone/>
            </a:pPr>
            <a:r>
              <a:rPr lang="fr-FR" dirty="0"/>
              <a:t>o	Nginx, </a:t>
            </a:r>
          </a:p>
          <a:p>
            <a:pPr marL="828000" lvl="2" indent="0">
              <a:spcBef>
                <a:spcPts val="0"/>
              </a:spcBef>
              <a:buNone/>
            </a:pPr>
            <a:r>
              <a:rPr lang="fr-FR" dirty="0"/>
              <a:t>o	MySQL 5.7, </a:t>
            </a:r>
          </a:p>
          <a:p>
            <a:pPr marL="828000" lvl="2" indent="0">
              <a:spcBef>
                <a:spcPts val="0"/>
              </a:spcBef>
              <a:buNone/>
            </a:pPr>
            <a:r>
              <a:rPr lang="fr-FR" dirty="0"/>
              <a:t>o	PHP 8.1.10, </a:t>
            </a:r>
          </a:p>
          <a:p>
            <a:pPr marL="828000" lvl="2" indent="0">
              <a:spcBef>
                <a:spcPts val="0"/>
              </a:spcBef>
              <a:buNone/>
            </a:pPr>
            <a:r>
              <a:rPr lang="fr-FR" dirty="0"/>
              <a:t>o	Redis, </a:t>
            </a:r>
          </a:p>
          <a:p>
            <a:pPr marL="828000" lvl="2" indent="0">
              <a:spcBef>
                <a:spcPts val="0"/>
              </a:spcBef>
              <a:buNone/>
            </a:pPr>
            <a:r>
              <a:rPr lang="fr-FR" dirty="0"/>
              <a:t>o	</a:t>
            </a:r>
            <a:r>
              <a:rPr lang="fr-FR" dirty="0" err="1"/>
              <a:t>Memcached</a:t>
            </a:r>
            <a:r>
              <a:rPr lang="fr-FR" dirty="0"/>
              <a:t>, </a:t>
            </a:r>
          </a:p>
          <a:p>
            <a:pPr marL="828000" lvl="2" indent="0">
              <a:spcBef>
                <a:spcPts val="0"/>
              </a:spcBef>
              <a:buNone/>
            </a:pPr>
            <a:r>
              <a:rPr lang="fr-FR" dirty="0"/>
              <a:t>o	Node.js 16.17.0</a:t>
            </a:r>
          </a:p>
          <a:p>
            <a:pPr marL="0" indent="0">
              <a:spcBef>
                <a:spcPts val="0"/>
              </a:spcBef>
              <a:buNone/>
            </a:pPr>
            <a:endParaRPr lang="fr-FR" dirty="0"/>
          </a:p>
          <a:p>
            <a:pPr marL="0" indent="0">
              <a:spcBef>
                <a:spcPts val="0"/>
              </a:spcBef>
              <a:buNone/>
            </a:pPr>
            <a:endParaRPr lang="fr-FR" dirty="0"/>
          </a:p>
          <a:p>
            <a:pPr marL="0" indent="0">
              <a:spcBef>
                <a:spcPts val="0"/>
              </a:spcBef>
              <a:buNone/>
            </a:pPr>
            <a:r>
              <a:rPr lang="fr-FR" u="sng" dirty="0"/>
              <a:t>Déploiement </a:t>
            </a:r>
          </a:p>
          <a:p>
            <a:pPr marL="0" indent="0">
              <a:spcBef>
                <a:spcPts val="0"/>
              </a:spcBef>
              <a:buNone/>
            </a:pPr>
            <a:endParaRPr lang="fr-FR" dirty="0"/>
          </a:p>
          <a:p>
            <a:pPr marL="457200" lvl="1" indent="0">
              <a:spcBef>
                <a:spcPts val="0"/>
              </a:spcBef>
              <a:buNone/>
            </a:pPr>
            <a:r>
              <a:rPr lang="fr-FR" dirty="0"/>
              <a:t>• </a:t>
            </a:r>
            <a:r>
              <a:rPr lang="fr-FR" dirty="0" err="1"/>
              <a:t>Heroku</a:t>
            </a:r>
            <a:r>
              <a:rPr lang="fr-FR" dirty="0"/>
              <a:t> via GitHub</a:t>
            </a:r>
          </a:p>
          <a:p>
            <a:pPr marL="0" indent="0">
              <a:spcBef>
                <a:spcPts val="0"/>
              </a:spcBef>
              <a:buNone/>
            </a:pPr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C4CC967C-1634-BAA0-ED70-4C8892F9F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93417"/>
            <a:ext cx="5800164" cy="5360893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fr-FR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</a:t>
            </a:r>
            <a:r>
              <a:rPr lang="fr-FR" sz="2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Symfony = </a:t>
            </a:r>
            <a:r>
              <a:rPr lang="fr-FR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MVC, facilité et documentation parfaite, sécurité intégrée (</a:t>
            </a:r>
            <a:r>
              <a:rPr lang="fr-FR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</a:t>
            </a:r>
            <a:r>
              <a:rPr lang="fr-FR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bundle), 6 dernière version.</a:t>
            </a:r>
          </a:p>
          <a:p>
            <a:pPr algn="just"/>
            <a:r>
              <a:rPr lang="fr-FR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Object-</a:t>
            </a:r>
            <a:r>
              <a:rPr lang="fr-FR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Relational</a:t>
            </a:r>
            <a:r>
              <a:rPr lang="fr-FR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Mapping </a:t>
            </a:r>
            <a:r>
              <a:rPr lang="fr-FR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Doctrine </a:t>
            </a:r>
            <a:r>
              <a:rPr lang="fr-FR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interface entre application et base de données = utiliser des objets PHP au lieu de requêtes SQL brutes = sécurité</a:t>
            </a:r>
          </a:p>
          <a:p>
            <a:pPr lvl="1" algn="just"/>
            <a:r>
              <a:rPr lang="fr-FR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Objets PHP = trois classes : </a:t>
            </a:r>
            <a:r>
              <a:rPr lang="fr-FR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Entity</a:t>
            </a:r>
            <a:r>
              <a:rPr lang="fr-FR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(tables) + Manager Doctrine pour gérer les lignes en évitant les injections SQL + repository pour les requêtes</a:t>
            </a:r>
          </a:p>
          <a:p>
            <a:pPr algn="just"/>
            <a:r>
              <a:rPr lang="fr-FR" sz="25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Twig</a:t>
            </a:r>
            <a:r>
              <a:rPr lang="fr-FR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permet de séparer la logique métier de la présentation = sécurité = rapidité</a:t>
            </a:r>
          </a:p>
          <a:p>
            <a:pPr algn="just"/>
            <a:r>
              <a:rPr lang="fr-FR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framework </a:t>
            </a:r>
            <a:r>
              <a:rPr lang="fr-FR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fr-FR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5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bootstrap</a:t>
            </a:r>
            <a:r>
              <a:rPr lang="fr-FR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gain de temps = composants prêts à l’emploi aussi bien pour la mise en forme </a:t>
            </a:r>
            <a:r>
              <a:rPr lang="fr-FR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fr-FR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que dans l’animation et l’interactivité du contenu javascript. Des formulaires, des boutons, des menus de navigation… </a:t>
            </a:r>
            <a:r>
              <a:rPr lang="fr-FR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Responsive, thèmes (rapidement modifiables avec </a:t>
            </a:r>
            <a:r>
              <a:rPr lang="fr-FR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Sass</a:t>
            </a:r>
            <a:r>
              <a:rPr lang="fr-FR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compatible nombreux navigateurs, permet de se concentrer sur la partie fonctionnelle.</a:t>
            </a:r>
          </a:p>
          <a:p>
            <a:pPr marL="635" indent="635" algn="just"/>
            <a:r>
              <a:rPr lang="fr-FR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fr-FR" sz="25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Jquery</a:t>
            </a:r>
            <a:r>
              <a:rPr lang="fr-FR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blibliothèque</a:t>
            </a:r>
            <a:r>
              <a:rPr lang="fr-FR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javascript = plus simple dans : l’écriture, la manipulation du               DOM, les requêtes AJAX.</a:t>
            </a:r>
          </a:p>
          <a:p>
            <a:pPr marL="635" indent="635" algn="just"/>
            <a:r>
              <a:rPr lang="fr-FR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fr-FR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contrôleurs </a:t>
            </a:r>
            <a:r>
              <a:rPr lang="fr-FR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Stimulus</a:t>
            </a:r>
            <a:r>
              <a:rPr lang="fr-FR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bibliothèque Javascript = offrent une structure claire et simple pour la logique de comportement et peuvent améliorer les performances des pages web.</a:t>
            </a:r>
          </a:p>
          <a:p>
            <a:pPr algn="just"/>
            <a:r>
              <a:rPr lang="fr-FR" sz="2500" b="1" dirty="0" err="1"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Laragon</a:t>
            </a:r>
            <a:r>
              <a:rPr lang="fr-FR" sz="2500" b="1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 :</a:t>
            </a:r>
            <a:r>
              <a:rPr lang="fr-FR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alternative à XAMPP ou WAMP, il m’a paru plus facile d’accès tout en étant extensible.</a:t>
            </a:r>
          </a:p>
          <a:p>
            <a:pPr algn="just"/>
            <a:r>
              <a:rPr lang="fr-FR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Outils non utilisés volontairement dans ce projet : </a:t>
            </a:r>
          </a:p>
          <a:p>
            <a:pPr lvl="1" algn="just"/>
            <a:r>
              <a:rPr lang="fr-FR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</a:t>
            </a:r>
            <a:r>
              <a:rPr lang="fr-F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CRUD (</a:t>
            </a:r>
            <a:r>
              <a:rPr lang="fr-FR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fr-F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Read, Update, </a:t>
            </a:r>
            <a:r>
              <a:rPr lang="fr-FR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Delete</a:t>
            </a:r>
            <a:r>
              <a:rPr lang="fr-F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 algn="just"/>
            <a:r>
              <a:rPr lang="fr-FR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EasyAdmin</a:t>
            </a:r>
            <a:r>
              <a:rPr lang="fr-F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bundle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D3C4BF7-3B0F-DF02-B5C9-D5CC22B61A08}"/>
              </a:ext>
            </a:extLst>
          </p:cNvPr>
          <p:cNvSpPr txBox="1"/>
          <p:nvPr/>
        </p:nvSpPr>
        <p:spPr>
          <a:xfrm>
            <a:off x="79169" y="69415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173D6D"/>
                </a:solidFill>
                <a:effectLst/>
                <a:latin typeface="Calibri" panose="020F0502020204030204" pitchFamily="34" charset="0"/>
              </a:rPr>
              <a:t>Liste des softs </a:t>
            </a:r>
          </a:p>
        </p:txBody>
      </p:sp>
    </p:spTree>
    <p:extLst>
      <p:ext uri="{BB962C8B-B14F-4D97-AF65-F5344CB8AC3E}">
        <p14:creationId xmlns:p14="http://schemas.microsoft.com/office/powerpoint/2010/main" val="777645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03712B-13C5-F38D-32F0-26F6F991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Elaboration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8D40EA-38C2-1CA0-3BE9-5BD927CB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36" y="1417674"/>
            <a:ext cx="11900646" cy="4902444"/>
          </a:xfrm>
        </p:spPr>
        <p:txBody>
          <a:bodyPr>
            <a:normAutofit/>
          </a:bodyPr>
          <a:lstStyle/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du nouveau projet :</a:t>
            </a:r>
            <a:r>
              <a:rPr lang="fr-F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symfony new </a:t>
            </a:r>
            <a:r>
              <a:rPr lang="fr-FR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my_project</a:t>
            </a:r>
            <a:r>
              <a:rPr lang="fr-FR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</a:t>
            </a:r>
            <a:r>
              <a:rPr lang="fr-FR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webapp</a:t>
            </a:r>
            <a:r>
              <a:rPr lang="fr-FR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Composer</a:t>
            </a: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Yarn</a:t>
            </a: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Installation de Saas, Bootstrap, Javascript, JQuery, Stimulus.</a:t>
            </a:r>
            <a:endParaRPr lang="fr-FR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Installation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Laragon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Node.js (perfo et temps réel) , Symfony CLI.</a:t>
            </a:r>
            <a:endParaRPr lang="fr-FR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Lancement du serveur local et écoute du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avec Watch.</a:t>
            </a:r>
            <a:endParaRPr lang="fr-FR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de la base de données.</a:t>
            </a:r>
            <a:endParaRPr lang="fr-FR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Configuration du fichier .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env.local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avec la référence à la base de données.</a:t>
            </a:r>
            <a:endParaRPr lang="fr-FR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Supprimer l’APP_SECRET et la référence de base de donnée locale sur le fichier .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destiné à l’environnement de production.</a:t>
            </a:r>
            <a:endParaRPr lang="fr-FR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du dépôt GitHub et initialisation du repository.</a:t>
            </a:r>
            <a:endParaRPr lang="fr-FR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Créer le lien entre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l’éditeur de code pour faciliter les commit et push.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Déploiement synchronisé avec les mises à jour </a:t>
            </a:r>
            <a:r>
              <a:rPr lang="fr-F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avec réinitialisation des fixtures. (A supprimer en PROD)</a:t>
            </a:r>
            <a:endParaRPr lang="fr-FR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E312411-D694-64F6-8690-5912CCDF9A78}"/>
              </a:ext>
            </a:extLst>
          </p:cNvPr>
          <p:cNvSpPr txBox="1"/>
          <p:nvPr/>
        </p:nvSpPr>
        <p:spPr>
          <a:xfrm>
            <a:off x="79169" y="69415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173D6D"/>
                </a:solidFill>
                <a:effectLst/>
                <a:latin typeface="Calibri" panose="020F0502020204030204" pitchFamily="34" charset="0"/>
              </a:rPr>
              <a:t>Initialisation de Symfony</a:t>
            </a:r>
          </a:p>
        </p:txBody>
      </p:sp>
    </p:spTree>
    <p:extLst>
      <p:ext uri="{BB962C8B-B14F-4D97-AF65-F5344CB8AC3E}">
        <p14:creationId xmlns:p14="http://schemas.microsoft.com/office/powerpoint/2010/main" val="1591146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03712B-13C5-F38D-32F0-26F6F991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Elaboration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8D40EA-38C2-1CA0-3BE9-5BD927CB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36" y="1417674"/>
            <a:ext cx="11900646" cy="4902444"/>
          </a:xfrm>
        </p:spPr>
        <p:txBody>
          <a:bodyPr>
            <a:normAutofit/>
          </a:bodyPr>
          <a:lstStyle/>
          <a:p>
            <a:r>
              <a:rPr lang="fr-FR" dirty="0"/>
              <a:t>Outil de versioning</a:t>
            </a:r>
          </a:p>
          <a:p>
            <a:r>
              <a:rPr lang="fr-FR" dirty="0"/>
              <a:t>Enregistrer son travail et revenir en arrière si nécessaire</a:t>
            </a:r>
          </a:p>
          <a:p>
            <a:r>
              <a:rPr lang="fr-FR" dirty="0"/>
              <a:t>Permet de collaborer en travaillant sur plusieurs branches en parallèle</a:t>
            </a:r>
          </a:p>
          <a:p>
            <a:r>
              <a:rPr lang="fr-FR" dirty="0"/>
              <a:t>Git init, </a:t>
            </a:r>
            <a:r>
              <a:rPr lang="fr-FR" dirty="0" err="1"/>
              <a:t>add</a:t>
            </a:r>
            <a:r>
              <a:rPr lang="fr-FR" dirty="0"/>
              <a:t>, commit, push – </a:t>
            </a:r>
          </a:p>
          <a:p>
            <a:r>
              <a:rPr lang="fr-FR" dirty="0"/>
              <a:t>Push origine X spécifie la branche sur laquelle on veut ajouter le commit</a:t>
            </a:r>
          </a:p>
          <a:p>
            <a:r>
              <a:rPr lang="fr-FR" dirty="0"/>
              <a:t>Travail seul : on peut créer une nouvelle branche puis git rebase sur master</a:t>
            </a:r>
          </a:p>
          <a:p>
            <a:r>
              <a:rPr lang="fr-FR" dirty="0"/>
              <a:t>Travail collaboratif :  </a:t>
            </a:r>
            <a:r>
              <a:rPr lang="fr-FR" dirty="0" err="1"/>
              <a:t>fetch</a:t>
            </a:r>
            <a:r>
              <a:rPr lang="fr-FR" dirty="0"/>
              <a:t> + merge + résolution pb ou pull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E312411-D694-64F6-8690-5912CCDF9A78}"/>
              </a:ext>
            </a:extLst>
          </p:cNvPr>
          <p:cNvSpPr txBox="1"/>
          <p:nvPr/>
        </p:nvSpPr>
        <p:spPr>
          <a:xfrm>
            <a:off x="79169" y="69415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173D6D"/>
                </a:solidFill>
                <a:effectLst/>
                <a:latin typeface="Calibri" panose="020F0502020204030204" pitchFamily="34" charset="0"/>
              </a:rPr>
              <a:t>Quelques mots sur </a:t>
            </a:r>
            <a:r>
              <a:rPr lang="fr-FR" sz="2400" b="1" dirty="0" err="1">
                <a:solidFill>
                  <a:srgbClr val="173D6D"/>
                </a:solidFill>
                <a:effectLst/>
                <a:latin typeface="Calibri" panose="020F0502020204030204" pitchFamily="34" charset="0"/>
              </a:rPr>
              <a:t>Github</a:t>
            </a:r>
            <a:endParaRPr lang="fr-FR" sz="2400" b="1" dirty="0">
              <a:solidFill>
                <a:srgbClr val="173D6D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828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03712B-13C5-F38D-32F0-26F6F991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Elaboration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8D40EA-38C2-1CA0-3BE9-5BD927CB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77" y="1434607"/>
            <a:ext cx="11900646" cy="4902444"/>
          </a:xfrm>
        </p:spPr>
        <p:txBody>
          <a:bodyPr>
            <a:normAutofit/>
          </a:bodyPr>
          <a:lstStyle/>
          <a:p>
            <a:r>
              <a:rPr lang="fr-FR" dirty="0"/>
              <a:t>Mobile first</a:t>
            </a:r>
          </a:p>
          <a:p>
            <a:endParaRPr lang="fr-FR" dirty="0"/>
          </a:p>
          <a:p>
            <a:r>
              <a:rPr lang="fr-FR" dirty="0"/>
              <a:t>Framework </a:t>
            </a:r>
            <a:r>
              <a:rPr lang="fr-FR" dirty="0" err="1"/>
              <a:t>css</a:t>
            </a:r>
            <a:r>
              <a:rPr lang="fr-FR" dirty="0"/>
              <a:t> Bootstrap </a:t>
            </a:r>
          </a:p>
          <a:p>
            <a:pPr lvl="1"/>
            <a:r>
              <a:rPr lang="fr-FR" dirty="0"/>
              <a:t>Composants prêts à l’emploi (</a:t>
            </a:r>
            <a:r>
              <a:rPr lang="fr-FR" dirty="0" err="1"/>
              <a:t>css</a:t>
            </a:r>
            <a:r>
              <a:rPr lang="fr-FR" dirty="0"/>
              <a:t>  + JavaScript)</a:t>
            </a:r>
          </a:p>
          <a:p>
            <a:pPr lvl="1"/>
            <a:r>
              <a:rPr lang="fr-FR" dirty="0"/>
              <a:t>Gestion des tailles d’écran (</a:t>
            </a:r>
            <a:r>
              <a:rPr lang="fr-FR" dirty="0" err="1"/>
              <a:t>xs</a:t>
            </a:r>
            <a:r>
              <a:rPr lang="fr-FR" dirty="0"/>
              <a:t>, </a:t>
            </a:r>
            <a:r>
              <a:rPr lang="fr-FR" dirty="0" err="1"/>
              <a:t>sm</a:t>
            </a:r>
            <a:r>
              <a:rPr lang="fr-FR" dirty="0"/>
              <a:t>, md, lg)</a:t>
            </a:r>
          </a:p>
          <a:p>
            <a:pPr lvl="1"/>
            <a:r>
              <a:rPr lang="fr-FR" dirty="0"/>
              <a:t>Gestion de l’affichage en  12 colonnes et en lignes</a:t>
            </a:r>
          </a:p>
          <a:p>
            <a:endParaRPr lang="fr-FR" dirty="0"/>
          </a:p>
          <a:p>
            <a:r>
              <a:rPr lang="fr-FR" dirty="0"/>
              <a:t>Media </a:t>
            </a:r>
            <a:r>
              <a:rPr lang="fr-FR" dirty="0" err="1"/>
              <a:t>queries</a:t>
            </a:r>
            <a:r>
              <a:rPr lang="fr-FR" dirty="0"/>
              <a:t> ajouté au </a:t>
            </a:r>
            <a:r>
              <a:rPr lang="fr-FR" dirty="0" err="1"/>
              <a:t>css</a:t>
            </a:r>
            <a:r>
              <a:rPr lang="fr-FR" dirty="0"/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E312411-D694-64F6-8690-5912CCDF9A78}"/>
              </a:ext>
            </a:extLst>
          </p:cNvPr>
          <p:cNvSpPr txBox="1"/>
          <p:nvPr/>
        </p:nvSpPr>
        <p:spPr>
          <a:xfrm>
            <a:off x="79169" y="69415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173D6D"/>
                </a:solidFill>
                <a:effectLst/>
                <a:latin typeface="Calibri" panose="020F0502020204030204" pitchFamily="34" charset="0"/>
              </a:rPr>
              <a:t>Mise en forme responsive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B39ECA9E-F042-386B-D283-92B579CFDF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655" y="1434607"/>
            <a:ext cx="2860345" cy="143996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CBF2E6A-D202-403C-6A9F-73170B0BADB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82"/>
          <a:stretch/>
        </p:blipFill>
        <p:spPr bwMode="auto">
          <a:xfrm>
            <a:off x="6254337" y="1434607"/>
            <a:ext cx="5456206" cy="14086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12AD652-3753-EC08-C9BF-4E80397891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876" y="2988942"/>
            <a:ext cx="1809127" cy="327817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ADDB166-4AF6-3F74-D41C-FAE720FACC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670" y="2988942"/>
            <a:ext cx="1849082" cy="32400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4D810BF-4A4A-B670-2585-D8694781972D}"/>
              </a:ext>
            </a:extLst>
          </p:cNvPr>
          <p:cNvSpPr txBox="1"/>
          <p:nvPr/>
        </p:nvSpPr>
        <p:spPr>
          <a:xfrm>
            <a:off x="6254338" y="4914900"/>
            <a:ext cx="1899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 </a:t>
            </a:r>
            <a:r>
              <a:rPr lang="fr-FR" dirty="0" err="1"/>
              <a:t>bootstrap</a:t>
            </a:r>
            <a:r>
              <a:rPr lang="fr-FR" dirty="0"/>
              <a:t> :</a:t>
            </a:r>
          </a:p>
          <a:p>
            <a:r>
              <a:rPr lang="fr-FR" dirty="0"/>
              <a:t>Table-responsive</a:t>
            </a:r>
          </a:p>
        </p:txBody>
      </p:sp>
    </p:spTree>
    <p:extLst>
      <p:ext uri="{BB962C8B-B14F-4D97-AF65-F5344CB8AC3E}">
        <p14:creationId xmlns:p14="http://schemas.microsoft.com/office/powerpoint/2010/main" val="450438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03712B-13C5-F38D-32F0-26F6F991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Elaboration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8D40EA-38C2-1CA0-3BE9-5BD927CB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77" y="1240364"/>
            <a:ext cx="11900646" cy="5295903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La création des entités est facilitée par l’ORM doctrine.</a:t>
            </a:r>
          </a:p>
          <a:p>
            <a:r>
              <a:rPr lang="fr-FR" dirty="0"/>
              <a:t>Pas d’utilisation du </a:t>
            </a:r>
            <a:r>
              <a:rPr lang="fr-FR" dirty="0" err="1"/>
              <a:t>make</a:t>
            </a:r>
            <a:r>
              <a:rPr lang="fr-FR" dirty="0"/>
              <a:t> CRUD ou du </a:t>
            </a:r>
            <a:r>
              <a:rPr lang="fr-FR" dirty="0" err="1"/>
              <a:t>EasyAdmin</a:t>
            </a:r>
            <a:r>
              <a:rPr lang="fr-FR" dirty="0"/>
              <a:t> Bundle.</a:t>
            </a:r>
          </a:p>
          <a:p>
            <a:r>
              <a:rPr lang="fr-FR" dirty="0"/>
              <a:t>La création des ces entités sans l’ORM se ferait en SQL avec l’ajout de contraintes sur entrées des formulaires avec des expressions </a:t>
            </a:r>
            <a:r>
              <a:rPr lang="fr-FR" dirty="0" err="1"/>
              <a:t>regulières</a:t>
            </a:r>
            <a:r>
              <a:rPr lang="fr-FR" dirty="0"/>
              <a:t> (REGEX) 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Une fois les tables créées, des fixtures sont insérées en utilisant </a:t>
            </a:r>
            <a:r>
              <a:rPr lang="fr-FR" dirty="0" err="1"/>
              <a:t>fakerphp</a:t>
            </a:r>
            <a:r>
              <a:rPr lang="fr-FR" dirty="0"/>
              <a:t> afin de tester l’application.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E312411-D694-64F6-8690-5912CCDF9A78}"/>
              </a:ext>
            </a:extLst>
          </p:cNvPr>
          <p:cNvSpPr txBox="1"/>
          <p:nvPr/>
        </p:nvSpPr>
        <p:spPr>
          <a:xfrm>
            <a:off x="79169" y="69415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173D6D"/>
                </a:solidFill>
                <a:effectLst/>
                <a:latin typeface="Calibri" panose="020F0502020204030204" pitchFamily="34" charset="0"/>
              </a:rPr>
              <a:t>Création des entités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B9F7D01-9788-A097-E0BB-091C9F20A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88" y="3217325"/>
            <a:ext cx="2700345" cy="61063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E49A930-EF05-4F9E-C49B-662964107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006" y="3217324"/>
            <a:ext cx="4457927" cy="227526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3EC1186B-E9DE-4D03-8E98-943D5EFD3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989" y="3217324"/>
            <a:ext cx="4296623" cy="610631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B05E71C3-A5B8-CD38-6B51-0E190A50A0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6989" y="3923760"/>
            <a:ext cx="2447943" cy="61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6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53DED2-B2AB-E78F-AE92-B2BC0BF5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C8AD0-DC98-644B-9D51-38FDA6D0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sz="4000" dirty="0"/>
              <a:t>Phase d’avant-projet</a:t>
            </a:r>
          </a:p>
          <a:p>
            <a:pPr lvl="1"/>
            <a:r>
              <a:rPr lang="fr-FR" sz="4000" dirty="0"/>
              <a:t>Elaboration de l’application</a:t>
            </a:r>
          </a:p>
          <a:p>
            <a:pPr lvl="1"/>
            <a:r>
              <a:rPr lang="fr-FR" sz="4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16844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03712B-13C5-F38D-32F0-26F6F991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Elaboration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8D40EA-38C2-1CA0-3BE9-5BD927CB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77" y="1434607"/>
            <a:ext cx="11900646" cy="5101660"/>
          </a:xfrm>
        </p:spPr>
        <p:txBody>
          <a:bodyPr>
            <a:normAutofit/>
          </a:bodyPr>
          <a:lstStyle/>
          <a:p>
            <a:r>
              <a:rPr lang="fr-FR" dirty="0"/>
              <a:t>La création des formulaire est facilitée par l’ORM doctrine. </a:t>
            </a:r>
          </a:p>
          <a:p>
            <a:r>
              <a:rPr lang="fr-FR" dirty="0"/>
              <a:t>Doctrine utilise des requêtes préparées par défaut, ce qui rend les injections SQL plus difficiles.</a:t>
            </a:r>
          </a:p>
          <a:p>
            <a:r>
              <a:rPr lang="fr-FR" dirty="0"/>
              <a:t>Sans Doctrine, il faudrait valider les entrées des utilisateurs pas des expressions </a:t>
            </a:r>
            <a:r>
              <a:rPr lang="fr-FR" dirty="0" err="1"/>
              <a:t>regulères</a:t>
            </a:r>
            <a:r>
              <a:rPr lang="fr-FR" dirty="0"/>
              <a:t> (REGEX)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E312411-D694-64F6-8690-5912CCDF9A78}"/>
              </a:ext>
            </a:extLst>
          </p:cNvPr>
          <p:cNvSpPr txBox="1"/>
          <p:nvPr/>
        </p:nvSpPr>
        <p:spPr>
          <a:xfrm>
            <a:off x="79169" y="69415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173D6D"/>
                </a:solidFill>
                <a:effectLst/>
                <a:latin typeface="Calibri" panose="020F0502020204030204" pitchFamily="34" charset="0"/>
              </a:rPr>
              <a:t>Créations des formulaires</a:t>
            </a:r>
          </a:p>
        </p:txBody>
      </p:sp>
    </p:spTree>
    <p:extLst>
      <p:ext uri="{BB962C8B-B14F-4D97-AF65-F5344CB8AC3E}">
        <p14:creationId xmlns:p14="http://schemas.microsoft.com/office/powerpoint/2010/main" val="1548451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03712B-13C5-F38D-32F0-26F6F991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Elaboration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8D40EA-38C2-1CA0-3BE9-5BD927CB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77" y="1434607"/>
            <a:ext cx="11900646" cy="5101660"/>
          </a:xfrm>
        </p:spPr>
        <p:txBody>
          <a:bodyPr>
            <a:normAutofit/>
          </a:bodyPr>
          <a:lstStyle/>
          <a:p>
            <a:r>
              <a:rPr lang="fr-FR" dirty="0"/>
              <a:t>Activation et désactivation d’un utilisateur en un click</a:t>
            </a:r>
          </a:p>
          <a:p>
            <a:r>
              <a:rPr lang="fr-FR" dirty="0"/>
              <a:t>Recherche dynamique avec suggestion (voir page 31)</a:t>
            </a:r>
          </a:p>
          <a:p>
            <a:r>
              <a:rPr lang="fr-FR" dirty="0"/>
              <a:t>Suppression d’un utilisateur via une modale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E312411-D694-64F6-8690-5912CCDF9A78}"/>
              </a:ext>
            </a:extLst>
          </p:cNvPr>
          <p:cNvSpPr txBox="1"/>
          <p:nvPr/>
        </p:nvSpPr>
        <p:spPr>
          <a:xfrm>
            <a:off x="79169" y="69415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173D6D"/>
                </a:solidFill>
                <a:effectLst/>
                <a:latin typeface="Calibri" panose="020F0502020204030204" pitchFamily="34" charset="0"/>
              </a:rPr>
              <a:t>Fonction dynamiques</a:t>
            </a:r>
          </a:p>
        </p:txBody>
      </p:sp>
    </p:spTree>
    <p:extLst>
      <p:ext uri="{BB962C8B-B14F-4D97-AF65-F5344CB8AC3E}">
        <p14:creationId xmlns:p14="http://schemas.microsoft.com/office/powerpoint/2010/main" val="1469772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03712B-13C5-F38D-32F0-26F6F991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Elaboration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8D40EA-38C2-1CA0-3BE9-5BD927CB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77" y="1434607"/>
            <a:ext cx="11900646" cy="5101660"/>
          </a:xfrm>
        </p:spPr>
        <p:txBody>
          <a:bodyPr>
            <a:normAutofit/>
          </a:bodyPr>
          <a:lstStyle/>
          <a:p>
            <a:r>
              <a:rPr lang="fr-FR" sz="2400" dirty="0"/>
              <a:t>Balise </a:t>
            </a:r>
            <a:r>
              <a:rPr lang="fr-FR" sz="2400" dirty="0" err="1"/>
              <a:t>Title</a:t>
            </a:r>
            <a:endParaRPr lang="fr-FR" sz="2400" dirty="0"/>
          </a:p>
          <a:p>
            <a:r>
              <a:rPr lang="fr-FR" sz="2400" dirty="0"/>
              <a:t>Méta-description (mots-clés pertinent, URL significatives)</a:t>
            </a:r>
          </a:p>
          <a:p>
            <a:r>
              <a:rPr lang="fr-FR" sz="2400" dirty="0"/>
              <a:t>Contenu du site de qualité et original</a:t>
            </a:r>
          </a:p>
          <a:p>
            <a:r>
              <a:rPr lang="fr-FR" sz="2400" dirty="0"/>
              <a:t>Hiérarchisé correctement les informations avec un seul h1</a:t>
            </a:r>
          </a:p>
          <a:p>
            <a:r>
              <a:rPr lang="fr-FR" sz="2400" dirty="0"/>
              <a:t>Balises HTML à bon escient (header, </a:t>
            </a:r>
            <a:r>
              <a:rPr lang="fr-FR" sz="2400" dirty="0" err="1"/>
              <a:t>nav</a:t>
            </a:r>
            <a:r>
              <a:rPr lang="fr-FR" sz="2400" dirty="0"/>
              <a:t>, section, article, </a:t>
            </a:r>
            <a:r>
              <a:rPr lang="fr-FR" sz="2400" dirty="0" err="1"/>
              <a:t>aside</a:t>
            </a:r>
            <a:r>
              <a:rPr lang="fr-FR" sz="2400" dirty="0"/>
              <a:t>, </a:t>
            </a:r>
            <a:r>
              <a:rPr lang="fr-FR" sz="2400" dirty="0" err="1"/>
              <a:t>footer</a:t>
            </a:r>
            <a:r>
              <a:rPr lang="fr-FR" sz="2400" dirty="0"/>
              <a:t>)</a:t>
            </a:r>
          </a:p>
          <a:p>
            <a:r>
              <a:rPr lang="fr-FR" sz="2400" dirty="0"/>
              <a:t>Balise alt pour décrire les images</a:t>
            </a:r>
          </a:p>
          <a:p>
            <a:r>
              <a:rPr lang="fr-FR" sz="2400" dirty="0"/>
              <a:t>Liens internes et externes</a:t>
            </a:r>
          </a:p>
          <a:p>
            <a:r>
              <a:rPr lang="fr-FR" sz="2400" dirty="0"/>
              <a:t>Eviter les erreurs 404 et 403</a:t>
            </a:r>
          </a:p>
          <a:p>
            <a:r>
              <a:rPr lang="fr-FR" sz="2400" dirty="0"/>
              <a:t>Robot.txt</a:t>
            </a:r>
          </a:p>
          <a:p>
            <a:r>
              <a:rPr lang="fr-FR" sz="2400" dirty="0" err="1"/>
              <a:t>Sitemap</a:t>
            </a:r>
            <a:r>
              <a:rPr lang="fr-FR" sz="2400" dirty="0"/>
              <a:t> si beaucoup de contenu multimédia.</a:t>
            </a:r>
          </a:p>
          <a:p>
            <a:r>
              <a:rPr lang="fr-FR" sz="2400" dirty="0"/>
              <a:t>Google </a:t>
            </a:r>
            <a:r>
              <a:rPr lang="fr-FR" sz="2400" dirty="0" err="1"/>
              <a:t>analytics</a:t>
            </a:r>
            <a:r>
              <a:rPr lang="fr-FR" sz="2400" dirty="0"/>
              <a:t>, Google </a:t>
            </a:r>
            <a:r>
              <a:rPr lang="fr-FR" sz="2400" dirty="0" err="1"/>
              <a:t>Search</a:t>
            </a:r>
            <a:r>
              <a:rPr lang="fr-FR" sz="2400" dirty="0"/>
              <a:t> Console.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E312411-D694-64F6-8690-5912CCDF9A78}"/>
              </a:ext>
            </a:extLst>
          </p:cNvPr>
          <p:cNvSpPr txBox="1"/>
          <p:nvPr/>
        </p:nvSpPr>
        <p:spPr>
          <a:xfrm>
            <a:off x="79169" y="69415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173D6D"/>
                </a:solidFill>
                <a:effectLst/>
                <a:latin typeface="Calibri" panose="020F0502020204030204" pitchFamily="34" charset="0"/>
              </a:rPr>
              <a:t>Référencement naturel (SEO)</a:t>
            </a:r>
          </a:p>
        </p:txBody>
      </p:sp>
    </p:spTree>
    <p:extLst>
      <p:ext uri="{BB962C8B-B14F-4D97-AF65-F5344CB8AC3E}">
        <p14:creationId xmlns:p14="http://schemas.microsoft.com/office/powerpoint/2010/main" val="4246281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03712B-13C5-F38D-32F0-26F6F991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Elaboration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8D40EA-38C2-1CA0-3BE9-5BD927CB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77" y="1434607"/>
            <a:ext cx="11900646" cy="5101660"/>
          </a:xfrm>
        </p:spPr>
        <p:txBody>
          <a:bodyPr>
            <a:normAutofit/>
          </a:bodyPr>
          <a:lstStyle/>
          <a:p>
            <a:r>
              <a:rPr lang="fr-FR" sz="2400" dirty="0"/>
              <a:t>Tests unitaires, fonctionnels, end to end.</a:t>
            </a:r>
          </a:p>
          <a:p>
            <a:r>
              <a:rPr lang="fr-FR" sz="2400" dirty="0"/>
              <a:t>A titre d’exemple (voir p 33)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test unitaire : email non valide =&gt; erreur.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test fonctionnel : l’accès à la première page de connexion + envoi du formulaire 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+ </a:t>
            </a:r>
            <a:r>
              <a:rPr lang="fr-FR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interdiction d’accès au pages administrateur si l’utilisateur est logué en tant que structure.</a:t>
            </a:r>
            <a:endParaRPr lang="fr-FR" sz="2000" dirty="0"/>
          </a:p>
          <a:p>
            <a:r>
              <a:rPr lang="fr-FR" sz="2400" dirty="0"/>
              <a:t>AAA = Arrange, </a:t>
            </a:r>
            <a:r>
              <a:rPr lang="fr-FR" sz="2400" dirty="0" err="1"/>
              <a:t>Act</a:t>
            </a:r>
            <a:r>
              <a:rPr lang="fr-FR" sz="2400" dirty="0"/>
              <a:t>, </a:t>
            </a:r>
            <a:r>
              <a:rPr lang="fr-FR" sz="2400" dirty="0" err="1"/>
              <a:t>Assert</a:t>
            </a:r>
            <a:r>
              <a:rPr lang="fr-FR" sz="2400" dirty="0"/>
              <a:t> = mise en place, exécution et validation</a:t>
            </a:r>
          </a:p>
          <a:p>
            <a:r>
              <a:rPr lang="fr-FR" sz="2400" dirty="0"/>
              <a:t>Ces tests effectués automatiquement à chaque push permettent de vérifier que les dernières modifications n’ont pas endommagé le code existant.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E312411-D694-64F6-8690-5912CCDF9A78}"/>
              </a:ext>
            </a:extLst>
          </p:cNvPr>
          <p:cNvSpPr txBox="1"/>
          <p:nvPr/>
        </p:nvSpPr>
        <p:spPr>
          <a:xfrm>
            <a:off x="79169" y="69415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173D6D"/>
                </a:solidFill>
                <a:effectLst/>
                <a:latin typeface="Calibri" panose="020F0502020204030204" pitchFamily="34" charset="0"/>
              </a:rPr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450820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03712B-13C5-F38D-32F0-26F6F991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Elaboration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8D40EA-38C2-1CA0-3BE9-5BD927CB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77" y="1434607"/>
            <a:ext cx="11900646" cy="5101660"/>
          </a:xfrm>
        </p:spPr>
        <p:txBody>
          <a:bodyPr>
            <a:normAutofit fontScale="85000" lnSpcReduction="20000"/>
          </a:bodyPr>
          <a:lstStyle/>
          <a:p>
            <a:r>
              <a:rPr lang="fr-FR" sz="2400" dirty="0"/>
              <a:t>.</a:t>
            </a:r>
            <a:r>
              <a:rPr lang="fr-FR" sz="2400" dirty="0" err="1"/>
              <a:t>env.local</a:t>
            </a:r>
            <a:r>
              <a:rPr lang="fr-FR" sz="2400" dirty="0"/>
              <a:t> pour ne pas envoyer ses données sur </a:t>
            </a:r>
            <a:r>
              <a:rPr lang="fr-FR" sz="2400" dirty="0" err="1"/>
              <a:t>Github</a:t>
            </a:r>
            <a:r>
              <a:rPr lang="fr-FR" sz="2400" dirty="0"/>
              <a:t> et sur le serveur. Notamment l’APP_SECRET et </a:t>
            </a:r>
            <a:r>
              <a:rPr lang="fr-FR" sz="2400" dirty="0" err="1"/>
              <a:t>mdb</a:t>
            </a:r>
            <a:r>
              <a:rPr lang="fr-FR" sz="2400" dirty="0"/>
              <a:t> BDD.</a:t>
            </a:r>
          </a:p>
          <a:p>
            <a:r>
              <a:rPr lang="fr-FR" sz="2400" dirty="0"/>
              <a:t>Gérer l’authentification et les autorisations des utilisateurs à l’aide du composant dédié de Symfony : </a:t>
            </a:r>
            <a:r>
              <a:rPr lang="fr-FR" sz="2400" dirty="0" err="1"/>
              <a:t>security</a:t>
            </a:r>
            <a:r>
              <a:rPr lang="fr-FR" sz="2400" dirty="0"/>
              <a:t>-bundle</a:t>
            </a:r>
          </a:p>
          <a:p>
            <a:r>
              <a:rPr lang="fr-FR" sz="2400" dirty="0"/>
              <a:t>Hacher les passwords </a:t>
            </a:r>
          </a:p>
          <a:p>
            <a:r>
              <a:rPr lang="fr-FR" sz="2400" dirty="0"/>
              <a:t>Limiter les privilèges d’accès aux pages via l’URL à l’aide du fichier config\packages\</a:t>
            </a:r>
            <a:r>
              <a:rPr lang="fr-FR" sz="2400" dirty="0" err="1"/>
              <a:t>security.yaml</a:t>
            </a:r>
            <a:endParaRPr lang="fr-FR" sz="2400" dirty="0"/>
          </a:p>
          <a:p>
            <a:r>
              <a:rPr lang="fr-FR" sz="2400" dirty="0"/>
              <a:t>Valider les entrées utilisateur pour éviter les </a:t>
            </a:r>
            <a:r>
              <a:rPr lang="fr-FR" sz="2400" b="1" dirty="0"/>
              <a:t>injections SQL </a:t>
            </a:r>
            <a:r>
              <a:rPr lang="fr-FR" sz="2400" dirty="0"/>
              <a:t>avec les requêtes préparées du manager de l’ORM Doctrine. </a:t>
            </a:r>
          </a:p>
          <a:p>
            <a:r>
              <a:rPr lang="fr-FR" sz="2400" dirty="0"/>
              <a:t>Eviter les </a:t>
            </a:r>
            <a:r>
              <a:rPr lang="fr-FR" sz="2400" b="1" dirty="0"/>
              <a:t>failles XSS </a:t>
            </a:r>
            <a:r>
              <a:rPr lang="fr-FR" sz="2400" dirty="0"/>
              <a:t>(javascript) </a:t>
            </a:r>
            <a:r>
              <a:rPr lang="fr-FR" sz="2500" dirty="0"/>
              <a:t>en mettant en place des mesures de sécurité telles que la validation des entrées utilisateur, la limitation de la longueur et du format des données entrées.</a:t>
            </a:r>
          </a:p>
          <a:p>
            <a:r>
              <a:rPr lang="fr-FR" sz="2400" dirty="0"/>
              <a:t>Se protéger des attaques Cross-Site </a:t>
            </a:r>
            <a:r>
              <a:rPr lang="fr-FR" sz="2400" dirty="0" err="1"/>
              <a:t>Request</a:t>
            </a:r>
            <a:r>
              <a:rPr lang="fr-FR" sz="2400" dirty="0"/>
              <a:t> </a:t>
            </a:r>
            <a:r>
              <a:rPr lang="fr-FR" sz="2400" dirty="0" err="1"/>
              <a:t>Forgery</a:t>
            </a:r>
            <a:r>
              <a:rPr lang="fr-FR" sz="2400" dirty="0"/>
              <a:t> (</a:t>
            </a:r>
            <a:r>
              <a:rPr lang="fr-FR" sz="2400" b="1" dirty="0"/>
              <a:t>CSRF</a:t>
            </a:r>
            <a:r>
              <a:rPr lang="fr-FR" sz="2400" dirty="0"/>
              <a:t>) en mettant en place des jetons qui vont vérifier que les données envoyées par le formulaire proviennent bien de notre site.</a:t>
            </a:r>
          </a:p>
          <a:p>
            <a:r>
              <a:rPr lang="fr-FR" sz="2400" dirty="0"/>
              <a:t>La suppression des enregistrements dans la </a:t>
            </a:r>
            <a:r>
              <a:rPr lang="fr-FR" sz="2400" dirty="0" err="1"/>
              <a:t>bdd</a:t>
            </a:r>
            <a:r>
              <a:rPr lang="fr-FR" sz="2400" dirty="0"/>
              <a:t> avec la méthode POST moins vulnérable que la méthode GET.</a:t>
            </a:r>
          </a:p>
          <a:p>
            <a:r>
              <a:rPr lang="fr-FR" sz="2400" dirty="0"/>
              <a:t>Vérifier que l’application est protégée par la mise en place du protocole HTTPS.</a:t>
            </a:r>
          </a:p>
          <a:p>
            <a:r>
              <a:rPr lang="fr-FR" sz="2400" dirty="0"/>
              <a:t>Vérification des vulnérabilités de sécurité connues dans les dépendances avec le composant </a:t>
            </a:r>
            <a:r>
              <a:rPr lang="fr-FR" sz="2400" dirty="0" err="1"/>
              <a:t>security</a:t>
            </a:r>
            <a:r>
              <a:rPr lang="fr-FR" sz="2400" dirty="0"/>
              <a:t>-checker.</a:t>
            </a:r>
          </a:p>
          <a:p>
            <a:r>
              <a:rPr lang="fr-FR" sz="2400" dirty="0"/>
              <a:t>Activer les outils proposés par </a:t>
            </a:r>
            <a:r>
              <a:rPr lang="fr-FR" sz="2400" dirty="0" err="1"/>
              <a:t>github</a:t>
            </a:r>
            <a:r>
              <a:rPr lang="fr-FR" sz="2400" dirty="0"/>
              <a:t> pour la détection de faille de sécurité et de divulgation de clefs.</a:t>
            </a:r>
          </a:p>
          <a:p>
            <a:r>
              <a:rPr lang="fr-FR" sz="2400" dirty="0"/>
              <a:t>Analyser le site à l’aide d’outils tel que OWASP ZAP.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E312411-D694-64F6-8690-5912CCDF9A78}"/>
              </a:ext>
            </a:extLst>
          </p:cNvPr>
          <p:cNvSpPr txBox="1"/>
          <p:nvPr/>
        </p:nvSpPr>
        <p:spPr>
          <a:xfrm>
            <a:off x="79169" y="69415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173D6D"/>
                </a:solidFill>
                <a:effectLst/>
                <a:latin typeface="Calibri" panose="020F0502020204030204" pitchFamily="34" charset="0"/>
              </a:rPr>
              <a:t>Sécurité</a:t>
            </a:r>
          </a:p>
        </p:txBody>
      </p:sp>
    </p:spTree>
    <p:extLst>
      <p:ext uri="{BB962C8B-B14F-4D97-AF65-F5344CB8AC3E}">
        <p14:creationId xmlns:p14="http://schemas.microsoft.com/office/powerpoint/2010/main" val="3720253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03712B-13C5-F38D-32F0-26F6F991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8D40EA-38C2-1CA0-3BE9-5BD927CB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77" y="931333"/>
            <a:ext cx="11900646" cy="5604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Être développeur c’est avant tout :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600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connaitre des framework et leurs avantages.</a:t>
            </a:r>
            <a:endParaRPr lang="fr-FR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600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savoir aller chercher rapidement les informations à jour dans les documentations,</a:t>
            </a:r>
            <a:endParaRPr lang="fr-FR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600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être capable d’utiliser les outils de test et de débogage,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savoir collaborer efficacement avec les autres développeurs,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600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être curieux, avoir envie d’apprendre et rester en veille technologique</a:t>
            </a:r>
            <a:endParaRPr lang="fr-FR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2400" dirty="0"/>
              <a:t>	le reste vient avec l’expérience.</a:t>
            </a:r>
          </a:p>
          <a:p>
            <a:pPr lvl="1"/>
            <a:endParaRPr lang="fr-FR" sz="2000" dirty="0"/>
          </a:p>
          <a:p>
            <a:endParaRPr lang="fr-FR" sz="2400" dirty="0"/>
          </a:p>
          <a:p>
            <a:pPr marL="0" indent="0" algn="ctr">
              <a:buNone/>
            </a:pPr>
            <a:r>
              <a:rPr lang="fr-FR" sz="3200" dirty="0"/>
              <a:t>Merci de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16014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542EDB-6872-1435-AF87-78234A34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 d’avant-projet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6C0FE4-BD71-4337-65F6-D2EC694C6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Planning avec Trello</a:t>
            </a:r>
            <a:endParaRPr lang="fr-FR" b="1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Cahier des charges - Liste des fonctionnalités,</a:t>
            </a:r>
            <a:endParaRPr lang="fr-FR" b="1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Diagramme de cas d’utilisation,</a:t>
            </a:r>
            <a:endParaRPr lang="fr-FR" b="1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Dictionnaire des données,</a:t>
            </a:r>
            <a:endParaRPr lang="fr-FR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modèles de données issus de la méthode Merise (MCD, MLD, MPD)</a:t>
            </a:r>
            <a:endParaRPr lang="fr-FR" b="1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Diagrammes de séquence,</a:t>
            </a:r>
            <a:endParaRPr lang="fr-FR" b="1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Wireframe Mobile et Desktop,</a:t>
            </a:r>
            <a:endParaRPr lang="fr-FR" b="1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Charte graphique,</a:t>
            </a:r>
            <a:endParaRPr lang="fr-FR" b="1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fr-F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Mock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-up.</a:t>
            </a:r>
            <a:endParaRPr lang="fr-FR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359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216396-5A04-966D-CB73-EE7218AD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 d’avant-projet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031E6B-49EA-B030-B32E-3F312AEEA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77" y="1240364"/>
            <a:ext cx="11900646" cy="5401439"/>
          </a:xfrm>
        </p:spPr>
        <p:txBody>
          <a:bodyPr anchor="t"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000" dirty="0"/>
              <a:t>Travail seul : </a:t>
            </a:r>
          </a:p>
          <a:p>
            <a:r>
              <a:rPr lang="fr-FR" sz="2000" dirty="0"/>
              <a:t>Enumérer les étapes </a:t>
            </a:r>
          </a:p>
          <a:p>
            <a:r>
              <a:rPr lang="fr-FR" sz="2000" dirty="0"/>
              <a:t>Suivre l’évolution du développement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Travail collaboratif (Méthode AGILE) :</a:t>
            </a:r>
          </a:p>
          <a:p>
            <a:r>
              <a:rPr lang="fr-FR" sz="2000" dirty="0"/>
              <a:t>Hiérarchiser les tâches en fonction de la valeur apportée au client</a:t>
            </a:r>
          </a:p>
          <a:p>
            <a:r>
              <a:rPr lang="fr-FR" sz="2000" dirty="0"/>
              <a:t>Distribuer les tâches</a:t>
            </a:r>
          </a:p>
          <a:p>
            <a:r>
              <a:rPr lang="fr-FR" sz="2000" dirty="0"/>
              <a:t>Définir les itérations</a:t>
            </a:r>
          </a:p>
          <a:p>
            <a:pPr marL="0" indent="0">
              <a:buNone/>
            </a:pPr>
            <a:r>
              <a:rPr lang="fr-FR" sz="2000" dirty="0"/>
              <a:t>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D5BA9C8-8C82-DBD6-E65B-4160B157423B}"/>
              </a:ext>
            </a:extLst>
          </p:cNvPr>
          <p:cNvSpPr txBox="1"/>
          <p:nvPr/>
        </p:nvSpPr>
        <p:spPr>
          <a:xfrm>
            <a:off x="79169" y="69415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173D6D"/>
                </a:solidFill>
                <a:effectLst/>
                <a:latin typeface="Calibri" panose="020F0502020204030204" pitchFamily="34" charset="0"/>
              </a:rPr>
              <a:t>Planning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B7FDD3F-3BDF-D046-7C82-15114D293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367" y="1919666"/>
            <a:ext cx="3900157" cy="347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91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53DED2-B2AB-E78F-AE92-B2BC0BF5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Phase d’avant-projet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C8AD0-DC98-644B-9D51-38FDA6D0E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9635" y="1327941"/>
            <a:ext cx="5800165" cy="536089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fr-FR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L’interface permet à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une équipe d’administration de gérer :</a:t>
            </a:r>
          </a:p>
          <a:p>
            <a:pPr marL="1200150" lvl="2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des administrateurs, </a:t>
            </a:r>
          </a:p>
          <a:p>
            <a:pPr marL="1200150" lvl="2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des franchises avec leurs options globales,</a:t>
            </a:r>
          </a:p>
          <a:p>
            <a:pPr marL="1200150" lvl="2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des structures avec leurs options,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une franchise de lister ses structures et ses options globales,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une structure de lister ses options.</a:t>
            </a:r>
          </a:p>
          <a:p>
            <a:pPr marL="0" indent="0">
              <a:buNone/>
            </a:pPr>
            <a:r>
              <a:rPr lang="fr-FR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Les fonctions principales sont les suivantes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 tant qu’administrateur l’utilisateur peut :</a:t>
            </a:r>
          </a:p>
          <a:p>
            <a:pPr marL="1200150" lvl="2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créer, lister, éditer et supprimer les informations de la base de données,</a:t>
            </a:r>
          </a:p>
          <a:p>
            <a:pPr marL="1200150" lvl="2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effectuer des recherches et des tris dynamiques sans que les pages soient rechargées,</a:t>
            </a:r>
          </a:p>
          <a:p>
            <a:pPr marL="1200150" lvl="2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activer, désactiver un utilisateur en un click,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Le système doit : </a:t>
            </a:r>
          </a:p>
          <a:p>
            <a:pPr marL="1200150" lvl="2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gérer l’accès à certaines page en fonction des utilisateurs ou refuser l’accès si l’utilisateur est désactivé.</a:t>
            </a:r>
          </a:p>
          <a:p>
            <a:pPr marL="1200150" lvl="2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demander confirmation pour chaque suppression ou désactivation.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envoyer des Emails de confirmation à chaque création ou modification de compte.</a:t>
            </a:r>
          </a:p>
          <a:p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EC8F7B8-2F8E-CB6B-FE2C-0B022DFEA3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61092" y="1328408"/>
            <a:ext cx="4022940" cy="5360987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C71F0EC-98B6-3FFA-25EA-730CAECB3E0A}"/>
              </a:ext>
            </a:extLst>
          </p:cNvPr>
          <p:cNvSpPr txBox="1"/>
          <p:nvPr/>
        </p:nvSpPr>
        <p:spPr>
          <a:xfrm>
            <a:off x="6974774" y="85001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173D6D"/>
                </a:solidFill>
                <a:effectLst/>
                <a:latin typeface="Calibri" panose="020F0502020204030204" pitchFamily="34" charset="0"/>
              </a:rPr>
              <a:t>Spécifications fonctionnelles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E2824F4-1290-083F-57A6-B78D4427E577}"/>
              </a:ext>
            </a:extLst>
          </p:cNvPr>
          <p:cNvSpPr txBox="1"/>
          <p:nvPr/>
        </p:nvSpPr>
        <p:spPr>
          <a:xfrm>
            <a:off x="219635" y="89949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173D6D"/>
                </a:solidFill>
                <a:effectLst/>
                <a:latin typeface="Calibri" panose="020F0502020204030204" pitchFamily="34" charset="0"/>
              </a:rPr>
              <a:t>Cahier des charges</a:t>
            </a:r>
          </a:p>
        </p:txBody>
      </p:sp>
    </p:spTree>
    <p:extLst>
      <p:ext uri="{BB962C8B-B14F-4D97-AF65-F5344CB8AC3E}">
        <p14:creationId xmlns:p14="http://schemas.microsoft.com/office/powerpoint/2010/main" val="245351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216396-5A04-966D-CB73-EE7218AD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 d’avant-projet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031E6B-49EA-B030-B32E-3F312AEEA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77" y="1339702"/>
            <a:ext cx="11900646" cy="5324800"/>
          </a:xfrm>
        </p:spPr>
        <p:txBody>
          <a:bodyPr anchor="t"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2FB09AB-4231-DD62-A5A8-1E2C8164C1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876" y="1495647"/>
            <a:ext cx="6801121" cy="501351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40AD34B-751D-BE4F-428B-11A6B56406D7}"/>
              </a:ext>
            </a:extLst>
          </p:cNvPr>
          <p:cNvSpPr txBox="1"/>
          <p:nvPr/>
        </p:nvSpPr>
        <p:spPr>
          <a:xfrm>
            <a:off x="79169" y="69415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173D6D"/>
                </a:solidFill>
                <a:effectLst/>
                <a:latin typeface="Calibri" panose="020F0502020204030204" pitchFamily="34" charset="0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747867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216396-5A04-966D-CB73-EE7218AD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 d’avant-projet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031E6B-49EA-B030-B32E-3F312AEEA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77" y="1240364"/>
            <a:ext cx="11900646" cy="5401439"/>
          </a:xfrm>
        </p:spPr>
        <p:txBody>
          <a:bodyPr anchor="t"/>
          <a:lstStyle/>
          <a:p>
            <a:pPr marL="0" indent="0">
              <a:buNone/>
            </a:pPr>
            <a:endParaRPr lang="fr-FR" sz="1800" u="sng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sz="1800" u="sng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MCD : Modèle conceptuel de donnée</a:t>
            </a:r>
          </a:p>
          <a:p>
            <a:pPr marL="0" indent="0">
              <a:buNone/>
            </a:pPr>
            <a:endParaRPr lang="fr-FR" sz="1800" u="sng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sz="1800" u="sng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sz="1800" u="sng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MLD : Modèle Logique de données </a:t>
            </a:r>
          </a:p>
          <a:p>
            <a:pPr marL="0" indent="0">
              <a:buNone/>
            </a:pPr>
            <a:endParaRPr lang="fr-FR" sz="1800" u="sng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sz="1800" u="sng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sz="1800" u="sng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sz="1800" u="sng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MPD : Modèle Physique de données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CAE787-2498-6EB5-EE1C-8DD0D420C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653" y="1426891"/>
            <a:ext cx="5544185" cy="1591945"/>
          </a:xfrm>
          <a:prstGeom prst="rect">
            <a:avLst/>
          </a:prstGeom>
        </p:spPr>
      </p:pic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95CD83B2-46DD-213A-B930-DB9A304B3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490" y="3102432"/>
            <a:ext cx="5604510" cy="167259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34185AF-1E3F-3E20-84A8-7EA0FDAED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653" y="4858618"/>
            <a:ext cx="1620186" cy="166578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D5BA9C8-8C82-DBD6-E65B-4160B157423B}"/>
              </a:ext>
            </a:extLst>
          </p:cNvPr>
          <p:cNvSpPr txBox="1"/>
          <p:nvPr/>
        </p:nvSpPr>
        <p:spPr>
          <a:xfrm>
            <a:off x="79169" y="69415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173D6D"/>
                </a:solidFill>
                <a:effectLst/>
                <a:latin typeface="Calibri" panose="020F0502020204030204" pitchFamily="34" charset="0"/>
              </a:rPr>
              <a:t>Les modèles de données (Méthode Merise)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510E591-FA22-8A13-22E2-06EF1E73A50D}"/>
              </a:ext>
            </a:extLst>
          </p:cNvPr>
          <p:cNvSpPr txBox="1"/>
          <p:nvPr/>
        </p:nvSpPr>
        <p:spPr>
          <a:xfrm>
            <a:off x="10617199" y="1515533"/>
            <a:ext cx="13250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Entités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Nom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Attributs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cardinalités</a:t>
            </a:r>
          </a:p>
          <a:p>
            <a:endParaRPr lang="fr-FR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61D242D-6DCF-D71F-9C54-06486AC442D6}"/>
              </a:ext>
            </a:extLst>
          </p:cNvPr>
          <p:cNvSpPr txBox="1"/>
          <p:nvPr/>
        </p:nvSpPr>
        <p:spPr>
          <a:xfrm>
            <a:off x="10617199" y="3102432"/>
            <a:ext cx="12784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Clefs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Primaires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étrangères</a:t>
            </a:r>
          </a:p>
          <a:p>
            <a:endParaRPr lang="fr-FR" sz="14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E4FAFE1-5B20-5E17-EB80-BB2A16B9E294}"/>
              </a:ext>
            </a:extLst>
          </p:cNvPr>
          <p:cNvSpPr txBox="1"/>
          <p:nvPr/>
        </p:nvSpPr>
        <p:spPr>
          <a:xfrm>
            <a:off x="8576733" y="4858618"/>
            <a:ext cx="32469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Représentation de la base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Contraintes d’intégrité</a:t>
            </a: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3953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216396-5A04-966D-CB73-EE7218AD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 d’avant-projet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031E6B-49EA-B030-B32E-3F312AEEA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77" y="1155814"/>
            <a:ext cx="11900646" cy="5180137"/>
          </a:xfrm>
        </p:spPr>
        <p:txBody>
          <a:bodyPr anchor="t"/>
          <a:lstStyle/>
          <a:p>
            <a:pPr marL="0" indent="0">
              <a:buNone/>
            </a:pPr>
            <a:endParaRPr lang="fr-FR" sz="1800" b="1" dirty="0">
              <a:solidFill>
                <a:srgbClr val="173D6D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fr-FR" dirty="0"/>
          </a:p>
        </p:txBody>
      </p:sp>
      <p:pic>
        <p:nvPicPr>
          <p:cNvPr id="9" name="Espace réservé du contenu 3">
            <a:extLst>
              <a:ext uri="{FF2B5EF4-FFF2-40B4-BE49-F238E27FC236}">
                <a16:creationId xmlns:a16="http://schemas.microsoft.com/office/drawing/2014/main" id="{D1CB84C4-C701-C566-33FE-02FC41B1F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17049" y="-1914320"/>
            <a:ext cx="4757899" cy="11147776"/>
          </a:xfrm>
          <a:prstGeom prst="rect">
            <a:avLst/>
          </a:prstGeom>
          <a:solidFill>
            <a:srgbClr val="FAAE40"/>
          </a:solidFill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35C94F5-6F2E-74F8-959C-F32A472DAFC2}"/>
              </a:ext>
            </a:extLst>
          </p:cNvPr>
          <p:cNvSpPr txBox="1"/>
          <p:nvPr/>
        </p:nvSpPr>
        <p:spPr>
          <a:xfrm>
            <a:off x="79169" y="69415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173D6D"/>
                </a:solidFill>
                <a:effectLst/>
                <a:latin typeface="Calibri" panose="020F0502020204030204" pitchFamily="34" charset="0"/>
              </a:rPr>
              <a:t>MLD détaillé</a:t>
            </a:r>
          </a:p>
        </p:txBody>
      </p:sp>
    </p:spTree>
    <p:extLst>
      <p:ext uri="{BB962C8B-B14F-4D97-AF65-F5344CB8AC3E}">
        <p14:creationId xmlns:p14="http://schemas.microsoft.com/office/powerpoint/2010/main" val="2983453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216396-5A04-966D-CB73-EE7218AD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 d’avant-projet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031E6B-49EA-B030-B32E-3F312AEEA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77" y="1190846"/>
            <a:ext cx="11900646" cy="5145105"/>
          </a:xfrm>
        </p:spPr>
        <p:txBody>
          <a:bodyPr anchor="t"/>
          <a:lstStyle/>
          <a:p>
            <a:pPr marL="0" indent="0"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9ED84A1-381B-11F2-3323-2B7AF6DC7EFF}"/>
              </a:ext>
            </a:extLst>
          </p:cNvPr>
          <p:cNvSpPr txBox="1"/>
          <p:nvPr/>
        </p:nvSpPr>
        <p:spPr>
          <a:xfrm>
            <a:off x="276285" y="17085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Séquence authentification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BAD3E2-8710-BFC3-F5D6-18C3DDD7A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324" y="1570946"/>
            <a:ext cx="5565831" cy="442643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F50F509-E7D8-412E-FA9A-2D8357BF44C2}"/>
              </a:ext>
            </a:extLst>
          </p:cNvPr>
          <p:cNvSpPr txBox="1"/>
          <p:nvPr/>
        </p:nvSpPr>
        <p:spPr>
          <a:xfrm>
            <a:off x="79169" y="69415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173D6D"/>
                </a:solidFill>
                <a:effectLst/>
                <a:latin typeface="Calibri" panose="020F0502020204030204" pitchFamily="34" charset="0"/>
              </a:rPr>
              <a:t>Diagramme de séquence</a:t>
            </a:r>
          </a:p>
        </p:txBody>
      </p:sp>
    </p:spTree>
    <p:extLst>
      <p:ext uri="{BB962C8B-B14F-4D97-AF65-F5344CB8AC3E}">
        <p14:creationId xmlns:p14="http://schemas.microsoft.com/office/powerpoint/2010/main" val="19836060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1658</Words>
  <Application>Microsoft Office PowerPoint</Application>
  <PresentationFormat>Grand écran</PresentationFormat>
  <Paragraphs>277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</vt:lpstr>
      <vt:lpstr>Courier New</vt:lpstr>
      <vt:lpstr>Stencil</vt:lpstr>
      <vt:lpstr>Symbol</vt:lpstr>
      <vt:lpstr>Thème Office</vt:lpstr>
      <vt:lpstr>Easy Fit Outil de gestion de salles de sport</vt:lpstr>
      <vt:lpstr>Sommaire</vt:lpstr>
      <vt:lpstr>Phase d’avant-projet</vt:lpstr>
      <vt:lpstr>Phase d’avant-projet</vt:lpstr>
      <vt:lpstr>Phase d’avant-projet</vt:lpstr>
      <vt:lpstr>Phase d’avant-projet</vt:lpstr>
      <vt:lpstr>Phase d’avant-projet</vt:lpstr>
      <vt:lpstr>Phase d’avant-projet</vt:lpstr>
      <vt:lpstr>Phase d’avant-projet</vt:lpstr>
      <vt:lpstr>Phase d’avant-projet</vt:lpstr>
      <vt:lpstr>Phase d’avant-projet</vt:lpstr>
      <vt:lpstr>Phase d’avant-projet</vt:lpstr>
      <vt:lpstr>Phase d’avant-projet</vt:lpstr>
      <vt:lpstr>Elaboration de l’application</vt:lpstr>
      <vt:lpstr>Elaboration de l’application</vt:lpstr>
      <vt:lpstr>Elaboration de l’application</vt:lpstr>
      <vt:lpstr>Elaboration de l’application</vt:lpstr>
      <vt:lpstr>Elaboration de l’application</vt:lpstr>
      <vt:lpstr>Elaboration de l’application</vt:lpstr>
      <vt:lpstr>Elaboration de l’application</vt:lpstr>
      <vt:lpstr>Elaboration de l’application</vt:lpstr>
      <vt:lpstr>Elaboration de l’application</vt:lpstr>
      <vt:lpstr>Elaboration de l’application</vt:lpstr>
      <vt:lpstr>Elaboration de l’application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 ARNAL</dc:creator>
  <cp:lastModifiedBy>philippe ARNAL</cp:lastModifiedBy>
  <cp:revision>13</cp:revision>
  <dcterms:created xsi:type="dcterms:W3CDTF">2023-02-18T09:34:23Z</dcterms:created>
  <dcterms:modified xsi:type="dcterms:W3CDTF">2023-03-07T14:53:23Z</dcterms:modified>
</cp:coreProperties>
</file>